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9"/>
  </p:notesMasterIdLst>
  <p:sldIdLst>
    <p:sldId id="256" r:id="rId2"/>
    <p:sldId id="257" r:id="rId3"/>
    <p:sldId id="305" r:id="rId4"/>
    <p:sldId id="306" r:id="rId5"/>
    <p:sldId id="307" r:id="rId6"/>
    <p:sldId id="270" r:id="rId7"/>
    <p:sldId id="285" r:id="rId8"/>
  </p:sldIdLst>
  <p:sldSz cx="9144000" cy="5143500" type="screen16x9"/>
  <p:notesSz cx="6858000" cy="9144000"/>
  <p:embeddedFontLst>
    <p:embeddedFont>
      <p:font typeface="Didact Gothic" panose="00000500000000000000" pitchFamily="2" charset="0"/>
      <p:regular r:id="rId10"/>
    </p:embeddedFont>
    <p:embeddedFont>
      <p:font typeface="Julius Sans One" panose="020B0604020202020204" charset="0"/>
      <p:regular r:id="rId11"/>
    </p:embeddedFont>
    <p:embeddedFont>
      <p:font typeface="Questrial" pitchFamily="2"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E3A7E3-1A25-463D-B765-5FFE069A16BD}">
  <a:tblStyle styleId="{5BE3A7E3-1A25-463D-B765-5FFE069A16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102" y="102"/>
      </p:cViewPr>
      <p:guideLst>
        <p:guide pos="4464"/>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5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63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216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1249ffcf0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a1249ffcf0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a8cc62eee0_9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a8cc62eee0_9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a:off x="4572000" y="3729575"/>
            <a:ext cx="3858900" cy="7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25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51" name="Google Shape;51;p10"/>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2">
  <p:cSld name="CUSTOM_27">
    <p:bg>
      <p:bgPr>
        <a:solidFill>
          <a:schemeClr val="accent5"/>
        </a:solidFill>
        <a:effectLst/>
      </p:bgPr>
    </p:bg>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176825"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8" name="Google Shape;118;p20"/>
          <p:cNvSpPr txBox="1">
            <a:spLocks noGrp="1"/>
          </p:cNvSpPr>
          <p:nvPr>
            <p:ph type="subTitle" idx="1"/>
          </p:nvPr>
        </p:nvSpPr>
        <p:spPr>
          <a:xfrm>
            <a:off x="713225"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9" name="Google Shape;119;p20"/>
          <p:cNvSpPr txBox="1">
            <a:spLocks noGrp="1"/>
          </p:cNvSpPr>
          <p:nvPr>
            <p:ph type="title" idx="2"/>
          </p:nvPr>
        </p:nvSpPr>
        <p:spPr>
          <a:xfrm>
            <a:off x="6468199"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0" name="Google Shape;120;p20"/>
          <p:cNvSpPr txBox="1">
            <a:spLocks noGrp="1"/>
          </p:cNvSpPr>
          <p:nvPr>
            <p:ph type="subTitle" idx="3"/>
          </p:nvPr>
        </p:nvSpPr>
        <p:spPr>
          <a:xfrm>
            <a:off x="6004683"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1" name="Google Shape;121;p20"/>
          <p:cNvSpPr txBox="1">
            <a:spLocks noGrp="1"/>
          </p:cNvSpPr>
          <p:nvPr>
            <p:ph type="title" idx="4"/>
          </p:nvPr>
        </p:nvSpPr>
        <p:spPr>
          <a:xfrm>
            <a:off x="3822450"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2" name="Google Shape;122;p20"/>
          <p:cNvSpPr txBox="1">
            <a:spLocks noGrp="1"/>
          </p:cNvSpPr>
          <p:nvPr>
            <p:ph type="subTitle" idx="5"/>
          </p:nvPr>
        </p:nvSpPr>
        <p:spPr>
          <a:xfrm>
            <a:off x="3358950"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3" name="Google Shape;123;p20"/>
          <p:cNvSpPr/>
          <p:nvPr/>
        </p:nvSpPr>
        <p:spPr>
          <a:xfrm>
            <a:off x="3198450" y="3764666"/>
            <a:ext cx="2727900" cy="1416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6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spotify.com/documentation/web-ap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lukePeavey/quotabl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mhw3</a:t>
            </a:r>
            <a:endParaRPr/>
          </a:p>
        </p:txBody>
      </p:sp>
      <p:sp>
        <p:nvSpPr>
          <p:cNvPr id="233" name="Google Shape;233;p39"/>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Nicholas Abramo</a:t>
            </a:r>
          </a:p>
          <a:p>
            <a:pPr marL="0" lvl="0" indent="0" algn="r" rtl="0">
              <a:spcBef>
                <a:spcPts val="0"/>
              </a:spcBef>
              <a:spcAft>
                <a:spcPts val="0"/>
              </a:spcAft>
              <a:buNone/>
            </a:pPr>
            <a:r>
              <a:rPr lang="en"/>
              <a:t>1000005950</a:t>
            </a:r>
          </a:p>
          <a:p>
            <a:pPr marL="0" lvl="0" indent="0" algn="r" rtl="0">
              <a:spcBef>
                <a:spcPts val="0"/>
              </a:spcBef>
              <a:spcAft>
                <a:spcPts val="0"/>
              </a:spcAft>
              <a:buNone/>
            </a:pPr>
            <a:r>
              <a:rPr lang="en"/>
              <a:t>REST-API</a:t>
            </a:r>
            <a:endParaRPr/>
          </a:p>
        </p:txBody>
      </p:sp>
      <p:cxnSp>
        <p:nvCxnSpPr>
          <p:cNvPr id="234" name="Google Shape;234;p39"/>
          <p:cNvCxnSpPr/>
          <p:nvPr/>
        </p:nvCxnSpPr>
        <p:spPr>
          <a:xfrm>
            <a:off x="7402150" y="401655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Api Utilizzate</a:t>
            </a:r>
            <a:endParaRPr b="1">
              <a:solidFill>
                <a:schemeClr val="dk1"/>
              </a:solidFill>
            </a:endParaRPr>
          </a:p>
        </p:txBody>
      </p:sp>
      <p:sp>
        <p:nvSpPr>
          <p:cNvPr id="240" name="Google Shape;240;p40"/>
          <p:cNvSpPr txBox="1">
            <a:spLocks noGrp="1"/>
          </p:cNvSpPr>
          <p:nvPr>
            <p:ph type="body" idx="1"/>
          </p:nvPr>
        </p:nvSpPr>
        <p:spPr>
          <a:xfrm>
            <a:off x="713225" y="1413291"/>
            <a:ext cx="5768100" cy="34148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050" u="none">
                <a:solidFill>
                  <a:schemeClr val="dk1"/>
                </a:solidFill>
                <a:latin typeface="Didact Gothic"/>
                <a:ea typeface="Didact Gothic"/>
                <a:cs typeface="Didact Gothic"/>
                <a:sym typeface="Didact Gothic"/>
              </a:rPr>
              <a:t>Ho scelto di implementare 2 API:</a:t>
            </a:r>
            <a:endParaRPr sz="1050" u="none">
              <a:solidFill>
                <a:schemeClr val="dk1"/>
              </a:solidFill>
              <a:latin typeface="Didact Gothic"/>
              <a:ea typeface="Didact Gothic"/>
              <a:cs typeface="Didact Gothic"/>
              <a:sym typeface="Didact Gothic"/>
            </a:endParaRPr>
          </a:p>
          <a:p>
            <a:pPr marL="457200" lvl="0" indent="-295275" algn="l" rtl="0">
              <a:spcBef>
                <a:spcPts val="0"/>
              </a:spcBef>
              <a:spcAft>
                <a:spcPts val="0"/>
              </a:spcAft>
              <a:buClr>
                <a:schemeClr val="dk1"/>
              </a:buClr>
              <a:buSzPts val="1050"/>
              <a:buAutoNum type="arabicPeriod"/>
            </a:pPr>
            <a:r>
              <a:rPr lang="en" sz="1050" u="none">
                <a:solidFill>
                  <a:schemeClr val="dk1"/>
                </a:solidFill>
                <a:latin typeface="Didact Gothic"/>
                <a:ea typeface="Didact Gothic"/>
                <a:cs typeface="Didact Gothic"/>
                <a:sym typeface="Didact Gothic"/>
                <a:hlinkClick r:id="rId3"/>
              </a:rPr>
              <a:t>Spotify-API</a:t>
            </a:r>
            <a:r>
              <a:rPr lang="en" sz="1050" u="none">
                <a:solidFill>
                  <a:schemeClr val="dk1"/>
                </a:solidFill>
                <a:latin typeface="Didact Gothic"/>
                <a:ea typeface="Didact Gothic"/>
                <a:cs typeface="Didact Gothic"/>
                <a:sym typeface="Didact Gothic"/>
              </a:rPr>
              <a:t>, tramite la quale viene scelto una playlist in base alla personalità risultata dal test.</a:t>
            </a:r>
            <a:endParaRPr sz="1050" u="none">
              <a:solidFill>
                <a:schemeClr val="dk1"/>
              </a:solidFill>
              <a:latin typeface="Didact Gothic"/>
              <a:ea typeface="Didact Gothic"/>
              <a:cs typeface="Didact Gothic"/>
              <a:sym typeface="Didact Gothic"/>
            </a:endParaRPr>
          </a:p>
          <a:p>
            <a:pPr marL="457200" lvl="0" indent="-295275" algn="l" rtl="0">
              <a:spcBef>
                <a:spcPts val="0"/>
              </a:spcBef>
              <a:spcAft>
                <a:spcPts val="0"/>
              </a:spcAft>
              <a:buSzPts val="1050"/>
              <a:buAutoNum type="arabicPeriod"/>
            </a:pPr>
            <a:r>
              <a:rPr lang="en-US" sz="1050">
                <a:hlinkClick r:id="rId4"/>
              </a:rPr>
              <a:t>Quotable-API</a:t>
            </a:r>
            <a:r>
              <a:rPr lang="en-US" sz="1050"/>
              <a:t>, tramite la quale viene generata una frase motivazionale randomica.</a:t>
            </a:r>
          </a:p>
          <a:p>
            <a:pPr marL="457200" lvl="0" indent="-295275" algn="l" rtl="0">
              <a:spcBef>
                <a:spcPts val="0"/>
              </a:spcBef>
              <a:spcAft>
                <a:spcPts val="0"/>
              </a:spcAft>
              <a:buSzPts val="1050"/>
              <a:buAutoNum type="arabicPeriod"/>
            </a:pPr>
            <a:endParaRPr lang="en-US" sz="1050" u="none">
              <a:solidFill>
                <a:schemeClr val="dk1"/>
              </a:solidFill>
              <a:latin typeface="Didact Gothic"/>
              <a:ea typeface="Didact Gothic"/>
              <a:cs typeface="Didact Gothic"/>
              <a:sym typeface="Didact Gothic"/>
            </a:endParaRPr>
          </a:p>
          <a:p>
            <a:pPr marL="457200" lvl="0" indent="-295275" algn="l" rtl="0">
              <a:spcBef>
                <a:spcPts val="0"/>
              </a:spcBef>
              <a:spcAft>
                <a:spcPts val="0"/>
              </a:spcAft>
              <a:buSzPts val="1050"/>
              <a:buAutoNum type="arabicPeriod"/>
            </a:pPr>
            <a:endParaRPr lang="en-US" sz="1050"/>
          </a:p>
          <a:p>
            <a:pPr marL="457200" lvl="0" indent="-295275" algn="l" rtl="0">
              <a:spcBef>
                <a:spcPts val="0"/>
              </a:spcBef>
              <a:spcAft>
                <a:spcPts val="0"/>
              </a:spcAft>
              <a:buSzPts val="1050"/>
              <a:buAutoNum type="arabicPeriod"/>
            </a:pPr>
            <a:endParaRPr lang="en-US" sz="1050" u="none">
              <a:solidFill>
                <a:schemeClr val="dk1"/>
              </a:solidFill>
              <a:latin typeface="Didact Gothic"/>
              <a:ea typeface="Didact Gothic"/>
              <a:cs typeface="Didact Gothic"/>
              <a:sym typeface="Didact Gothic"/>
            </a:endParaRPr>
          </a:p>
          <a:p>
            <a:pPr marL="457200" lvl="0" indent="-295275" algn="l" rtl="0">
              <a:spcBef>
                <a:spcPts val="0"/>
              </a:spcBef>
              <a:spcAft>
                <a:spcPts val="0"/>
              </a:spcAft>
              <a:buSzPts val="1050"/>
              <a:buAutoNum type="arabicPeriod"/>
            </a:pPr>
            <a:endParaRPr lang="en-US" sz="1050"/>
          </a:p>
          <a:p>
            <a:pPr marL="457200" lvl="0" indent="-295275" algn="l" rtl="0">
              <a:spcBef>
                <a:spcPts val="0"/>
              </a:spcBef>
              <a:spcAft>
                <a:spcPts val="0"/>
              </a:spcAft>
              <a:buSzPts val="1050"/>
              <a:buAutoNum type="arabicPeriod"/>
            </a:pPr>
            <a:endParaRPr lang="en-US" sz="950"/>
          </a:p>
          <a:p>
            <a:pPr marL="457200" lvl="0" indent="-295275" algn="l" rtl="0">
              <a:spcBef>
                <a:spcPts val="0"/>
              </a:spcBef>
              <a:spcAft>
                <a:spcPts val="0"/>
              </a:spcAft>
              <a:buSzPts val="1050"/>
              <a:buAutoNum type="arabicPeriod"/>
            </a:pPr>
            <a:endParaRPr lang="en-US" sz="1050"/>
          </a:p>
        </p:txBody>
      </p:sp>
      <p:cxnSp>
        <p:nvCxnSpPr>
          <p:cNvPr id="241" name="Google Shape;241;p40"/>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Spotify-API</a:t>
            </a:r>
            <a:endParaRPr b="1">
              <a:solidFill>
                <a:schemeClr val="dk1"/>
              </a:solidFill>
            </a:endParaRPr>
          </a:p>
        </p:txBody>
      </p:sp>
      <p:sp>
        <p:nvSpPr>
          <p:cNvPr id="240" name="Google Shape;240;p40"/>
          <p:cNvSpPr txBox="1">
            <a:spLocks noGrp="1"/>
          </p:cNvSpPr>
          <p:nvPr>
            <p:ph type="body" idx="1"/>
          </p:nvPr>
        </p:nvSpPr>
        <p:spPr>
          <a:xfrm>
            <a:off x="713225" y="1413292"/>
            <a:ext cx="5768100" cy="475578"/>
          </a:xfrm>
          <a:prstGeom prst="rect">
            <a:avLst/>
          </a:prstGeom>
        </p:spPr>
        <p:txBody>
          <a:bodyPr spcFirstLastPara="1" wrap="square" lIns="91425" tIns="91425" rIns="91425" bIns="91425" anchor="t" anchorCtr="0">
            <a:noAutofit/>
          </a:bodyPr>
          <a:lstStyle/>
          <a:p>
            <a:pPr marL="161925" indent="0">
              <a:buSzPts val="1050"/>
              <a:buNone/>
            </a:pPr>
            <a:r>
              <a:rPr lang="en-US" sz="1050" u="none" err="1">
                <a:solidFill>
                  <a:schemeClr val="dk1"/>
                </a:solidFill>
                <a:latin typeface="Didact Gothic"/>
                <a:ea typeface="Didact Gothic"/>
                <a:cs typeface="Didact Gothic"/>
                <a:sym typeface="Didact Gothic"/>
              </a:rPr>
              <a:t>Essendo</a:t>
            </a:r>
            <a:r>
              <a:rPr lang="en-US" sz="1050" u="none">
                <a:solidFill>
                  <a:schemeClr val="dk1"/>
                </a:solidFill>
                <a:latin typeface="Didact Gothic"/>
                <a:ea typeface="Didact Gothic"/>
                <a:cs typeface="Didact Gothic"/>
                <a:sym typeface="Didact Gothic"/>
              </a:rPr>
              <a:t> una API di tipo Oauth2, necessita prima della creazione del token tramite le client_id e client_secret dell’app di riferimento, create appositamente del sito stesso di Spotify.  </a:t>
            </a:r>
          </a:p>
          <a:p>
            <a:pPr marL="457200" lvl="0" indent="-295275" algn="l" rtl="0">
              <a:spcBef>
                <a:spcPts val="0"/>
              </a:spcBef>
              <a:spcAft>
                <a:spcPts val="0"/>
              </a:spcAft>
              <a:buSzPts val="1050"/>
              <a:buAutoNum type="arabicPeriod"/>
            </a:pPr>
            <a:endParaRPr lang="en-US" sz="1050"/>
          </a:p>
          <a:p>
            <a:pPr marL="457200" lvl="0" indent="-295275" algn="l" rtl="0">
              <a:spcBef>
                <a:spcPts val="0"/>
              </a:spcBef>
              <a:spcAft>
                <a:spcPts val="0"/>
              </a:spcAft>
              <a:buSzPts val="1050"/>
              <a:buAutoNum type="arabicPeriod"/>
            </a:pPr>
            <a:endParaRPr lang="en-US" sz="1050" u="none">
              <a:solidFill>
                <a:schemeClr val="dk1"/>
              </a:solidFill>
              <a:latin typeface="Didact Gothic"/>
              <a:ea typeface="Didact Gothic"/>
              <a:cs typeface="Didact Gothic"/>
              <a:sym typeface="Didact Gothic"/>
            </a:endParaRPr>
          </a:p>
          <a:p>
            <a:pPr marL="457200" lvl="0" indent="-295275" algn="l" rtl="0">
              <a:spcBef>
                <a:spcPts val="0"/>
              </a:spcBef>
              <a:spcAft>
                <a:spcPts val="0"/>
              </a:spcAft>
              <a:buSzPts val="1050"/>
              <a:buAutoNum type="arabicPeriod"/>
            </a:pPr>
            <a:endParaRPr lang="en-US" sz="1050"/>
          </a:p>
          <a:p>
            <a:pPr marL="457200" lvl="0" indent="-295275" algn="l" rtl="0">
              <a:spcBef>
                <a:spcPts val="0"/>
              </a:spcBef>
              <a:spcAft>
                <a:spcPts val="0"/>
              </a:spcAft>
              <a:buSzPts val="1050"/>
              <a:buAutoNum type="arabicPeriod"/>
            </a:pPr>
            <a:endParaRPr lang="en-US" sz="950"/>
          </a:p>
          <a:p>
            <a:pPr marL="457200" lvl="0" indent="-295275" algn="l" rtl="0">
              <a:spcBef>
                <a:spcPts val="0"/>
              </a:spcBef>
              <a:spcAft>
                <a:spcPts val="0"/>
              </a:spcAft>
              <a:buSzPts val="1050"/>
              <a:buAutoNum type="arabicPeriod"/>
            </a:pPr>
            <a:endParaRPr lang="en-US" sz="1050"/>
          </a:p>
        </p:txBody>
      </p:sp>
      <p:cxnSp>
        <p:nvCxnSpPr>
          <p:cNvPr id="241" name="Google Shape;241;p40"/>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Immagine 2">
            <a:extLst>
              <a:ext uri="{FF2B5EF4-FFF2-40B4-BE49-F238E27FC236}">
                <a16:creationId xmlns:a16="http://schemas.microsoft.com/office/drawing/2014/main" id="{0065BAD4-0A6A-43F3-9515-5B11E60EA00C}"/>
              </a:ext>
            </a:extLst>
          </p:cNvPr>
          <p:cNvPicPr>
            <a:picLocks noChangeAspect="1"/>
          </p:cNvPicPr>
          <p:nvPr/>
        </p:nvPicPr>
        <p:blipFill>
          <a:blip r:embed="rId3"/>
          <a:stretch>
            <a:fillRect/>
          </a:stretch>
        </p:blipFill>
        <p:spPr>
          <a:xfrm>
            <a:off x="713225" y="1888870"/>
            <a:ext cx="2764862" cy="838896"/>
          </a:xfrm>
          <a:prstGeom prst="rect">
            <a:avLst/>
          </a:prstGeom>
          <a:ln>
            <a:noFill/>
          </a:ln>
          <a:effectLst>
            <a:outerShdw blurRad="292100" dist="139700" dir="2700000" algn="tl" rotWithShape="0">
              <a:srgbClr val="333333">
                <a:alpha val="65000"/>
              </a:srgbClr>
            </a:outerShdw>
          </a:effectLst>
        </p:spPr>
      </p:pic>
      <p:sp>
        <p:nvSpPr>
          <p:cNvPr id="9" name="Google Shape;240;p40">
            <a:extLst>
              <a:ext uri="{FF2B5EF4-FFF2-40B4-BE49-F238E27FC236}">
                <a16:creationId xmlns:a16="http://schemas.microsoft.com/office/drawing/2014/main" id="{310090F8-9CC3-41BF-8EA3-66E2915D8708}"/>
              </a:ext>
            </a:extLst>
          </p:cNvPr>
          <p:cNvSpPr txBox="1">
            <a:spLocks/>
          </p:cNvSpPr>
          <p:nvPr/>
        </p:nvSpPr>
        <p:spPr>
          <a:xfrm>
            <a:off x="713225" y="2727766"/>
            <a:ext cx="5768100" cy="475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50800" lvl="0"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161925" indent="0">
              <a:buSzPts val="1050"/>
              <a:buFont typeface="Didact Gothic"/>
              <a:buNone/>
            </a:pPr>
            <a:r>
              <a:rPr lang="en-US" sz="1050"/>
              <a:t>Questa fetch ritornera un file json con all’interno il token necessario per eseguire la vera e propria richiesta a Spotify, che verrà eseguita nell’ultima funzione chiamata (onTokenJson)</a:t>
            </a:r>
          </a:p>
          <a:p>
            <a:pPr indent="-295275">
              <a:buSzPts val="1050"/>
              <a:buFont typeface="Didact Gothic"/>
              <a:buAutoNum type="arabicPeriod"/>
            </a:pPr>
            <a:endParaRPr lang="en-US" sz="1050"/>
          </a:p>
          <a:p>
            <a:pPr indent="-295275">
              <a:buSzPts val="1050"/>
              <a:buFont typeface="Didact Gothic"/>
              <a:buAutoNum type="arabicPeriod"/>
            </a:pPr>
            <a:endParaRPr lang="en-US" sz="1050"/>
          </a:p>
          <a:p>
            <a:pPr indent="-295275">
              <a:buSzPts val="1050"/>
              <a:buFont typeface="Didact Gothic"/>
              <a:buAutoNum type="arabicPeriod"/>
            </a:pPr>
            <a:endParaRPr lang="en-US" sz="1050"/>
          </a:p>
          <a:p>
            <a:pPr indent="-295275">
              <a:buSzPts val="1050"/>
              <a:buFont typeface="Didact Gothic"/>
              <a:buAutoNum type="arabicPeriod"/>
            </a:pPr>
            <a:endParaRPr lang="en-US" sz="950"/>
          </a:p>
          <a:p>
            <a:pPr indent="-295275">
              <a:buSzPts val="1050"/>
              <a:buFont typeface="Didact Gothic"/>
              <a:buAutoNum type="arabicPeriod"/>
            </a:pPr>
            <a:endParaRPr lang="en-US" sz="1050"/>
          </a:p>
        </p:txBody>
      </p:sp>
      <p:pic>
        <p:nvPicPr>
          <p:cNvPr id="7" name="Immagine 6">
            <a:extLst>
              <a:ext uri="{FF2B5EF4-FFF2-40B4-BE49-F238E27FC236}">
                <a16:creationId xmlns:a16="http://schemas.microsoft.com/office/drawing/2014/main" id="{04AA8A33-CE97-475B-99CA-EA7C0B1ED8A5}"/>
              </a:ext>
            </a:extLst>
          </p:cNvPr>
          <p:cNvPicPr>
            <a:picLocks noChangeAspect="1"/>
          </p:cNvPicPr>
          <p:nvPr/>
        </p:nvPicPr>
        <p:blipFill>
          <a:blip r:embed="rId4"/>
          <a:stretch>
            <a:fillRect/>
          </a:stretch>
        </p:blipFill>
        <p:spPr>
          <a:xfrm>
            <a:off x="641840" y="3203344"/>
            <a:ext cx="2836248" cy="833988"/>
          </a:xfrm>
          <a:prstGeom prst="rect">
            <a:avLst/>
          </a:prstGeom>
          <a:ln>
            <a:noFill/>
          </a:ln>
          <a:effectLst>
            <a:outerShdw blurRad="292100" dist="139700" dir="2700000" algn="tl" rotWithShape="0">
              <a:srgbClr val="333333">
                <a:alpha val="65000"/>
              </a:srgbClr>
            </a:outerShdw>
          </a:effectLst>
        </p:spPr>
      </p:pic>
      <p:sp>
        <p:nvSpPr>
          <p:cNvPr id="12" name="Google Shape;240;p40">
            <a:extLst>
              <a:ext uri="{FF2B5EF4-FFF2-40B4-BE49-F238E27FC236}">
                <a16:creationId xmlns:a16="http://schemas.microsoft.com/office/drawing/2014/main" id="{98235137-6E22-4BC3-8018-14F09FDC7D11}"/>
              </a:ext>
            </a:extLst>
          </p:cNvPr>
          <p:cNvSpPr txBox="1">
            <a:spLocks/>
          </p:cNvSpPr>
          <p:nvPr/>
        </p:nvSpPr>
        <p:spPr>
          <a:xfrm>
            <a:off x="641840" y="4042240"/>
            <a:ext cx="5768100" cy="1101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50800" lvl="0"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161925" indent="0">
              <a:buSzPts val="1050"/>
              <a:buFont typeface="Didact Gothic"/>
              <a:buNone/>
            </a:pPr>
            <a:r>
              <a:rPr lang="en-US" sz="1050"/>
              <a:t>La prima fetch è di tipo POST, essendo che stiamo passando dati sensibili, quali client_id e client_secret, questo tipo di richiesta fa si che i suoi parametri non vengano passata in query string. Così facendo non possono essere tracciati nemmeno negli access log dei web server.</a:t>
            </a:r>
          </a:p>
          <a:p>
            <a:pPr marL="161925" indent="0">
              <a:buSzPts val="1050"/>
              <a:buFont typeface="Didact Gothic"/>
              <a:buNone/>
            </a:pPr>
            <a:r>
              <a:rPr lang="en-US" sz="1050"/>
              <a:t>La seconda è di tipo GET, semplicemente perchè stiamo richiedendo un informazione non sensibile al web server.</a:t>
            </a:r>
          </a:p>
          <a:p>
            <a:pPr indent="-295275">
              <a:buSzPts val="1050"/>
              <a:buFont typeface="Didact Gothic"/>
              <a:buAutoNum type="arabicPeriod"/>
            </a:pPr>
            <a:endParaRPr lang="en-US" sz="1050"/>
          </a:p>
          <a:p>
            <a:pPr indent="-295275">
              <a:buSzPts val="1050"/>
              <a:buFont typeface="Didact Gothic"/>
              <a:buAutoNum type="arabicPeriod"/>
            </a:pPr>
            <a:endParaRPr lang="en-US" sz="1050"/>
          </a:p>
          <a:p>
            <a:pPr indent="-295275">
              <a:buSzPts val="1050"/>
              <a:buFont typeface="Didact Gothic"/>
              <a:buAutoNum type="arabicPeriod"/>
            </a:pPr>
            <a:endParaRPr lang="en-US" sz="1050"/>
          </a:p>
          <a:p>
            <a:pPr indent="-295275">
              <a:buSzPts val="1050"/>
              <a:buFont typeface="Didact Gothic"/>
              <a:buAutoNum type="arabicPeriod"/>
            </a:pPr>
            <a:endParaRPr lang="en-US" sz="950"/>
          </a:p>
          <a:p>
            <a:pPr indent="-295275">
              <a:buSzPts val="1050"/>
              <a:buFont typeface="Didact Gothic"/>
              <a:buAutoNum type="arabicPeriod"/>
            </a:pPr>
            <a:endParaRPr lang="en-US" sz="1050"/>
          </a:p>
        </p:txBody>
      </p:sp>
    </p:spTree>
    <p:extLst>
      <p:ext uri="{BB962C8B-B14F-4D97-AF65-F5344CB8AC3E}">
        <p14:creationId xmlns:p14="http://schemas.microsoft.com/office/powerpoint/2010/main" val="46367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Spotify-API</a:t>
            </a:r>
            <a:endParaRPr b="1">
              <a:solidFill>
                <a:schemeClr val="dk1"/>
              </a:solidFill>
            </a:endParaRPr>
          </a:p>
        </p:txBody>
      </p:sp>
      <p:sp>
        <p:nvSpPr>
          <p:cNvPr id="240" name="Google Shape;240;p40"/>
          <p:cNvSpPr txBox="1">
            <a:spLocks noGrp="1"/>
          </p:cNvSpPr>
          <p:nvPr>
            <p:ph type="body" idx="1"/>
          </p:nvPr>
        </p:nvSpPr>
        <p:spPr>
          <a:xfrm>
            <a:off x="713225" y="1413291"/>
            <a:ext cx="4953385" cy="755903"/>
          </a:xfrm>
          <a:prstGeom prst="rect">
            <a:avLst/>
          </a:prstGeom>
        </p:spPr>
        <p:txBody>
          <a:bodyPr spcFirstLastPara="1" wrap="square" lIns="91425" tIns="91425" rIns="91425" bIns="91425" anchor="t" anchorCtr="0">
            <a:noAutofit/>
          </a:bodyPr>
          <a:lstStyle/>
          <a:p>
            <a:pPr marL="161925" indent="0">
              <a:buSzPts val="1050"/>
              <a:buNone/>
            </a:pPr>
            <a:r>
              <a:rPr lang="en-US" sz="1050"/>
              <a:t>Una volta eseguita la funzione onAlbum abbiamo ricevuto il json di nostro interesse da Spofity. Esso infatti contiene un elenco di 20 (valore di default) playlist ricercate tramite la query resultChoice, che corrisponde alla personalità risultante dal completamento del test.</a:t>
            </a:r>
            <a:endParaRPr lang="en-US" sz="1050" u="none">
              <a:solidFill>
                <a:schemeClr val="dk1"/>
              </a:solidFill>
              <a:latin typeface="Didact Gothic"/>
              <a:ea typeface="Didact Gothic"/>
              <a:cs typeface="Didact Gothic"/>
              <a:sym typeface="Didact Gothic"/>
            </a:endParaRPr>
          </a:p>
          <a:p>
            <a:pPr marL="457200" lvl="0" indent="-295275" algn="l" rtl="0">
              <a:spcBef>
                <a:spcPts val="0"/>
              </a:spcBef>
              <a:spcAft>
                <a:spcPts val="0"/>
              </a:spcAft>
              <a:buSzPts val="1050"/>
              <a:buAutoNum type="arabicPeriod"/>
            </a:pPr>
            <a:endParaRPr lang="en-US" sz="1050"/>
          </a:p>
          <a:p>
            <a:pPr marL="457200" lvl="0" indent="-295275" algn="l" rtl="0">
              <a:spcBef>
                <a:spcPts val="0"/>
              </a:spcBef>
              <a:spcAft>
                <a:spcPts val="0"/>
              </a:spcAft>
              <a:buSzPts val="1050"/>
              <a:buAutoNum type="arabicPeriod"/>
            </a:pPr>
            <a:endParaRPr lang="en-US" sz="1050" u="none">
              <a:solidFill>
                <a:schemeClr val="dk1"/>
              </a:solidFill>
              <a:latin typeface="Didact Gothic"/>
              <a:ea typeface="Didact Gothic"/>
              <a:cs typeface="Didact Gothic"/>
              <a:sym typeface="Didact Gothic"/>
            </a:endParaRPr>
          </a:p>
          <a:p>
            <a:pPr marL="457200" lvl="0" indent="-295275" algn="l" rtl="0">
              <a:spcBef>
                <a:spcPts val="0"/>
              </a:spcBef>
              <a:spcAft>
                <a:spcPts val="0"/>
              </a:spcAft>
              <a:buSzPts val="1050"/>
              <a:buAutoNum type="arabicPeriod"/>
            </a:pPr>
            <a:endParaRPr lang="en-US" sz="1050"/>
          </a:p>
          <a:p>
            <a:pPr marL="457200" lvl="0" indent="-295275" algn="l" rtl="0">
              <a:spcBef>
                <a:spcPts val="0"/>
              </a:spcBef>
              <a:spcAft>
                <a:spcPts val="0"/>
              </a:spcAft>
              <a:buSzPts val="1050"/>
              <a:buAutoNum type="arabicPeriod"/>
            </a:pPr>
            <a:endParaRPr lang="en-US" sz="950"/>
          </a:p>
          <a:p>
            <a:pPr marL="457200" lvl="0" indent="-295275" algn="l" rtl="0">
              <a:spcBef>
                <a:spcPts val="0"/>
              </a:spcBef>
              <a:spcAft>
                <a:spcPts val="0"/>
              </a:spcAft>
              <a:buSzPts val="1050"/>
              <a:buAutoNum type="arabicPeriod"/>
            </a:pPr>
            <a:endParaRPr lang="en-US" sz="1050"/>
          </a:p>
        </p:txBody>
      </p:sp>
      <p:cxnSp>
        <p:nvCxnSpPr>
          <p:cNvPr id="241" name="Google Shape;241;p40"/>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4" name="Immagine 3">
            <a:extLst>
              <a:ext uri="{FF2B5EF4-FFF2-40B4-BE49-F238E27FC236}">
                <a16:creationId xmlns:a16="http://schemas.microsoft.com/office/drawing/2014/main" id="{C5967B91-172C-40E0-A017-185F0A848D68}"/>
              </a:ext>
            </a:extLst>
          </p:cNvPr>
          <p:cNvPicPr>
            <a:picLocks noChangeAspect="1"/>
          </p:cNvPicPr>
          <p:nvPr/>
        </p:nvPicPr>
        <p:blipFill>
          <a:blip r:embed="rId3"/>
          <a:stretch>
            <a:fillRect/>
          </a:stretch>
        </p:blipFill>
        <p:spPr>
          <a:xfrm>
            <a:off x="5742282" y="95540"/>
            <a:ext cx="3274844" cy="2870015"/>
          </a:xfrm>
          <a:prstGeom prst="rect">
            <a:avLst/>
          </a:prstGeom>
          <a:ln>
            <a:noFill/>
          </a:ln>
          <a:effectLst>
            <a:outerShdw blurRad="292100" dist="139700" dir="2700000" algn="tl" rotWithShape="0">
              <a:srgbClr val="333333">
                <a:alpha val="65000"/>
              </a:srgbClr>
            </a:outerShdw>
          </a:effectLst>
        </p:spPr>
      </p:pic>
      <p:sp>
        <p:nvSpPr>
          <p:cNvPr id="11" name="Google Shape;240;p40">
            <a:extLst>
              <a:ext uri="{FF2B5EF4-FFF2-40B4-BE49-F238E27FC236}">
                <a16:creationId xmlns:a16="http://schemas.microsoft.com/office/drawing/2014/main" id="{0E26F00D-F771-4463-8629-57779C8075B7}"/>
              </a:ext>
            </a:extLst>
          </p:cNvPr>
          <p:cNvSpPr txBox="1">
            <a:spLocks/>
          </p:cNvSpPr>
          <p:nvPr/>
        </p:nvSpPr>
        <p:spPr>
          <a:xfrm>
            <a:off x="713224" y="2166389"/>
            <a:ext cx="4953385" cy="9906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50800" lvl="0"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161925" indent="0">
              <a:buSzPts val="1050"/>
              <a:buNone/>
            </a:pPr>
            <a:r>
              <a:rPr lang="en-US" sz="1050"/>
              <a:t>La funzione onAlbum seleziona randomicamente una tra le 20 playlist ricevute, le quali devono avere obbligatoriamente un nome e una descrizione.</a:t>
            </a:r>
          </a:p>
          <a:p>
            <a:pPr marL="161925" indent="0">
              <a:buSzPts val="1050"/>
              <a:buNone/>
            </a:pPr>
            <a:r>
              <a:rPr lang="en-US" sz="1050"/>
              <a:t>Una volta usciti dal do…while vengono selezionati gli elementi dell’article destinati a contenere i rispettivi parametri e vengono riempiti. Infine viene rimossa la classe .hidden per far comparire l’article stesso.</a:t>
            </a:r>
          </a:p>
          <a:p>
            <a:pPr indent="-295275">
              <a:buSzPts val="1050"/>
              <a:buFont typeface="Didact Gothic"/>
              <a:buAutoNum type="arabicPeriod"/>
            </a:pPr>
            <a:endParaRPr lang="en-US" sz="1050"/>
          </a:p>
          <a:p>
            <a:pPr indent="-295275">
              <a:buSzPts val="1050"/>
              <a:buFont typeface="Didact Gothic"/>
              <a:buAutoNum type="arabicPeriod"/>
            </a:pPr>
            <a:endParaRPr lang="en-US" sz="1050"/>
          </a:p>
          <a:p>
            <a:pPr indent="-295275">
              <a:buSzPts val="1050"/>
              <a:buFont typeface="Didact Gothic"/>
              <a:buAutoNum type="arabicPeriod"/>
            </a:pPr>
            <a:endParaRPr lang="en-US" sz="950"/>
          </a:p>
          <a:p>
            <a:pPr indent="-295275">
              <a:buSzPts val="1050"/>
              <a:buFont typeface="Didact Gothic"/>
              <a:buAutoNum type="arabicPeriod"/>
            </a:pPr>
            <a:endParaRPr lang="en-US" sz="1050"/>
          </a:p>
        </p:txBody>
      </p:sp>
      <p:pic>
        <p:nvPicPr>
          <p:cNvPr id="6" name="Immagine 5">
            <a:extLst>
              <a:ext uri="{FF2B5EF4-FFF2-40B4-BE49-F238E27FC236}">
                <a16:creationId xmlns:a16="http://schemas.microsoft.com/office/drawing/2014/main" id="{B0B1E15F-6978-4361-983C-040CEC47A9BF}"/>
              </a:ext>
            </a:extLst>
          </p:cNvPr>
          <p:cNvPicPr>
            <a:picLocks noChangeAspect="1"/>
          </p:cNvPicPr>
          <p:nvPr/>
        </p:nvPicPr>
        <p:blipFill>
          <a:blip r:embed="rId4"/>
          <a:stretch>
            <a:fillRect/>
          </a:stretch>
        </p:blipFill>
        <p:spPr>
          <a:xfrm>
            <a:off x="1552494" y="3499210"/>
            <a:ext cx="3274844" cy="121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627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Quotable-API</a:t>
            </a:r>
            <a:endParaRPr b="1">
              <a:solidFill>
                <a:schemeClr val="dk1"/>
              </a:solidFill>
            </a:endParaRPr>
          </a:p>
        </p:txBody>
      </p:sp>
      <p:sp>
        <p:nvSpPr>
          <p:cNvPr id="240" name="Google Shape;240;p40"/>
          <p:cNvSpPr txBox="1">
            <a:spLocks noGrp="1"/>
          </p:cNvSpPr>
          <p:nvPr>
            <p:ph type="body" idx="1"/>
          </p:nvPr>
        </p:nvSpPr>
        <p:spPr>
          <a:xfrm>
            <a:off x="713225" y="1413292"/>
            <a:ext cx="4953385" cy="633030"/>
          </a:xfrm>
          <a:prstGeom prst="rect">
            <a:avLst/>
          </a:prstGeom>
        </p:spPr>
        <p:txBody>
          <a:bodyPr spcFirstLastPara="1" wrap="square" lIns="91425" tIns="91425" rIns="91425" bIns="91425" anchor="t" anchorCtr="0">
            <a:noAutofit/>
          </a:bodyPr>
          <a:lstStyle/>
          <a:p>
            <a:pPr marL="161925" lvl="0" indent="0" algn="l" rtl="0">
              <a:spcBef>
                <a:spcPts val="0"/>
              </a:spcBef>
              <a:spcAft>
                <a:spcPts val="0"/>
              </a:spcAft>
              <a:buSzPts val="1050"/>
              <a:buNone/>
            </a:pPr>
            <a:r>
              <a:rPr lang="en-US" sz="1050"/>
              <a:t>Essendo questa un API semplice, ovvero senza la necessità di una API-key o alcun tipo di autenticazione, l’unica azione da compiere è quella di una fetch dell’url, cliccando sull’apposito bottone.</a:t>
            </a:r>
          </a:p>
          <a:p>
            <a:pPr marL="457200" lvl="0" indent="-295275" algn="l" rtl="0">
              <a:spcBef>
                <a:spcPts val="0"/>
              </a:spcBef>
              <a:spcAft>
                <a:spcPts val="0"/>
              </a:spcAft>
              <a:buSzPts val="1050"/>
              <a:buAutoNum type="arabicPeriod"/>
            </a:pPr>
            <a:endParaRPr lang="en-US" sz="1050" u="none">
              <a:solidFill>
                <a:schemeClr val="dk1"/>
              </a:solidFill>
              <a:latin typeface="Didact Gothic"/>
              <a:ea typeface="Didact Gothic"/>
              <a:cs typeface="Didact Gothic"/>
              <a:sym typeface="Didact Gothic"/>
            </a:endParaRPr>
          </a:p>
          <a:p>
            <a:pPr marL="457200" lvl="0" indent="-295275" algn="l" rtl="0">
              <a:spcBef>
                <a:spcPts val="0"/>
              </a:spcBef>
              <a:spcAft>
                <a:spcPts val="0"/>
              </a:spcAft>
              <a:buSzPts val="1050"/>
              <a:buAutoNum type="arabicPeriod"/>
            </a:pPr>
            <a:endParaRPr lang="en-US" sz="1050"/>
          </a:p>
          <a:p>
            <a:pPr marL="457200" lvl="0" indent="-295275" algn="l" rtl="0">
              <a:spcBef>
                <a:spcPts val="0"/>
              </a:spcBef>
              <a:spcAft>
                <a:spcPts val="0"/>
              </a:spcAft>
              <a:buSzPts val="1050"/>
              <a:buAutoNum type="arabicPeriod"/>
            </a:pPr>
            <a:endParaRPr lang="en-US" sz="950"/>
          </a:p>
          <a:p>
            <a:pPr marL="457200" lvl="0" indent="-295275" algn="l" rtl="0">
              <a:spcBef>
                <a:spcPts val="0"/>
              </a:spcBef>
              <a:spcAft>
                <a:spcPts val="0"/>
              </a:spcAft>
              <a:buSzPts val="1050"/>
              <a:buAutoNum type="arabicPeriod"/>
            </a:pPr>
            <a:endParaRPr lang="en-US" sz="1050"/>
          </a:p>
        </p:txBody>
      </p:sp>
      <p:cxnSp>
        <p:nvCxnSpPr>
          <p:cNvPr id="241" name="Google Shape;241;p40"/>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Immagine 2">
            <a:extLst>
              <a:ext uri="{FF2B5EF4-FFF2-40B4-BE49-F238E27FC236}">
                <a16:creationId xmlns:a16="http://schemas.microsoft.com/office/drawing/2014/main" id="{B233069F-71E2-481B-AE48-D6A67B7B3FCB}"/>
              </a:ext>
            </a:extLst>
          </p:cNvPr>
          <p:cNvPicPr>
            <a:picLocks noChangeAspect="1"/>
          </p:cNvPicPr>
          <p:nvPr/>
        </p:nvPicPr>
        <p:blipFill>
          <a:blip r:embed="rId3"/>
          <a:stretch>
            <a:fillRect/>
          </a:stretch>
        </p:blipFill>
        <p:spPr>
          <a:xfrm>
            <a:off x="713225" y="2088454"/>
            <a:ext cx="2803828" cy="838896"/>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E3F3A53A-A5D3-42EF-9141-B578DD397F0A}"/>
              </a:ext>
            </a:extLst>
          </p:cNvPr>
          <p:cNvPicPr>
            <a:picLocks noChangeAspect="1"/>
          </p:cNvPicPr>
          <p:nvPr/>
        </p:nvPicPr>
        <p:blipFill>
          <a:blip r:embed="rId4"/>
          <a:stretch>
            <a:fillRect/>
          </a:stretch>
        </p:blipFill>
        <p:spPr>
          <a:xfrm>
            <a:off x="5567108" y="130297"/>
            <a:ext cx="3463285" cy="1751895"/>
          </a:xfrm>
          <a:prstGeom prst="rect">
            <a:avLst/>
          </a:prstGeom>
          <a:ln>
            <a:noFill/>
          </a:ln>
          <a:effectLst>
            <a:outerShdw blurRad="292100" dist="139700" dir="2700000" algn="tl" rotWithShape="0">
              <a:srgbClr val="333333">
                <a:alpha val="65000"/>
              </a:srgbClr>
            </a:outerShdw>
          </a:effectLst>
        </p:spPr>
      </p:pic>
      <p:sp>
        <p:nvSpPr>
          <p:cNvPr id="13" name="Google Shape;240;p40">
            <a:extLst>
              <a:ext uri="{FF2B5EF4-FFF2-40B4-BE49-F238E27FC236}">
                <a16:creationId xmlns:a16="http://schemas.microsoft.com/office/drawing/2014/main" id="{6652095C-22E1-4F3E-8FFB-BDFFF7F79017}"/>
              </a:ext>
            </a:extLst>
          </p:cNvPr>
          <p:cNvSpPr txBox="1">
            <a:spLocks/>
          </p:cNvSpPr>
          <p:nvPr/>
        </p:nvSpPr>
        <p:spPr>
          <a:xfrm>
            <a:off x="713225" y="2969482"/>
            <a:ext cx="4953385" cy="828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50800" lvl="0"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161925" indent="0">
              <a:buSzPts val="1050"/>
              <a:buFont typeface="Didact Gothic"/>
              <a:buNone/>
            </a:pPr>
            <a:r>
              <a:rPr lang="en-US" sz="1050"/>
              <a:t>Il json ottenuto viene elaborato nella funzione output, la quale preleva il nome dell’autore e la rispettiva frase motivazionale. A questo punto queste due variabili vengono assegnate ai corrispettivi elementi HTML, non prima di aver svuotato il contenuto precedente.</a:t>
            </a:r>
          </a:p>
          <a:p>
            <a:pPr indent="-295275">
              <a:buSzPts val="1050"/>
              <a:buFont typeface="Didact Gothic"/>
              <a:buAutoNum type="arabicPeriod"/>
            </a:pPr>
            <a:endParaRPr lang="en-US" sz="1050"/>
          </a:p>
          <a:p>
            <a:pPr indent="-295275">
              <a:buSzPts val="1050"/>
              <a:buFont typeface="Didact Gothic"/>
              <a:buAutoNum type="arabicPeriod"/>
            </a:pPr>
            <a:endParaRPr lang="en-US" sz="1050"/>
          </a:p>
          <a:p>
            <a:pPr indent="-295275">
              <a:buSzPts val="1050"/>
              <a:buFont typeface="Didact Gothic"/>
              <a:buAutoNum type="arabicPeriod"/>
            </a:pPr>
            <a:endParaRPr lang="en-US" sz="950"/>
          </a:p>
          <a:p>
            <a:pPr indent="-295275">
              <a:buSzPts val="1050"/>
              <a:buFont typeface="Didact Gothic"/>
              <a:buAutoNum type="arabicPeriod"/>
            </a:pPr>
            <a:endParaRPr lang="en-US" sz="1050"/>
          </a:p>
        </p:txBody>
      </p:sp>
      <p:pic>
        <p:nvPicPr>
          <p:cNvPr id="9" name="Immagine 8">
            <a:extLst>
              <a:ext uri="{FF2B5EF4-FFF2-40B4-BE49-F238E27FC236}">
                <a16:creationId xmlns:a16="http://schemas.microsoft.com/office/drawing/2014/main" id="{49C1365E-5BD4-437B-A090-C7F5E4D407E2}"/>
              </a:ext>
            </a:extLst>
          </p:cNvPr>
          <p:cNvPicPr>
            <a:picLocks noChangeAspect="1"/>
          </p:cNvPicPr>
          <p:nvPr/>
        </p:nvPicPr>
        <p:blipFill>
          <a:blip r:embed="rId5"/>
          <a:stretch>
            <a:fillRect/>
          </a:stretch>
        </p:blipFill>
        <p:spPr>
          <a:xfrm>
            <a:off x="3630264" y="2393370"/>
            <a:ext cx="3033125" cy="229064"/>
          </a:xfrm>
          <a:prstGeom prst="rect">
            <a:avLst/>
          </a:prstGeom>
          <a:ln>
            <a:noFill/>
          </a:ln>
          <a:effectLst>
            <a:outerShdw blurRad="292100" dist="139700" dir="2700000" algn="tl" rotWithShape="0">
              <a:srgbClr val="333333">
                <a:alpha val="65000"/>
              </a:srgbClr>
            </a:outerShdw>
          </a:effectLst>
        </p:spPr>
      </p:pic>
      <p:pic>
        <p:nvPicPr>
          <p:cNvPr id="14" name="Immagine 13">
            <a:extLst>
              <a:ext uri="{FF2B5EF4-FFF2-40B4-BE49-F238E27FC236}">
                <a16:creationId xmlns:a16="http://schemas.microsoft.com/office/drawing/2014/main" id="{E1E5B330-B936-4ACE-8F17-5ECDA532466B}"/>
              </a:ext>
            </a:extLst>
          </p:cNvPr>
          <p:cNvPicPr>
            <a:picLocks noChangeAspect="1"/>
          </p:cNvPicPr>
          <p:nvPr/>
        </p:nvPicPr>
        <p:blipFill>
          <a:blip r:embed="rId6"/>
          <a:stretch>
            <a:fillRect/>
          </a:stretch>
        </p:blipFill>
        <p:spPr>
          <a:xfrm>
            <a:off x="1446310" y="3951955"/>
            <a:ext cx="3487213" cy="8280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827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2"/>
        <p:cNvGrpSpPr/>
        <p:nvPr/>
      </p:nvGrpSpPr>
      <p:grpSpPr>
        <a:xfrm>
          <a:off x="0" y="0"/>
          <a:ext cx="0" cy="0"/>
          <a:chOff x="0" y="0"/>
          <a:chExt cx="0" cy="0"/>
        </a:xfrm>
      </p:grpSpPr>
      <p:sp>
        <p:nvSpPr>
          <p:cNvPr id="385" name="Google Shape;385;p53"/>
          <p:cNvSpPr txBox="1">
            <a:spLocks noGrp="1"/>
          </p:cNvSpPr>
          <p:nvPr>
            <p:ph type="title"/>
          </p:nvPr>
        </p:nvSpPr>
        <p:spPr>
          <a:xfrm>
            <a:off x="1224750" y="3640258"/>
            <a:ext cx="1499100" cy="40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Spotify</a:t>
            </a:r>
            <a:endParaRPr/>
          </a:p>
        </p:txBody>
      </p:sp>
      <p:sp>
        <p:nvSpPr>
          <p:cNvPr id="386" name="Google Shape;386;p53"/>
          <p:cNvSpPr txBox="1">
            <a:spLocks noGrp="1"/>
          </p:cNvSpPr>
          <p:nvPr>
            <p:ph type="title" idx="2"/>
          </p:nvPr>
        </p:nvSpPr>
        <p:spPr>
          <a:xfrm>
            <a:off x="6316241" y="3640257"/>
            <a:ext cx="1499100" cy="40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Quotable</a:t>
            </a:r>
            <a:endParaRPr/>
          </a:p>
        </p:txBody>
      </p:sp>
      <p:cxnSp>
        <p:nvCxnSpPr>
          <p:cNvPr id="389" name="Google Shape;389;p53"/>
          <p:cNvCxnSpPr/>
          <p:nvPr/>
        </p:nvCxnSpPr>
        <p:spPr>
          <a:xfrm>
            <a:off x="4556249" y="1453600"/>
            <a:ext cx="0" cy="2225700"/>
          </a:xfrm>
          <a:prstGeom prst="straightConnector1">
            <a:avLst/>
          </a:prstGeom>
          <a:noFill/>
          <a:ln w="19050" cap="flat" cmpd="sng">
            <a:solidFill>
              <a:schemeClr val="dk2"/>
            </a:solidFill>
            <a:prstDash val="solid"/>
            <a:round/>
            <a:headEnd type="none" w="med" len="med"/>
            <a:tailEnd type="none" w="med" len="med"/>
          </a:ln>
        </p:spPr>
      </p:cxnSp>
      <p:sp>
        <p:nvSpPr>
          <p:cNvPr id="391" name="Google Shape;391;p53"/>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ESEMPIO</a:t>
            </a:r>
            <a:endParaRPr>
              <a:solidFill>
                <a:schemeClr val="lt1"/>
              </a:solidFill>
            </a:endParaRPr>
          </a:p>
        </p:txBody>
      </p:sp>
      <p:cxnSp>
        <p:nvCxnSpPr>
          <p:cNvPr id="392" name="Google Shape;392;p53"/>
          <p:cNvCxnSpPr/>
          <p:nvPr/>
        </p:nvCxnSpPr>
        <p:spPr>
          <a:xfrm>
            <a:off x="4248450" y="1275060"/>
            <a:ext cx="647100" cy="0"/>
          </a:xfrm>
          <a:prstGeom prst="straightConnector1">
            <a:avLst/>
          </a:prstGeom>
          <a:noFill/>
          <a:ln w="19050" cap="flat" cmpd="sng">
            <a:solidFill>
              <a:schemeClr val="lt1"/>
            </a:solidFill>
            <a:prstDash val="solid"/>
            <a:round/>
            <a:headEnd type="none" w="med" len="med"/>
            <a:tailEnd type="none" w="med" len="med"/>
          </a:ln>
        </p:spPr>
      </p:cxnSp>
      <p:pic>
        <p:nvPicPr>
          <p:cNvPr id="20" name="Immagine 19">
            <a:extLst>
              <a:ext uri="{FF2B5EF4-FFF2-40B4-BE49-F238E27FC236}">
                <a16:creationId xmlns:a16="http://schemas.microsoft.com/office/drawing/2014/main" id="{6EF762B1-2191-4D23-BBF0-4867BF5E29DE}"/>
              </a:ext>
            </a:extLst>
          </p:cNvPr>
          <p:cNvPicPr>
            <a:picLocks noChangeAspect="1"/>
          </p:cNvPicPr>
          <p:nvPr/>
        </p:nvPicPr>
        <p:blipFill>
          <a:blip r:embed="rId3"/>
          <a:stretch>
            <a:fillRect/>
          </a:stretch>
        </p:blipFill>
        <p:spPr>
          <a:xfrm>
            <a:off x="828638" y="1225874"/>
            <a:ext cx="2291324" cy="2247835"/>
          </a:xfrm>
          <a:prstGeom prst="rect">
            <a:avLst/>
          </a:prstGeom>
          <a:ln>
            <a:noFill/>
          </a:ln>
          <a:effectLst>
            <a:outerShdw blurRad="292100" dist="139700" dir="2700000" algn="tl" rotWithShape="0">
              <a:srgbClr val="000000">
                <a:alpha val="64706"/>
              </a:srgbClr>
            </a:outerShdw>
          </a:effectLst>
        </p:spPr>
      </p:pic>
      <p:pic>
        <p:nvPicPr>
          <p:cNvPr id="22" name="Immagine 21">
            <a:extLst>
              <a:ext uri="{FF2B5EF4-FFF2-40B4-BE49-F238E27FC236}">
                <a16:creationId xmlns:a16="http://schemas.microsoft.com/office/drawing/2014/main" id="{86910063-C185-4009-8773-4C1A7696D9B6}"/>
              </a:ext>
            </a:extLst>
          </p:cNvPr>
          <p:cNvPicPr>
            <a:picLocks noChangeAspect="1"/>
          </p:cNvPicPr>
          <p:nvPr/>
        </p:nvPicPr>
        <p:blipFill>
          <a:blip r:embed="rId4"/>
          <a:stretch>
            <a:fillRect/>
          </a:stretch>
        </p:blipFill>
        <p:spPr>
          <a:xfrm>
            <a:off x="5112415" y="1888477"/>
            <a:ext cx="3906752" cy="922628"/>
          </a:xfrm>
          <a:prstGeom prst="rect">
            <a:avLst/>
          </a:prstGeom>
          <a:ln>
            <a:noFill/>
          </a:ln>
          <a:effectLst>
            <a:outerShdw blurRad="292100" dist="139700" dir="2700000" algn="tl" rotWithShape="0">
              <a:srgbClr val="000000">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68"/>
          <p:cNvSpPr txBox="1">
            <a:spLocks noGrp="1"/>
          </p:cNvSpPr>
          <p:nvPr>
            <p:ph type="body" idx="1"/>
          </p:nvPr>
        </p:nvSpPr>
        <p:spPr>
          <a:xfrm>
            <a:off x="713225" y="1309539"/>
            <a:ext cx="6075000" cy="631581"/>
          </a:xfrm>
          <a:prstGeom prst="rect">
            <a:avLst/>
          </a:prstGeom>
        </p:spPr>
        <p:txBody>
          <a:bodyPr spcFirstLastPara="1" wrap="square" lIns="91425" tIns="91425" rIns="91425" bIns="91425" anchor="t" anchorCtr="0">
            <a:noAutofit/>
          </a:bodyPr>
          <a:lstStyle/>
          <a:p>
            <a:pPr marL="457200" marR="50800" lvl="0" indent="-317500" algn="l" rtl="0">
              <a:lnSpc>
                <a:spcPct val="100000"/>
              </a:lnSpc>
              <a:spcBef>
                <a:spcPts val="0"/>
              </a:spcBef>
              <a:spcAft>
                <a:spcPts val="0"/>
              </a:spcAft>
              <a:buSzPts val="1400"/>
              <a:buChar char="●"/>
            </a:pPr>
            <a:r>
              <a:rPr lang="en-US">
                <a:uFill>
                  <a:noFill/>
                </a:uFill>
              </a:rPr>
              <a:t>Per permettere la corretta ricerca delle playlist su spotiy ho rinominato i risultati del test della personalità</a:t>
            </a:r>
            <a:endParaRPr/>
          </a:p>
          <a:p>
            <a:pPr marL="0" marR="50800" lvl="0" indent="0" algn="l" rtl="0">
              <a:lnSpc>
                <a:spcPct val="100000"/>
              </a:lnSpc>
              <a:spcBef>
                <a:spcPts val="0"/>
              </a:spcBef>
              <a:spcAft>
                <a:spcPts val="0"/>
              </a:spcAft>
              <a:buNone/>
            </a:pPr>
            <a:endParaRPr/>
          </a:p>
          <a:p>
            <a:pPr marL="0" marR="50800" lvl="0" indent="0" algn="l" rtl="0">
              <a:lnSpc>
                <a:spcPct val="100000"/>
              </a:lnSpc>
              <a:spcBef>
                <a:spcPts val="0"/>
              </a:spcBef>
              <a:spcAft>
                <a:spcPts val="0"/>
              </a:spcAft>
              <a:buNone/>
            </a:pPr>
            <a:endParaRPr/>
          </a:p>
          <a:p>
            <a:pPr marL="0" marR="50800" lvl="0" indent="0" algn="l" rtl="0">
              <a:lnSpc>
                <a:spcPct val="100000"/>
              </a:lnSpc>
              <a:spcBef>
                <a:spcPts val="0"/>
              </a:spcBef>
              <a:spcAft>
                <a:spcPts val="0"/>
              </a:spcAft>
              <a:buNone/>
            </a:pPr>
            <a:endParaRPr/>
          </a:p>
          <a:p>
            <a:pPr marL="0" marR="5080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sp>
        <p:nvSpPr>
          <p:cNvPr id="693" name="Google Shape;693;p68"/>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p:txBody>
      </p:sp>
      <p:cxnSp>
        <p:nvCxnSpPr>
          <p:cNvPr id="694" name="Google Shape;694;p68"/>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Immagine 2">
            <a:extLst>
              <a:ext uri="{FF2B5EF4-FFF2-40B4-BE49-F238E27FC236}">
                <a16:creationId xmlns:a16="http://schemas.microsoft.com/office/drawing/2014/main" id="{19BF6231-599F-4DE0-BF3F-DD3F83A39B4A}"/>
              </a:ext>
            </a:extLst>
          </p:cNvPr>
          <p:cNvPicPr>
            <a:picLocks noChangeAspect="1"/>
          </p:cNvPicPr>
          <p:nvPr/>
        </p:nvPicPr>
        <p:blipFill>
          <a:blip r:embed="rId3"/>
          <a:stretch>
            <a:fillRect/>
          </a:stretch>
        </p:blipFill>
        <p:spPr>
          <a:xfrm>
            <a:off x="917550" y="1941120"/>
            <a:ext cx="5666350" cy="311874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385</Words>
  <Application>Microsoft Office PowerPoint</Application>
  <PresentationFormat>Presentazione su schermo (16:9)</PresentationFormat>
  <Paragraphs>50</Paragraphs>
  <Slides>7</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Didact Gothic</vt:lpstr>
      <vt:lpstr>Julius Sans One</vt:lpstr>
      <vt:lpstr>Questrial</vt:lpstr>
      <vt:lpstr>Arial</vt:lpstr>
      <vt:lpstr>Minimalist Grayscale Pitch Deck by Slidesgo</vt:lpstr>
      <vt:lpstr>mhw3</vt:lpstr>
      <vt:lpstr>Api Utilizzate</vt:lpstr>
      <vt:lpstr>Spotify-API</vt:lpstr>
      <vt:lpstr>Spotify-API</vt:lpstr>
      <vt:lpstr>Quotable-API</vt:lpstr>
      <vt:lpstr>Spotify</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mhw3</dc:title>
  <cp:lastModifiedBy>NICHOLAS ABRAMO</cp:lastModifiedBy>
  <cp:revision>4</cp:revision>
  <dcterms:modified xsi:type="dcterms:W3CDTF">2022-04-25T11:53:30Z</dcterms:modified>
</cp:coreProperties>
</file>