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c1c00e98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1c00e98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c1c00e98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c1c00e98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c1c00e98d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1c00e98d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c1c00e98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c1c00e98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c1c00e98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c1c00e98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c2b285fe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c2b285fe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1679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AI Recruiter</a:t>
            </a:r>
            <a:endParaRPr sz="4400"/>
          </a:p>
        </p:txBody>
      </p:sp>
      <p:sp>
        <p:nvSpPr>
          <p:cNvPr id="86" name="Google Shape;86;p13"/>
          <p:cNvSpPr txBox="1"/>
          <p:nvPr>
            <p:ph idx="1" type="subTitle"/>
          </p:nvPr>
        </p:nvSpPr>
        <p:spPr>
          <a:xfrm>
            <a:off x="727950" y="2330100"/>
            <a:ext cx="7688100" cy="84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Team Patronus</a:t>
            </a:r>
            <a:endParaRPr sz="2600"/>
          </a:p>
        </p:txBody>
      </p:sp>
      <p:sp>
        <p:nvSpPr>
          <p:cNvPr id="87" name="Google Shape;87;p13"/>
          <p:cNvSpPr txBox="1"/>
          <p:nvPr>
            <p:ph idx="1" type="subTitle"/>
          </p:nvPr>
        </p:nvSpPr>
        <p:spPr>
          <a:xfrm>
            <a:off x="865100" y="3350100"/>
            <a:ext cx="7688100" cy="84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600"/>
              <a:t>Team Members: Chaithra Bhat</a:t>
            </a:r>
            <a:endParaRPr sz="1600"/>
          </a:p>
          <a:p>
            <a:pPr indent="0" lvl="0" marL="0" rtl="0" algn="r">
              <a:spcBef>
                <a:spcPts val="0"/>
              </a:spcBef>
              <a:spcAft>
                <a:spcPts val="0"/>
              </a:spcAft>
              <a:buNone/>
            </a:pPr>
            <a:r>
              <a:rPr lang="en" sz="1600"/>
              <a:t>Avani Pathak</a:t>
            </a:r>
            <a:endParaRPr sz="1600"/>
          </a:p>
          <a:p>
            <a:pPr indent="0" lvl="0" marL="0" rtl="0" algn="r">
              <a:spcBef>
                <a:spcPts val="0"/>
              </a:spcBef>
              <a:spcAft>
                <a:spcPts val="0"/>
              </a:spcAft>
              <a:buNone/>
            </a:pPr>
            <a:r>
              <a:rPr lang="en" sz="1600"/>
              <a:t>Sejal Arora</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528025" y="163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Description</a:t>
            </a:r>
            <a:endParaRPr u="sng"/>
          </a:p>
        </p:txBody>
      </p:sp>
      <p:sp>
        <p:nvSpPr>
          <p:cNvPr id="93" name="Google Shape;93;p14"/>
          <p:cNvSpPr txBox="1"/>
          <p:nvPr>
            <p:ph idx="1" type="body"/>
          </p:nvPr>
        </p:nvSpPr>
        <p:spPr>
          <a:xfrm>
            <a:off x="528025" y="832625"/>
            <a:ext cx="7865400" cy="3787200"/>
          </a:xfrm>
          <a:prstGeom prst="rect">
            <a:avLst/>
          </a:prstGeom>
        </p:spPr>
        <p:txBody>
          <a:bodyPr anchorCtr="0" anchor="t" bIns="91425" lIns="91425" spcFirstLastPara="1" rIns="91425" wrap="square" tIns="91425">
            <a:noAutofit/>
          </a:bodyPr>
          <a:lstStyle/>
          <a:p>
            <a:pPr indent="-317500" lvl="0" marL="9144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52% of talent acquisition leaders say that the most difficult part of their job is to shortlist the right candidate and 3% of candidates never hear back from a company after one touchpoint. On the flip side, it’s a challenge for employers to communicate well with all their candidates. For high volume recruiting, this would require communicating with thousands of candidates, in addition to a recruiter’s normal screening functions and other duties. </a:t>
            </a:r>
            <a:endParaRPr sz="1400">
              <a:solidFill>
                <a:srgbClr val="000000"/>
              </a:solidFill>
              <a:highlight>
                <a:srgbClr val="FFFFFF"/>
              </a:highlight>
              <a:latin typeface="Arial"/>
              <a:ea typeface="Arial"/>
              <a:cs typeface="Arial"/>
              <a:sym typeface="Arial"/>
            </a:endParaRPr>
          </a:p>
          <a:p>
            <a:pPr indent="-317500" lvl="0" marL="9144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Artificial Intelligence enabled software bots can definitely provide a solution for this problem.</a:t>
            </a:r>
            <a:endParaRPr sz="1400">
              <a:solidFill>
                <a:srgbClr val="000000"/>
              </a:solidFill>
              <a:highlight>
                <a:srgbClr val="FFFFFF"/>
              </a:highlight>
              <a:latin typeface="Arial"/>
              <a:ea typeface="Arial"/>
              <a:cs typeface="Arial"/>
              <a:sym typeface="Arial"/>
            </a:endParaRPr>
          </a:p>
          <a:p>
            <a:pPr indent="-298450" lvl="0" marL="914400" rtl="0" algn="l">
              <a:spcBef>
                <a:spcPts val="0"/>
              </a:spcBef>
              <a:spcAft>
                <a:spcPts val="0"/>
              </a:spcAft>
              <a:buClr>
                <a:srgbClr val="212529"/>
              </a:buClr>
              <a:buSzPts val="1100"/>
              <a:buFont typeface="Arial"/>
              <a:buChar char="❖"/>
            </a:pPr>
            <a:r>
              <a:rPr lang="en" sz="1400">
                <a:solidFill>
                  <a:srgbClr val="000000"/>
                </a:solidFill>
                <a:highlight>
                  <a:srgbClr val="FFFFFF"/>
                </a:highlight>
                <a:latin typeface="Arial"/>
                <a:ea typeface="Arial"/>
                <a:cs typeface="Arial"/>
                <a:sym typeface="Arial"/>
              </a:rPr>
              <a:t>As Siri and Alexa are becoming more common, candidates are welcoming the opportunity to interact with a chatbot.</a:t>
            </a:r>
            <a:r>
              <a:rPr lang="en" sz="1400">
                <a:solidFill>
                  <a:srgbClr val="000000"/>
                </a:solidFill>
                <a:latin typeface="Arial"/>
                <a:ea typeface="Arial"/>
                <a:cs typeface="Arial"/>
                <a:sym typeface="Arial"/>
              </a:rPr>
              <a:t> Today’s candidates, especially now after the Covid 19 pandemic has struck the entire world, are aware that the recruiting process might not be human-to-human at every touchpoint, but value the chance to receive information in whatever way they can.</a:t>
            </a:r>
            <a:r>
              <a:rPr lang="en" sz="1500">
                <a:solidFill>
                  <a:srgbClr val="000000"/>
                </a:solidFill>
                <a:latin typeface="Arial"/>
                <a:ea typeface="Arial"/>
                <a:cs typeface="Arial"/>
                <a:sym typeface="Arial"/>
              </a:rPr>
              <a:t> </a:t>
            </a:r>
            <a:r>
              <a:rPr lang="en" sz="1400">
                <a:solidFill>
                  <a:srgbClr val="000000"/>
                </a:solidFill>
                <a:highlight>
                  <a:srgbClr val="FFFFFF"/>
                </a:highlight>
                <a:latin typeface="Arial"/>
                <a:ea typeface="Arial"/>
                <a:cs typeface="Arial"/>
                <a:sym typeface="Arial"/>
              </a:rPr>
              <a:t>Through facts it has been pointed out that the ideal recruiting interaction is a mix between innovative technology and personal human touch.</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660200" y="123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Our Idea</a:t>
            </a:r>
            <a:endParaRPr u="sng"/>
          </a:p>
        </p:txBody>
      </p:sp>
      <p:sp>
        <p:nvSpPr>
          <p:cNvPr id="99" name="Google Shape;99;p15"/>
          <p:cNvSpPr txBox="1"/>
          <p:nvPr>
            <p:ph idx="1" type="body"/>
          </p:nvPr>
        </p:nvSpPr>
        <p:spPr>
          <a:xfrm>
            <a:off x="523850" y="816600"/>
            <a:ext cx="7961400" cy="4326900"/>
          </a:xfrm>
          <a:prstGeom prst="rect">
            <a:avLst/>
          </a:prstGeom>
        </p:spPr>
        <p:txBody>
          <a:bodyPr anchorCtr="0" anchor="t" bIns="91425" lIns="91425" spcFirstLastPara="1" rIns="91425" wrap="square" tIns="91425">
            <a:noAutofit/>
          </a:bodyPr>
          <a:lstStyle/>
          <a:p>
            <a:pPr indent="-298450" lvl="0" marL="914400" rtl="0" algn="l">
              <a:spcBef>
                <a:spcPts val="0"/>
              </a:spcBef>
              <a:spcAft>
                <a:spcPts val="0"/>
              </a:spcAft>
              <a:buClr>
                <a:srgbClr val="000000"/>
              </a:buClr>
              <a:buSzPts val="1100"/>
              <a:buFont typeface="Arial"/>
              <a:buChar char="❖"/>
            </a:pPr>
            <a:r>
              <a:rPr lang="en" sz="1400">
                <a:solidFill>
                  <a:srgbClr val="000000"/>
                </a:solidFill>
                <a:highlight>
                  <a:srgbClr val="FFFFFF"/>
                </a:highlight>
                <a:latin typeface="Arial"/>
                <a:ea typeface="Arial"/>
                <a:cs typeface="Arial"/>
                <a:sym typeface="Arial"/>
              </a:rPr>
              <a:t>A recruitment chatbot, or “conversational agent”, is a software application that uses Artificial Intelligence technology and is designed to mimic human conversational abilities, in the sense that it’s programmed to understand written and spoken language and respond correctly</a:t>
            </a:r>
            <a:r>
              <a:rPr lang="en" sz="1500">
                <a:solidFill>
                  <a:srgbClr val="000000"/>
                </a:solidFill>
                <a:highlight>
                  <a:srgbClr val="FFFFFF"/>
                </a:highlight>
                <a:latin typeface="Arial"/>
                <a:ea typeface="Arial"/>
                <a:cs typeface="Arial"/>
                <a:sym typeface="Arial"/>
              </a:rPr>
              <a:t>,</a:t>
            </a:r>
            <a:r>
              <a:rPr lang="en" sz="1400">
                <a:solidFill>
                  <a:srgbClr val="000000"/>
                </a:solidFill>
                <a:highlight>
                  <a:srgbClr val="FFFFFF"/>
                </a:highlight>
                <a:latin typeface="Arial"/>
                <a:ea typeface="Arial"/>
                <a:cs typeface="Arial"/>
                <a:sym typeface="Arial"/>
              </a:rPr>
              <a:t> during the recruiting process.</a:t>
            </a:r>
            <a:endParaRPr sz="1400">
              <a:solidFill>
                <a:srgbClr val="000000"/>
              </a:solidFill>
              <a:highlight>
                <a:srgbClr val="FFFFFF"/>
              </a:highlight>
              <a:latin typeface="Arial"/>
              <a:ea typeface="Arial"/>
              <a:cs typeface="Arial"/>
              <a:sym typeface="Arial"/>
            </a:endParaRPr>
          </a:p>
          <a:p>
            <a:pPr indent="-317500" lvl="0" marL="9144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The chatbot can help recruiters with administrative tasks such as:</a:t>
            </a:r>
            <a:endParaRPr sz="1400">
              <a:solidFill>
                <a:srgbClr val="000000"/>
              </a:solidFill>
              <a:highlight>
                <a:srgbClr val="FFFFFF"/>
              </a:highlight>
              <a:latin typeface="Arial"/>
              <a:ea typeface="Arial"/>
              <a:cs typeface="Arial"/>
              <a:sym typeface="Arial"/>
            </a:endParaRPr>
          </a:p>
          <a:p>
            <a:pPr indent="-317500" lvl="0" marL="13716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Collect information from candidates such as their resume and contact information.</a:t>
            </a:r>
            <a:endParaRPr sz="1400">
              <a:solidFill>
                <a:srgbClr val="000000"/>
              </a:solidFill>
              <a:latin typeface="Arial"/>
              <a:ea typeface="Arial"/>
              <a:cs typeface="Arial"/>
              <a:sym typeface="Arial"/>
            </a:endParaRPr>
          </a:p>
          <a:p>
            <a:pPr indent="-317500" lvl="0" marL="13716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Ask screening questions about candidates’ experience, knowledge, and skills.</a:t>
            </a:r>
            <a:endParaRPr sz="1400">
              <a:solidFill>
                <a:srgbClr val="000000"/>
              </a:solidFill>
              <a:latin typeface="Arial"/>
              <a:ea typeface="Arial"/>
              <a:cs typeface="Arial"/>
              <a:sym typeface="Arial"/>
            </a:endParaRPr>
          </a:p>
          <a:p>
            <a:pPr indent="-317500" lvl="0" marL="13716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Judge the candidate’s personality by asking situational questions.</a:t>
            </a:r>
            <a:endParaRPr sz="1400">
              <a:solidFill>
                <a:srgbClr val="000000"/>
              </a:solidFill>
              <a:latin typeface="Arial"/>
              <a:ea typeface="Arial"/>
              <a:cs typeface="Arial"/>
              <a:sym typeface="Arial"/>
            </a:endParaRPr>
          </a:p>
          <a:p>
            <a:pPr indent="-317500" lvl="0" marL="13716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Rank candidates on metrics such as qualifications, engagement, or recent activity.</a:t>
            </a:r>
            <a:endParaRPr sz="1400">
              <a:solidFill>
                <a:srgbClr val="000000"/>
              </a:solidFill>
              <a:latin typeface="Arial"/>
              <a:ea typeface="Arial"/>
              <a:cs typeface="Arial"/>
              <a:sym typeface="Arial"/>
            </a:endParaRPr>
          </a:p>
          <a:p>
            <a:pPr indent="-317500" lvl="0" marL="13716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Answer FAQs about the job and the application process.</a:t>
            </a:r>
            <a:endParaRPr sz="1400">
              <a:solidFill>
                <a:srgbClr val="000000"/>
              </a:solidFill>
              <a:latin typeface="Arial"/>
              <a:ea typeface="Arial"/>
              <a:cs typeface="Arial"/>
              <a:sym typeface="Arial"/>
            </a:endParaRPr>
          </a:p>
          <a:p>
            <a:pPr indent="-317500" lvl="0" marL="13716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Schedule an interview with a human recruiter.</a:t>
            </a:r>
            <a:endParaRPr sz="1400">
              <a:solidFill>
                <a:srgbClr val="000000"/>
              </a:solidFill>
              <a:latin typeface="Arial"/>
              <a:ea typeface="Arial"/>
              <a:cs typeface="Arial"/>
              <a:sym typeface="Arial"/>
            </a:endParaRPr>
          </a:p>
          <a:p>
            <a:pPr indent="-317500" lvl="0"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Thus through this AI recruiter chatbot, we can automate the time consuming recruitment tasks and optimize the hiring process.</a:t>
            </a:r>
            <a:endParaRPr sz="1400">
              <a:solidFill>
                <a:srgbClr val="000000"/>
              </a:solidFill>
              <a:latin typeface="Arial"/>
              <a:ea typeface="Arial"/>
              <a:cs typeface="Arial"/>
              <a:sym typeface="Arial"/>
            </a:endParaRPr>
          </a:p>
          <a:p>
            <a:pPr indent="0" lvl="0" marL="914400" rtl="0" algn="l">
              <a:spcBef>
                <a:spcPts val="0"/>
              </a:spcBef>
              <a:spcAft>
                <a:spcPts val="0"/>
              </a:spcAft>
              <a:buNone/>
            </a:pPr>
            <a:r>
              <a:t/>
            </a:r>
            <a:endParaRPr sz="1000">
              <a:solidFill>
                <a:srgbClr val="333333"/>
              </a:solidFill>
              <a:latin typeface="Arial"/>
              <a:ea typeface="Arial"/>
              <a:cs typeface="Arial"/>
              <a:sym typeface="Arial"/>
            </a:endParaRPr>
          </a:p>
          <a:p>
            <a:pPr indent="0" lvl="0" marL="0" rtl="0" algn="l">
              <a:spcBef>
                <a:spcPts val="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1623600" y="400275"/>
            <a:ext cx="5577300" cy="413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87900" y="208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Benefits of an AI Recruiter</a:t>
            </a:r>
            <a:endParaRPr/>
          </a:p>
        </p:txBody>
      </p:sp>
      <p:sp>
        <p:nvSpPr>
          <p:cNvPr id="110" name="Google Shape;110;p17"/>
          <p:cNvSpPr txBox="1"/>
          <p:nvPr>
            <p:ph idx="1" type="body"/>
          </p:nvPr>
        </p:nvSpPr>
        <p:spPr>
          <a:xfrm>
            <a:off x="311700" y="816375"/>
            <a:ext cx="8520600" cy="4166100"/>
          </a:xfrm>
          <a:prstGeom prst="rect">
            <a:avLst/>
          </a:prstGeom>
        </p:spPr>
        <p:txBody>
          <a:bodyPr anchorCtr="0" anchor="t" bIns="91425" lIns="91425" spcFirstLastPara="1" rIns="91425" wrap="square" tIns="91425">
            <a:noAutofit/>
          </a:bodyPr>
          <a:lstStyle/>
          <a:p>
            <a:pPr indent="-311150" lvl="0" marL="914400" rtl="0" algn="l">
              <a:spcBef>
                <a:spcPts val="0"/>
              </a:spcBef>
              <a:spcAft>
                <a:spcPts val="0"/>
              </a:spcAft>
              <a:buClr>
                <a:srgbClr val="000000"/>
              </a:buClr>
              <a:buSzPts val="1300"/>
              <a:buFont typeface="Arial"/>
              <a:buChar char="❖"/>
            </a:pPr>
            <a:r>
              <a:rPr b="1" lang="en" sz="1500">
                <a:solidFill>
                  <a:srgbClr val="000000"/>
                </a:solidFill>
                <a:latin typeface="Arial"/>
                <a:ea typeface="Arial"/>
                <a:cs typeface="Arial"/>
                <a:sym typeface="Arial"/>
              </a:rPr>
              <a:t>Automation</a:t>
            </a:r>
            <a:r>
              <a:rPr lang="en" sz="1400">
                <a:solidFill>
                  <a:srgbClr val="000000"/>
                </a:solidFill>
                <a:latin typeface="Arial"/>
                <a:ea typeface="Arial"/>
                <a:cs typeface="Arial"/>
                <a:sym typeface="Arial"/>
              </a:rPr>
              <a:t>: We are eliminating the time consuming and lengthy manual recruitment process that happens before an interview of a candidate by automating the talent acquisition process through the AI recruitment chatbot.</a:t>
            </a:r>
            <a:endParaRPr sz="1400">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b="1" lang="en" sz="1500">
                <a:solidFill>
                  <a:srgbClr val="000000"/>
                </a:solidFill>
                <a:latin typeface="Arial"/>
                <a:ea typeface="Arial"/>
                <a:cs typeface="Arial"/>
                <a:sym typeface="Arial"/>
              </a:rPr>
              <a:t>Filtration based on various criteria</a:t>
            </a:r>
            <a:r>
              <a:rPr b="1" lang="en" sz="1400">
                <a:solidFill>
                  <a:srgbClr val="000000"/>
                </a:solidFill>
                <a:latin typeface="Arial"/>
                <a:ea typeface="Arial"/>
                <a:cs typeface="Arial"/>
                <a:sym typeface="Arial"/>
              </a:rPr>
              <a:t> : </a:t>
            </a:r>
            <a:r>
              <a:rPr lang="en" sz="1400">
                <a:solidFill>
                  <a:srgbClr val="000000"/>
                </a:solidFill>
                <a:latin typeface="Arial"/>
                <a:ea typeface="Arial"/>
                <a:cs typeface="Arial"/>
                <a:sym typeface="Arial"/>
              </a:rPr>
              <a:t>Based on the skills that a candidate satisfies, he/she will then be further promoted to an interview for a designation that will ensure the effective role of the candidate. Recommendations will also be provided to a candidate based on skill sets he/she owns.</a:t>
            </a:r>
            <a:endParaRPr sz="1400">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b="1" lang="en" sz="1500">
                <a:solidFill>
                  <a:srgbClr val="000000"/>
                </a:solidFill>
                <a:latin typeface="Arial"/>
                <a:ea typeface="Arial"/>
                <a:cs typeface="Arial"/>
                <a:sym typeface="Arial"/>
              </a:rPr>
              <a:t>Efficient</a:t>
            </a:r>
            <a:r>
              <a:rPr lang="en" sz="1400">
                <a:solidFill>
                  <a:srgbClr val="000000"/>
                </a:solidFill>
                <a:latin typeface="Arial"/>
                <a:ea typeface="Arial"/>
                <a:cs typeface="Arial"/>
                <a:sym typeface="Arial"/>
              </a:rPr>
              <a:t>: Over time, the AI component of the chatbot will begin to understand which metrics it should be looking for based on the data it collects and rank candidates accordingly which will increase the efficiency of the chatbot.</a:t>
            </a:r>
            <a:endParaRPr sz="1400">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b="1" lang="en" sz="1500">
                <a:solidFill>
                  <a:srgbClr val="000000"/>
                </a:solidFill>
                <a:latin typeface="Arial"/>
                <a:ea typeface="Arial"/>
                <a:cs typeface="Arial"/>
                <a:sym typeface="Arial"/>
              </a:rPr>
              <a:t>Effective</a:t>
            </a:r>
            <a:r>
              <a:rPr lang="en" sz="1400">
                <a:solidFill>
                  <a:srgbClr val="000000"/>
                </a:solidFill>
                <a:latin typeface="Arial"/>
                <a:ea typeface="Arial"/>
                <a:cs typeface="Arial"/>
                <a:sym typeface="Arial"/>
              </a:rPr>
              <a:t>: Since the chatbot considers every aspect of each candidate, considers all the data to make quicker decisions, keeps in touch with the candidates thereby improving their experience, lowers marketing costs and thus increasing retention.</a:t>
            </a:r>
            <a:endParaRPr sz="1400">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b="1" lang="en" sz="1500">
                <a:solidFill>
                  <a:srgbClr val="000000"/>
                </a:solidFill>
                <a:latin typeface="Arial"/>
                <a:ea typeface="Arial"/>
                <a:cs typeface="Arial"/>
                <a:sym typeface="Arial"/>
              </a:rPr>
              <a:t>Secure</a:t>
            </a:r>
            <a:r>
              <a:rPr lang="en" sz="1400">
                <a:solidFill>
                  <a:srgbClr val="000000"/>
                </a:solidFill>
                <a:latin typeface="Arial"/>
                <a:ea typeface="Arial"/>
                <a:cs typeface="Arial"/>
                <a:sym typeface="Arial"/>
              </a:rPr>
              <a:t>: The data is secure since we will be using the IBM Cloud which is </a:t>
            </a:r>
            <a:r>
              <a:rPr lang="en" sz="1400">
                <a:solidFill>
                  <a:srgbClr val="000000"/>
                </a:solidFill>
                <a:highlight>
                  <a:srgbClr val="FFFFFF"/>
                </a:highlight>
                <a:latin typeface="Arial"/>
                <a:ea typeface="Arial"/>
                <a:cs typeface="Arial"/>
                <a:sym typeface="Arial"/>
              </a:rPr>
              <a:t>housed in nondescript facilities and the physical access is strictly controlled both at the perimeter and at building ingress points by professional security staff.</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Future Scope</a:t>
            </a:r>
            <a:endParaRPr u="sng"/>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integrate Smart Document Analyzer along with our chatbot to improve the scanning of resumes uploaded by the candidates.</a:t>
            </a:r>
            <a:endParaRPr/>
          </a:p>
          <a:p>
            <a:pPr indent="-342900" lvl="0" marL="457200" rtl="0" algn="l">
              <a:spcBef>
                <a:spcPts val="0"/>
              </a:spcBef>
              <a:spcAft>
                <a:spcPts val="0"/>
              </a:spcAft>
              <a:buSzPts val="1800"/>
              <a:buChar char="●"/>
            </a:pPr>
            <a:r>
              <a:rPr lang="en"/>
              <a:t>To improve the model by providing it with different types of inputs and hence make it more efficient and effective.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Conclusion</a:t>
            </a:r>
            <a:endParaRPr u="sng"/>
          </a:p>
        </p:txBody>
      </p:sp>
      <p:sp>
        <p:nvSpPr>
          <p:cNvPr id="122" name="Google Shape;122;p19"/>
          <p:cNvSpPr txBox="1"/>
          <p:nvPr>
            <p:ph idx="1" type="body"/>
          </p:nvPr>
        </p:nvSpPr>
        <p:spPr>
          <a:xfrm>
            <a:off x="311700" y="1068750"/>
            <a:ext cx="8520600" cy="33390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SzPts val="2000"/>
              <a:buChar char="●"/>
            </a:pPr>
            <a:r>
              <a:rPr lang="en">
                <a:solidFill>
                  <a:srgbClr val="000000"/>
                </a:solidFill>
                <a:highlight>
                  <a:srgbClr val="FFFFFF"/>
                </a:highlight>
              </a:rPr>
              <a:t>Thus through this AI recruiter chatbot, we can automate the time consuming recruitment tasks and optimize the hiring process. A recruitment chatbot, or “conversational agent”, is a software application that uses Artificial Intelligence technology and is designed to mimic human conversational abilities, in the sense that it’s programmed to understand written and spoken language and respond correctly, during the recruiting process. The chatbot can help recruiters with various administrative tasks. There is improved candidate experience and recruiter experience through timely communication, easy to use chatbot interface, display of various analyses and integration of all data at one platform</a:t>
            </a:r>
            <a:r>
              <a:rPr lang="en" sz="1400">
                <a:solidFill>
                  <a:srgbClr val="000000"/>
                </a:solidFill>
                <a:highlight>
                  <a:srgbClr val="FFFFFF"/>
                </a:highlight>
                <a:latin typeface="Arial"/>
                <a:ea typeface="Arial"/>
                <a:cs typeface="Arial"/>
                <a:sym typeface="Arial"/>
              </a:rPr>
              <a:t>.</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