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F7335A-DA1C-46E3-A528-7ADBAB79ABD3}" v="1230" dt="2020-07-14T03:26:19.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99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148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99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1668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135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6824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5429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814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243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84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952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11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842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25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535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174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44804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a:cs typeface="Calibri Light"/>
              </a:rPr>
              <a:t>Impact of COVID-19 on Food Security in India – Visualization Dashboard</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C231-0D29-4E2F-A7BC-661EF3C9084E}"/>
              </a:ext>
            </a:extLst>
          </p:cNvPr>
          <p:cNvSpPr>
            <a:spLocks noGrp="1"/>
          </p:cNvSpPr>
          <p:nvPr>
            <p:ph type="title"/>
          </p:nvPr>
        </p:nvSpPr>
        <p:spPr/>
        <p:txBody>
          <a:bodyPr>
            <a:normAutofit/>
          </a:bodyPr>
          <a:lstStyle/>
          <a:p>
            <a:r>
              <a:rPr lang="en-US" sz="4800" b="1" dirty="0"/>
              <a:t>Designing the user interface</a:t>
            </a:r>
          </a:p>
        </p:txBody>
      </p:sp>
      <p:pic>
        <p:nvPicPr>
          <p:cNvPr id="4" name="Picture 4" descr="A close up of a map&#10;&#10;Description automatically generated">
            <a:extLst>
              <a:ext uri="{FF2B5EF4-FFF2-40B4-BE49-F238E27FC236}">
                <a16:creationId xmlns:a16="http://schemas.microsoft.com/office/drawing/2014/main" id="{3CA82841-E5B6-417F-90CD-55D950C70E71}"/>
              </a:ext>
            </a:extLst>
          </p:cNvPr>
          <p:cNvPicPr>
            <a:picLocks noGrp="1" noChangeAspect="1"/>
          </p:cNvPicPr>
          <p:nvPr>
            <p:ph idx="1"/>
          </p:nvPr>
        </p:nvPicPr>
        <p:blipFill>
          <a:blip r:embed="rId2"/>
          <a:stretch>
            <a:fillRect/>
          </a:stretch>
        </p:blipFill>
        <p:spPr>
          <a:xfrm>
            <a:off x="2192141" y="1917940"/>
            <a:ext cx="7811731" cy="4381471"/>
          </a:xfrm>
          <a:ln>
            <a:solidFill>
              <a:schemeClr val="tx1"/>
            </a:solidFill>
          </a:ln>
        </p:spPr>
      </p:pic>
    </p:spTree>
    <p:extLst>
      <p:ext uri="{BB962C8B-B14F-4D97-AF65-F5344CB8AC3E}">
        <p14:creationId xmlns:p14="http://schemas.microsoft.com/office/powerpoint/2010/main" val="152245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A50B-5252-4F31-991B-75220C233EE5}"/>
              </a:ext>
            </a:extLst>
          </p:cNvPr>
          <p:cNvSpPr>
            <a:spLocks noGrp="1"/>
          </p:cNvSpPr>
          <p:nvPr>
            <p:ph type="title"/>
          </p:nvPr>
        </p:nvSpPr>
        <p:spPr/>
        <p:txBody>
          <a:bodyPr>
            <a:normAutofit/>
          </a:bodyPr>
          <a:lstStyle/>
          <a:p>
            <a:r>
              <a:rPr lang="en-US" sz="4800" b="1" dirty="0"/>
              <a:t>Results</a:t>
            </a:r>
          </a:p>
        </p:txBody>
      </p:sp>
      <p:pic>
        <p:nvPicPr>
          <p:cNvPr id="4" name="Picture 4" descr="A screenshot of a computer&#10;&#10;Description automatically generated">
            <a:extLst>
              <a:ext uri="{FF2B5EF4-FFF2-40B4-BE49-F238E27FC236}">
                <a16:creationId xmlns:a16="http://schemas.microsoft.com/office/drawing/2014/main" id="{B34D0ADA-706D-4983-BCFB-D9C4903DB1A9}"/>
              </a:ext>
            </a:extLst>
          </p:cNvPr>
          <p:cNvPicPr>
            <a:picLocks noGrp="1" noChangeAspect="1"/>
          </p:cNvPicPr>
          <p:nvPr>
            <p:ph sz="half" idx="1"/>
          </p:nvPr>
        </p:nvPicPr>
        <p:blipFill>
          <a:blip r:embed="rId2"/>
          <a:stretch>
            <a:fillRect/>
          </a:stretch>
        </p:blipFill>
        <p:spPr>
          <a:xfrm>
            <a:off x="1122723" y="2465162"/>
            <a:ext cx="5463425" cy="3086369"/>
          </a:xfrm>
          <a:ln>
            <a:solidFill>
              <a:schemeClr val="tx1"/>
            </a:solidFill>
          </a:ln>
        </p:spPr>
      </p:pic>
      <p:pic>
        <p:nvPicPr>
          <p:cNvPr id="6" name="Picture 6" descr="A screenshot of a cell phone&#10;&#10;Description automatically generated">
            <a:extLst>
              <a:ext uri="{FF2B5EF4-FFF2-40B4-BE49-F238E27FC236}">
                <a16:creationId xmlns:a16="http://schemas.microsoft.com/office/drawing/2014/main" id="{B8BF8156-7B69-4BE0-8B01-B669BA9E6253}"/>
              </a:ext>
            </a:extLst>
          </p:cNvPr>
          <p:cNvPicPr>
            <a:picLocks noGrp="1" noChangeAspect="1"/>
          </p:cNvPicPr>
          <p:nvPr>
            <p:ph sz="half" idx="2"/>
          </p:nvPr>
        </p:nvPicPr>
        <p:blipFill>
          <a:blip r:embed="rId3"/>
          <a:stretch>
            <a:fillRect/>
          </a:stretch>
        </p:blipFill>
        <p:spPr>
          <a:xfrm>
            <a:off x="6845691" y="2457295"/>
            <a:ext cx="5118995" cy="3086720"/>
          </a:xfrm>
          <a:ln>
            <a:solidFill>
              <a:schemeClr val="tx1"/>
            </a:solidFill>
          </a:ln>
        </p:spPr>
      </p:pic>
    </p:spTree>
    <p:extLst>
      <p:ext uri="{BB962C8B-B14F-4D97-AF65-F5344CB8AC3E}">
        <p14:creationId xmlns:p14="http://schemas.microsoft.com/office/powerpoint/2010/main" val="43193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F1B8-EC3B-46FC-904F-7360C7273CFF}"/>
              </a:ext>
            </a:extLst>
          </p:cNvPr>
          <p:cNvSpPr>
            <a:spLocks noGrp="1"/>
          </p:cNvSpPr>
          <p:nvPr>
            <p:ph type="title"/>
          </p:nvPr>
        </p:nvSpPr>
        <p:spPr/>
        <p:txBody>
          <a:bodyPr>
            <a:noAutofit/>
          </a:bodyPr>
          <a:lstStyle/>
          <a:p>
            <a:r>
              <a:rPr lang="en-US" sz="4800" b="1" dirty="0"/>
              <a:t>Advantages &amp; Disadvantages</a:t>
            </a:r>
          </a:p>
        </p:txBody>
      </p:sp>
      <p:sp>
        <p:nvSpPr>
          <p:cNvPr id="5" name="Text Placeholder 4">
            <a:extLst>
              <a:ext uri="{FF2B5EF4-FFF2-40B4-BE49-F238E27FC236}">
                <a16:creationId xmlns:a16="http://schemas.microsoft.com/office/drawing/2014/main" id="{1D6E985F-52F2-4B76-B045-F3CE7B0D5DCF}"/>
              </a:ext>
            </a:extLst>
          </p:cNvPr>
          <p:cNvSpPr>
            <a:spLocks noGrp="1"/>
          </p:cNvSpPr>
          <p:nvPr>
            <p:ph type="body" idx="1"/>
          </p:nvPr>
        </p:nvSpPr>
        <p:spPr/>
        <p:txBody>
          <a:bodyPr/>
          <a:lstStyle/>
          <a:p>
            <a:r>
              <a:rPr lang="en-US" sz="2800" b="1" dirty="0"/>
              <a:t>Advantages</a:t>
            </a:r>
          </a:p>
        </p:txBody>
      </p:sp>
      <p:sp>
        <p:nvSpPr>
          <p:cNvPr id="3" name="Content Placeholder 2">
            <a:extLst>
              <a:ext uri="{FF2B5EF4-FFF2-40B4-BE49-F238E27FC236}">
                <a16:creationId xmlns:a16="http://schemas.microsoft.com/office/drawing/2014/main" id="{7F84511B-7FD9-46D2-8ED9-849102612E1A}"/>
              </a:ext>
            </a:extLst>
          </p:cNvPr>
          <p:cNvSpPr>
            <a:spLocks noGrp="1"/>
          </p:cNvSpPr>
          <p:nvPr>
            <p:ph sz="half" idx="2"/>
          </p:nvPr>
        </p:nvSpPr>
        <p:spPr/>
        <p:txBody>
          <a:bodyPr vert="horz" lIns="91440" tIns="45720" rIns="91440" bIns="45720" rtlCol="0" anchor="t">
            <a:normAutofit lnSpcReduction="10000"/>
          </a:bodyPr>
          <a:lstStyle/>
          <a:p>
            <a:r>
              <a:rPr lang="en-US" dirty="0">
                <a:ea typeface="+mn-lt"/>
                <a:cs typeface="+mn-lt"/>
              </a:rPr>
              <a:t>There is no predictive model available on the internet for predicting the impact of the pandemic on food security.</a:t>
            </a:r>
          </a:p>
          <a:p>
            <a:r>
              <a:rPr lang="en-US" dirty="0">
                <a:ea typeface="+mn-lt"/>
                <a:cs typeface="+mn-lt"/>
              </a:rPr>
              <a:t>The dashboard has an interactive interface to slide through different years.</a:t>
            </a:r>
          </a:p>
          <a:p>
            <a:r>
              <a:rPr lang="en-US" dirty="0">
                <a:ea typeface="+mn-lt"/>
                <a:cs typeface="+mn-lt"/>
              </a:rPr>
              <a:t>The chatbot provides reasons for the impact of the pandemic on food security and tips to minimize it.</a:t>
            </a:r>
          </a:p>
        </p:txBody>
      </p:sp>
      <p:sp>
        <p:nvSpPr>
          <p:cNvPr id="6" name="Text Placeholder 5">
            <a:extLst>
              <a:ext uri="{FF2B5EF4-FFF2-40B4-BE49-F238E27FC236}">
                <a16:creationId xmlns:a16="http://schemas.microsoft.com/office/drawing/2014/main" id="{94CB3DE5-D684-4E06-943E-815DDD972543}"/>
              </a:ext>
            </a:extLst>
          </p:cNvPr>
          <p:cNvSpPr>
            <a:spLocks noGrp="1"/>
          </p:cNvSpPr>
          <p:nvPr>
            <p:ph type="body" sz="quarter" idx="3"/>
          </p:nvPr>
        </p:nvSpPr>
        <p:spPr/>
        <p:txBody>
          <a:bodyPr/>
          <a:lstStyle/>
          <a:p>
            <a:r>
              <a:rPr lang="en-US" sz="2800" b="1" dirty="0"/>
              <a:t>Disadvantages</a:t>
            </a:r>
          </a:p>
        </p:txBody>
      </p:sp>
      <p:sp>
        <p:nvSpPr>
          <p:cNvPr id="4" name="Content Placeholder 3">
            <a:extLst>
              <a:ext uri="{FF2B5EF4-FFF2-40B4-BE49-F238E27FC236}">
                <a16:creationId xmlns:a16="http://schemas.microsoft.com/office/drawing/2014/main" id="{CEB08D5C-5AD2-46F4-AA12-2DEAADE3F1AC}"/>
              </a:ext>
            </a:extLst>
          </p:cNvPr>
          <p:cNvSpPr>
            <a:spLocks noGrp="1"/>
          </p:cNvSpPr>
          <p:nvPr>
            <p:ph sz="quarter" idx="4"/>
          </p:nvPr>
        </p:nvSpPr>
        <p:spPr/>
        <p:txBody>
          <a:bodyPr vert="horz" lIns="91440" tIns="45720" rIns="91440" bIns="45720" rtlCol="0" anchor="t">
            <a:normAutofit lnSpcReduction="10000"/>
          </a:bodyPr>
          <a:lstStyle/>
          <a:p>
            <a:r>
              <a:rPr lang="en-US" dirty="0">
                <a:ea typeface="+mn-lt"/>
                <a:cs typeface="+mn-lt"/>
              </a:rPr>
              <a:t>There is no accurate and specific data available for accurate and relevant predictions.</a:t>
            </a:r>
          </a:p>
          <a:p>
            <a:r>
              <a:rPr lang="en-US" dirty="0">
                <a:ea typeface="+mn-lt"/>
                <a:cs typeface="+mn-lt"/>
              </a:rPr>
              <a:t>The dashboard shows the impact of COVID-19 on food security only for five years i.e. </a:t>
            </a:r>
            <a:r>
              <a:rPr lang="en-US" dirty="0" err="1">
                <a:ea typeface="+mn-lt"/>
                <a:cs typeface="+mn-lt"/>
              </a:rPr>
              <a:t>upto</a:t>
            </a:r>
            <a:r>
              <a:rPr lang="en-US" dirty="0">
                <a:ea typeface="+mn-lt"/>
                <a:cs typeface="+mn-lt"/>
              </a:rPr>
              <a:t> 2025.</a:t>
            </a:r>
            <a:endParaRPr lang="en-US"/>
          </a:p>
          <a:p>
            <a:endParaRPr lang="en-US" dirty="0"/>
          </a:p>
        </p:txBody>
      </p:sp>
    </p:spTree>
    <p:extLst>
      <p:ext uri="{BB962C8B-B14F-4D97-AF65-F5344CB8AC3E}">
        <p14:creationId xmlns:p14="http://schemas.microsoft.com/office/powerpoint/2010/main" val="106362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4CDB-7BAC-4F98-B444-7CA19A09890A}"/>
              </a:ext>
            </a:extLst>
          </p:cNvPr>
          <p:cNvSpPr>
            <a:spLocks noGrp="1"/>
          </p:cNvSpPr>
          <p:nvPr>
            <p:ph type="title"/>
          </p:nvPr>
        </p:nvSpPr>
        <p:spPr/>
        <p:txBody>
          <a:bodyPr>
            <a:normAutofit/>
          </a:bodyPr>
          <a:lstStyle/>
          <a:p>
            <a:r>
              <a:rPr lang="en-US" sz="4800" b="1" dirty="0"/>
              <a:t>Future Scope</a:t>
            </a:r>
          </a:p>
        </p:txBody>
      </p:sp>
      <p:sp>
        <p:nvSpPr>
          <p:cNvPr id="3" name="Content Placeholder 2">
            <a:extLst>
              <a:ext uri="{FF2B5EF4-FFF2-40B4-BE49-F238E27FC236}">
                <a16:creationId xmlns:a16="http://schemas.microsoft.com/office/drawing/2014/main" id="{F83E8BB2-E37C-4248-94C1-A76B83880BA8}"/>
              </a:ext>
            </a:extLst>
          </p:cNvPr>
          <p:cNvSpPr>
            <a:spLocks noGrp="1"/>
          </p:cNvSpPr>
          <p:nvPr>
            <p:ph idx="1"/>
          </p:nvPr>
        </p:nvSpPr>
        <p:spPr/>
        <p:txBody>
          <a:bodyPr vert="horz" lIns="91440" tIns="45720" rIns="91440" bIns="45720" rtlCol="0" anchor="t">
            <a:normAutofit/>
          </a:bodyPr>
          <a:lstStyle/>
          <a:p>
            <a:r>
              <a:rPr lang="en-US" sz="2800" dirty="0">
                <a:ea typeface="+mn-lt"/>
                <a:cs typeface="+mn-lt"/>
              </a:rPr>
              <a:t>In future, with more accurate and specific datasets the predictions can be more accurate. Also, relevant changes can be made in the notebook to predict the parameters for even more years.</a:t>
            </a:r>
            <a:endParaRPr lang="en-US" sz="2800"/>
          </a:p>
        </p:txBody>
      </p:sp>
    </p:spTree>
    <p:extLst>
      <p:ext uri="{BB962C8B-B14F-4D97-AF65-F5344CB8AC3E}">
        <p14:creationId xmlns:p14="http://schemas.microsoft.com/office/powerpoint/2010/main" val="418785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8A22-A21E-4F6A-A711-598DF0D54E6B}"/>
              </a:ext>
            </a:extLst>
          </p:cNvPr>
          <p:cNvSpPr>
            <a:spLocks noGrp="1"/>
          </p:cNvSpPr>
          <p:nvPr>
            <p:ph type="title"/>
          </p:nvPr>
        </p:nvSpPr>
        <p:spPr/>
        <p:txBody>
          <a:bodyPr>
            <a:normAutofit/>
          </a:bodyPr>
          <a:lstStyle/>
          <a:p>
            <a:r>
              <a:rPr lang="en-US" sz="4800" b="1" dirty="0"/>
              <a:t>Conclusion</a:t>
            </a:r>
          </a:p>
        </p:txBody>
      </p:sp>
      <p:sp>
        <p:nvSpPr>
          <p:cNvPr id="3" name="Content Placeholder 2">
            <a:extLst>
              <a:ext uri="{FF2B5EF4-FFF2-40B4-BE49-F238E27FC236}">
                <a16:creationId xmlns:a16="http://schemas.microsoft.com/office/drawing/2014/main" id="{EE4A8B66-67B7-4EDE-8187-659D34510777}"/>
              </a:ext>
            </a:extLst>
          </p:cNvPr>
          <p:cNvSpPr>
            <a:spLocks noGrp="1"/>
          </p:cNvSpPr>
          <p:nvPr>
            <p:ph idx="1"/>
          </p:nvPr>
        </p:nvSpPr>
        <p:spPr/>
        <p:txBody>
          <a:bodyPr vert="horz" lIns="91440" tIns="45720" rIns="91440" bIns="45720" rtlCol="0" anchor="t">
            <a:normAutofit/>
          </a:bodyPr>
          <a:lstStyle/>
          <a:p>
            <a:r>
              <a:rPr lang="en-US" sz="2800" dirty="0">
                <a:ea typeface="+mn-lt"/>
                <a:cs typeface="+mn-lt"/>
              </a:rPr>
              <a:t>In conclusion, the overall project provides the solution to the problem statement by creating a visualization dashboard as well as a chatbot to answer food security related questions.</a:t>
            </a:r>
            <a:endParaRPr lang="en-US" sz="2800" dirty="0"/>
          </a:p>
        </p:txBody>
      </p:sp>
    </p:spTree>
    <p:extLst>
      <p:ext uri="{BB962C8B-B14F-4D97-AF65-F5344CB8AC3E}">
        <p14:creationId xmlns:p14="http://schemas.microsoft.com/office/powerpoint/2010/main" val="338095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8828-EA53-4A92-9772-430455C47888}"/>
              </a:ext>
            </a:extLst>
          </p:cNvPr>
          <p:cNvSpPr>
            <a:spLocks noGrp="1"/>
          </p:cNvSpPr>
          <p:nvPr>
            <p:ph type="title"/>
          </p:nvPr>
        </p:nvSpPr>
        <p:spPr/>
        <p:txBody>
          <a:bodyPr>
            <a:normAutofit/>
          </a:bodyPr>
          <a:lstStyle/>
          <a:p>
            <a:r>
              <a:rPr lang="en-US" sz="4800" b="1" dirty="0"/>
              <a:t>Problem Statement</a:t>
            </a:r>
          </a:p>
        </p:txBody>
      </p:sp>
      <p:sp>
        <p:nvSpPr>
          <p:cNvPr id="3" name="Content Placeholder 2">
            <a:extLst>
              <a:ext uri="{FF2B5EF4-FFF2-40B4-BE49-F238E27FC236}">
                <a16:creationId xmlns:a16="http://schemas.microsoft.com/office/drawing/2014/main" id="{DC3898C7-7F7D-4B0B-A5B1-AEF5D49837F0}"/>
              </a:ext>
            </a:extLst>
          </p:cNvPr>
          <p:cNvSpPr>
            <a:spLocks noGrp="1"/>
          </p:cNvSpPr>
          <p:nvPr>
            <p:ph idx="1"/>
          </p:nvPr>
        </p:nvSpPr>
        <p:spPr/>
        <p:txBody>
          <a:bodyPr vert="horz" lIns="91440" tIns="45720" rIns="91440" bIns="45720" rtlCol="0" anchor="t">
            <a:noAutofit/>
          </a:bodyPr>
          <a:lstStyle/>
          <a:p>
            <a:r>
              <a:rPr lang="en-US" sz="2800" dirty="0">
                <a:ea typeface="+mn-lt"/>
                <a:cs typeface="+mn-lt"/>
              </a:rPr>
              <a:t>Alarmed by a potential rise in food insecurity during the COVID-19 pandemic, many countries and organizations are mounting special efforts to keep agriculture safely running as an essential business, markets well supplied in affordable and nutritious food, and consumers still able to access and purchase food despite movement restrictions and income losses.</a:t>
            </a:r>
            <a:endParaRPr lang="en-US" sz="2800"/>
          </a:p>
        </p:txBody>
      </p:sp>
    </p:spTree>
    <p:extLst>
      <p:ext uri="{BB962C8B-B14F-4D97-AF65-F5344CB8AC3E}">
        <p14:creationId xmlns:p14="http://schemas.microsoft.com/office/powerpoint/2010/main" val="366662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5E4D-7A67-4F9E-95C7-2002289E77FF}"/>
              </a:ext>
            </a:extLst>
          </p:cNvPr>
          <p:cNvSpPr>
            <a:spLocks noGrp="1"/>
          </p:cNvSpPr>
          <p:nvPr>
            <p:ph type="title"/>
          </p:nvPr>
        </p:nvSpPr>
        <p:spPr/>
        <p:txBody>
          <a:bodyPr>
            <a:normAutofit/>
          </a:bodyPr>
          <a:lstStyle/>
          <a:p>
            <a:r>
              <a:rPr lang="en-US" sz="4800" b="1" dirty="0"/>
              <a:t>Proposed Solution</a:t>
            </a:r>
          </a:p>
        </p:txBody>
      </p:sp>
      <p:sp>
        <p:nvSpPr>
          <p:cNvPr id="3" name="Content Placeholder 2">
            <a:extLst>
              <a:ext uri="{FF2B5EF4-FFF2-40B4-BE49-F238E27FC236}">
                <a16:creationId xmlns:a16="http://schemas.microsoft.com/office/drawing/2014/main" id="{F42084D6-FF05-4200-A6E4-517C4F62F88F}"/>
              </a:ext>
            </a:extLst>
          </p:cNvPr>
          <p:cNvSpPr>
            <a:spLocks noGrp="1"/>
          </p:cNvSpPr>
          <p:nvPr>
            <p:ph idx="1"/>
          </p:nvPr>
        </p:nvSpPr>
        <p:spPr/>
        <p:txBody>
          <a:bodyPr vert="horz" lIns="91440" tIns="45720" rIns="91440" bIns="45720" rtlCol="0" anchor="t">
            <a:normAutofit lnSpcReduction="10000"/>
          </a:bodyPr>
          <a:lstStyle/>
          <a:p>
            <a:r>
              <a:rPr lang="en-US" sz="3200" dirty="0"/>
              <a:t>To create a machine learning model to predict the impact of COVID-19 on agriculture and to create Before and After COVID-19 visualizations on agricultural produces.</a:t>
            </a:r>
            <a:endParaRPr lang="en-US" dirty="0"/>
          </a:p>
          <a:p>
            <a:r>
              <a:rPr lang="en-US" sz="3200" dirty="0"/>
              <a:t>To create a chatbot to help answer queries regarding impact of the pandemic on food security.</a:t>
            </a:r>
            <a:endParaRPr lang="en-US"/>
          </a:p>
        </p:txBody>
      </p:sp>
    </p:spTree>
    <p:extLst>
      <p:ext uri="{BB962C8B-B14F-4D97-AF65-F5344CB8AC3E}">
        <p14:creationId xmlns:p14="http://schemas.microsoft.com/office/powerpoint/2010/main" val="195414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1BF3-C654-4313-AA58-CD03174BFE05}"/>
              </a:ext>
            </a:extLst>
          </p:cNvPr>
          <p:cNvSpPr>
            <a:spLocks noGrp="1"/>
          </p:cNvSpPr>
          <p:nvPr>
            <p:ph type="title"/>
          </p:nvPr>
        </p:nvSpPr>
        <p:spPr/>
        <p:txBody>
          <a:bodyPr>
            <a:normAutofit/>
          </a:bodyPr>
          <a:lstStyle/>
          <a:p>
            <a:r>
              <a:rPr lang="en-US" sz="4800" b="1" dirty="0"/>
              <a:t>Block Diagram</a:t>
            </a:r>
          </a:p>
        </p:txBody>
      </p:sp>
      <p:pic>
        <p:nvPicPr>
          <p:cNvPr id="4" name="Picture 4" descr="A close up of a logo&#10;&#10;Description automatically generated">
            <a:extLst>
              <a:ext uri="{FF2B5EF4-FFF2-40B4-BE49-F238E27FC236}">
                <a16:creationId xmlns:a16="http://schemas.microsoft.com/office/drawing/2014/main" id="{E6FFC816-8508-4658-8BB8-7998A8DF98B9}"/>
              </a:ext>
            </a:extLst>
          </p:cNvPr>
          <p:cNvPicPr>
            <a:picLocks noGrp="1" noChangeAspect="1"/>
          </p:cNvPicPr>
          <p:nvPr>
            <p:ph idx="1"/>
          </p:nvPr>
        </p:nvPicPr>
        <p:blipFill rotWithShape="1">
          <a:blip r:embed="rId2"/>
          <a:srcRect t="593" r="-167" b="34718"/>
          <a:stretch/>
        </p:blipFill>
        <p:spPr>
          <a:xfrm>
            <a:off x="1832707" y="1917940"/>
            <a:ext cx="9076951" cy="4066453"/>
          </a:xfrm>
        </p:spPr>
      </p:pic>
    </p:spTree>
    <p:extLst>
      <p:ext uri="{BB962C8B-B14F-4D97-AF65-F5344CB8AC3E}">
        <p14:creationId xmlns:p14="http://schemas.microsoft.com/office/powerpoint/2010/main" val="219201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FDD0-1505-4339-8AC4-8F6249BB57C1}"/>
              </a:ext>
            </a:extLst>
          </p:cNvPr>
          <p:cNvSpPr>
            <a:spLocks noGrp="1"/>
          </p:cNvSpPr>
          <p:nvPr>
            <p:ph type="title"/>
          </p:nvPr>
        </p:nvSpPr>
        <p:spPr/>
        <p:txBody>
          <a:bodyPr>
            <a:normAutofit/>
          </a:bodyPr>
          <a:lstStyle/>
          <a:p>
            <a:r>
              <a:rPr lang="en-US" sz="4800" b="1" dirty="0"/>
              <a:t>Design</a:t>
            </a:r>
            <a:endParaRPr lang="en-US" sz="4800" dirty="0"/>
          </a:p>
        </p:txBody>
      </p:sp>
      <p:sp>
        <p:nvSpPr>
          <p:cNvPr id="3" name="Content Placeholder 2">
            <a:extLst>
              <a:ext uri="{FF2B5EF4-FFF2-40B4-BE49-F238E27FC236}">
                <a16:creationId xmlns:a16="http://schemas.microsoft.com/office/drawing/2014/main" id="{8C96A543-319B-45B4-8A37-F8B05C5B12D5}"/>
              </a:ext>
            </a:extLst>
          </p:cNvPr>
          <p:cNvSpPr>
            <a:spLocks noGrp="1"/>
          </p:cNvSpPr>
          <p:nvPr>
            <p:ph idx="1"/>
          </p:nvPr>
        </p:nvSpPr>
        <p:spPr/>
        <p:txBody>
          <a:bodyPr vert="horz" lIns="91440" tIns="45720" rIns="91440" bIns="45720" rtlCol="0" anchor="t">
            <a:normAutofit/>
          </a:bodyPr>
          <a:lstStyle/>
          <a:p>
            <a:r>
              <a:rPr lang="en-US" sz="2800" dirty="0"/>
              <a:t>Prediction of values</a:t>
            </a:r>
          </a:p>
          <a:p>
            <a:r>
              <a:rPr lang="en-US" sz="2800" dirty="0"/>
              <a:t>Creation of visualizations</a:t>
            </a:r>
          </a:p>
          <a:p>
            <a:r>
              <a:rPr lang="en-US" sz="2800" dirty="0"/>
              <a:t>Creation of chatbot</a:t>
            </a:r>
          </a:p>
          <a:p>
            <a:r>
              <a:rPr lang="en-US" sz="2800" dirty="0"/>
              <a:t>Designing the user interface</a:t>
            </a:r>
          </a:p>
        </p:txBody>
      </p:sp>
    </p:spTree>
    <p:extLst>
      <p:ext uri="{BB962C8B-B14F-4D97-AF65-F5344CB8AC3E}">
        <p14:creationId xmlns:p14="http://schemas.microsoft.com/office/powerpoint/2010/main" val="296106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A98C-7309-4009-8F52-E0EB75C459E2}"/>
              </a:ext>
            </a:extLst>
          </p:cNvPr>
          <p:cNvSpPr>
            <a:spLocks noGrp="1"/>
          </p:cNvSpPr>
          <p:nvPr>
            <p:ph type="title"/>
          </p:nvPr>
        </p:nvSpPr>
        <p:spPr/>
        <p:txBody>
          <a:bodyPr>
            <a:normAutofit/>
          </a:bodyPr>
          <a:lstStyle/>
          <a:p>
            <a:r>
              <a:rPr lang="en-US" sz="4800" b="1" dirty="0"/>
              <a:t>Prediction of values</a:t>
            </a:r>
          </a:p>
        </p:txBody>
      </p:sp>
      <p:pic>
        <p:nvPicPr>
          <p:cNvPr id="4" name="Picture 4" descr="A screenshot of a computer&#10;&#10;Description automatically generated">
            <a:extLst>
              <a:ext uri="{FF2B5EF4-FFF2-40B4-BE49-F238E27FC236}">
                <a16:creationId xmlns:a16="http://schemas.microsoft.com/office/drawing/2014/main" id="{E6FCE155-B7D6-480E-9479-C0A2EF361B9D}"/>
              </a:ext>
            </a:extLst>
          </p:cNvPr>
          <p:cNvPicPr>
            <a:picLocks noGrp="1" noChangeAspect="1"/>
          </p:cNvPicPr>
          <p:nvPr>
            <p:ph idx="1"/>
          </p:nvPr>
        </p:nvPicPr>
        <p:blipFill>
          <a:blip r:embed="rId2"/>
          <a:stretch>
            <a:fillRect/>
          </a:stretch>
        </p:blipFill>
        <p:spPr>
          <a:xfrm>
            <a:off x="2149009" y="1500997"/>
            <a:ext cx="7897995" cy="4438980"/>
          </a:xfrm>
          <a:ln>
            <a:solidFill>
              <a:schemeClr val="tx1"/>
            </a:solidFill>
          </a:ln>
        </p:spPr>
      </p:pic>
    </p:spTree>
    <p:extLst>
      <p:ext uri="{BB962C8B-B14F-4D97-AF65-F5344CB8AC3E}">
        <p14:creationId xmlns:p14="http://schemas.microsoft.com/office/powerpoint/2010/main" val="249403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D212-FF44-4C86-B0F7-A73458B9FD8F}"/>
              </a:ext>
            </a:extLst>
          </p:cNvPr>
          <p:cNvSpPr>
            <a:spLocks noGrp="1"/>
          </p:cNvSpPr>
          <p:nvPr>
            <p:ph type="title"/>
          </p:nvPr>
        </p:nvSpPr>
        <p:spPr/>
        <p:txBody>
          <a:bodyPr>
            <a:normAutofit/>
          </a:bodyPr>
          <a:lstStyle/>
          <a:p>
            <a:r>
              <a:rPr lang="en-US" sz="4800" b="1" dirty="0"/>
              <a:t>Creation of visualizations</a:t>
            </a:r>
          </a:p>
        </p:txBody>
      </p:sp>
      <p:pic>
        <p:nvPicPr>
          <p:cNvPr id="4" name="Picture 4" descr="A screenshot of a social media post&#10;&#10;Description automatically generated">
            <a:extLst>
              <a:ext uri="{FF2B5EF4-FFF2-40B4-BE49-F238E27FC236}">
                <a16:creationId xmlns:a16="http://schemas.microsoft.com/office/drawing/2014/main" id="{7274D12F-7D3A-4183-BA3B-E36D802A64A2}"/>
              </a:ext>
            </a:extLst>
          </p:cNvPr>
          <p:cNvPicPr>
            <a:picLocks noGrp="1" noChangeAspect="1"/>
          </p:cNvPicPr>
          <p:nvPr>
            <p:ph idx="1"/>
          </p:nvPr>
        </p:nvPicPr>
        <p:blipFill>
          <a:blip r:embed="rId2"/>
          <a:stretch>
            <a:fillRect/>
          </a:stretch>
        </p:blipFill>
        <p:spPr>
          <a:xfrm>
            <a:off x="2249650" y="1716657"/>
            <a:ext cx="7682335" cy="4323961"/>
          </a:xfrm>
          <a:ln>
            <a:solidFill>
              <a:schemeClr val="tx1"/>
            </a:solidFill>
          </a:ln>
        </p:spPr>
      </p:pic>
    </p:spTree>
    <p:extLst>
      <p:ext uri="{BB962C8B-B14F-4D97-AF65-F5344CB8AC3E}">
        <p14:creationId xmlns:p14="http://schemas.microsoft.com/office/powerpoint/2010/main" val="201907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A90E-060A-42DB-BF63-882F2AB662A1}"/>
              </a:ext>
            </a:extLst>
          </p:cNvPr>
          <p:cNvSpPr>
            <a:spLocks noGrp="1"/>
          </p:cNvSpPr>
          <p:nvPr>
            <p:ph type="title"/>
          </p:nvPr>
        </p:nvSpPr>
        <p:spPr/>
        <p:txBody>
          <a:bodyPr/>
          <a:lstStyle/>
          <a:p>
            <a:r>
              <a:rPr lang="en-US" b="1" dirty="0">
                <a:ea typeface="+mj-lt"/>
                <a:cs typeface="+mj-lt"/>
              </a:rPr>
              <a:t>Creation of visualizations</a:t>
            </a:r>
            <a:endParaRPr lang="en-US" dirty="0">
              <a:ea typeface="+mj-lt"/>
              <a:cs typeface="+mj-lt"/>
            </a:endParaRPr>
          </a:p>
        </p:txBody>
      </p:sp>
      <p:pic>
        <p:nvPicPr>
          <p:cNvPr id="4" name="Picture 4" descr="A screenshot of a computer&#10;&#10;Description automatically generated">
            <a:extLst>
              <a:ext uri="{FF2B5EF4-FFF2-40B4-BE49-F238E27FC236}">
                <a16:creationId xmlns:a16="http://schemas.microsoft.com/office/drawing/2014/main" id="{34BDB223-22EA-446F-A6E2-AE97BFDA8CBC}"/>
              </a:ext>
            </a:extLst>
          </p:cNvPr>
          <p:cNvPicPr>
            <a:picLocks noGrp="1" noChangeAspect="1"/>
          </p:cNvPicPr>
          <p:nvPr>
            <p:ph idx="1"/>
          </p:nvPr>
        </p:nvPicPr>
        <p:blipFill>
          <a:blip r:embed="rId2"/>
          <a:stretch>
            <a:fillRect/>
          </a:stretch>
        </p:blipFill>
        <p:spPr>
          <a:xfrm>
            <a:off x="2321537" y="1817298"/>
            <a:ext cx="7538561" cy="4237697"/>
          </a:xfrm>
          <a:ln>
            <a:solidFill>
              <a:schemeClr val="tx1"/>
            </a:solidFill>
          </a:ln>
        </p:spPr>
      </p:pic>
    </p:spTree>
    <p:extLst>
      <p:ext uri="{BB962C8B-B14F-4D97-AF65-F5344CB8AC3E}">
        <p14:creationId xmlns:p14="http://schemas.microsoft.com/office/powerpoint/2010/main" val="217975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7C75-5F90-489C-8AF2-C62B23364B50}"/>
              </a:ext>
            </a:extLst>
          </p:cNvPr>
          <p:cNvSpPr>
            <a:spLocks noGrp="1"/>
          </p:cNvSpPr>
          <p:nvPr>
            <p:ph type="title"/>
          </p:nvPr>
        </p:nvSpPr>
        <p:spPr/>
        <p:txBody>
          <a:bodyPr/>
          <a:lstStyle/>
          <a:p>
            <a:r>
              <a:rPr lang="en-US" b="1" dirty="0"/>
              <a:t>Creation of chatbot</a:t>
            </a:r>
            <a:endParaRPr lang="en-US" dirty="0">
              <a:ea typeface="+mj-lt"/>
              <a:cs typeface="+mj-lt"/>
            </a:endParaRPr>
          </a:p>
          <a:p>
            <a:endParaRPr lang="en-US" dirty="0"/>
          </a:p>
        </p:txBody>
      </p:sp>
      <p:pic>
        <p:nvPicPr>
          <p:cNvPr id="7" name="Picture 7" descr="A screenshot of a cell phone&#10;&#10;Description automatically generated">
            <a:extLst>
              <a:ext uri="{FF2B5EF4-FFF2-40B4-BE49-F238E27FC236}">
                <a16:creationId xmlns:a16="http://schemas.microsoft.com/office/drawing/2014/main" id="{ABBBD30C-9080-408A-B42F-FEC93BE9876A}"/>
              </a:ext>
            </a:extLst>
          </p:cNvPr>
          <p:cNvPicPr>
            <a:picLocks noGrp="1" noChangeAspect="1"/>
          </p:cNvPicPr>
          <p:nvPr>
            <p:ph idx="1"/>
          </p:nvPr>
        </p:nvPicPr>
        <p:blipFill>
          <a:blip r:embed="rId2"/>
          <a:stretch>
            <a:fillRect/>
          </a:stretch>
        </p:blipFill>
        <p:spPr>
          <a:xfrm>
            <a:off x="2192142" y="2076091"/>
            <a:ext cx="7797353" cy="4367093"/>
          </a:xfrm>
          <a:ln>
            <a:solidFill>
              <a:schemeClr val="tx1"/>
            </a:solidFill>
          </a:ln>
        </p:spPr>
      </p:pic>
    </p:spTree>
    <p:extLst>
      <p:ext uri="{BB962C8B-B14F-4D97-AF65-F5344CB8AC3E}">
        <p14:creationId xmlns:p14="http://schemas.microsoft.com/office/powerpoint/2010/main" val="6072015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Impact of COVID-19 on Food Security in India – Visualization Dashboard</vt:lpstr>
      <vt:lpstr>Problem Statement</vt:lpstr>
      <vt:lpstr>Proposed Solution</vt:lpstr>
      <vt:lpstr>Block Diagram</vt:lpstr>
      <vt:lpstr>Design</vt:lpstr>
      <vt:lpstr>Prediction of values</vt:lpstr>
      <vt:lpstr>Creation of visualizations</vt:lpstr>
      <vt:lpstr>Creation of visualizations</vt:lpstr>
      <vt:lpstr>Creation of chatbot </vt:lpstr>
      <vt:lpstr>Designing the user interface</vt:lpstr>
      <vt:lpstr>Results</vt:lpstr>
      <vt:lpstr>Advantages &amp; Disadvantages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226</cp:revision>
  <dcterms:created xsi:type="dcterms:W3CDTF">2020-07-14T02:58:16Z</dcterms:created>
  <dcterms:modified xsi:type="dcterms:W3CDTF">2020-07-14T03:27:09Z</dcterms:modified>
</cp:coreProperties>
</file>