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74BDC-2D85-4D68-BB64-9605F40EDDF4}" v="36" dt="2020-07-15T07:06:39.496"/>
    <p1510:client id="{3654F535-EEA3-4980-9F0C-D11A0C82E56A}" v="542" dt="2020-07-15T06:37:32.292"/>
    <p1510:client id="{85143144-7292-4FF2-8FEB-F2A17CAB3C3A}" v="10" dt="2020-07-15T08:59:09.172"/>
    <p1510:client id="{8B3AA683-C1C8-41F8-817B-39AFDFC48F40}" v="2" dt="2020-07-15T06:00:58.411"/>
    <p1510:client id="{E128B48C-F316-49D3-A57C-742EFED3FEE7}" v="1102" dt="2020-07-15T08:47:06.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696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9557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123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984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032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6006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844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6254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3584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77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5913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97637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73"/>
        <p:cNvGrpSpPr/>
        <p:nvPr/>
      </p:nvGrpSpPr>
      <p:grpSpPr>
        <a:xfrm>
          <a:off x="0" y="0"/>
          <a:ext cx="0" cy="0"/>
          <a:chOff x="0" y="0"/>
          <a:chExt cx="0" cy="0"/>
        </a:xfrm>
      </p:grpSpPr>
      <p:sp useBgFill="1">
        <p:nvSpPr>
          <p:cNvPr id="7184" name="Rectangle 7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7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86" name="Picture 7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174" name="Google Shape;7174;p1"/>
          <p:cNvSpPr txBox="1"/>
          <p:nvPr/>
        </p:nvSpPr>
        <p:spPr>
          <a:xfrm>
            <a:off x="640079" y="2053641"/>
            <a:ext cx="3669161" cy="2760098"/>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pPr>
            <a:r>
              <a:rPr lang="en-US" sz="4400" b="0" i="0" u="sng" strike="noStrike" kern="1200" cap="none">
                <a:solidFill>
                  <a:srgbClr val="FFFFFF"/>
                </a:solidFill>
                <a:latin typeface="+mj-lt"/>
                <a:ea typeface="+mj-ea"/>
                <a:cs typeface="+mj-cs"/>
                <a:sym typeface="Arial"/>
              </a:rPr>
              <a:t>IBM HACK CHALLENGE 2020</a:t>
            </a:r>
            <a:endParaRPr lang="en-US" sz="4400" kern="1200">
              <a:solidFill>
                <a:srgbClr val="FFFFFF"/>
              </a:solidFill>
              <a:latin typeface="+mj-lt"/>
              <a:ea typeface="+mj-ea"/>
              <a:cs typeface="+mj-cs"/>
            </a:endParaRPr>
          </a:p>
        </p:txBody>
      </p:sp>
      <p:sp>
        <p:nvSpPr>
          <p:cNvPr id="7175" name="Google Shape;7175;p1"/>
          <p:cNvSpPr txBox="1"/>
          <p:nvPr/>
        </p:nvSpPr>
        <p:spPr>
          <a:xfrm>
            <a:off x="6090574" y="801866"/>
            <a:ext cx="5306084" cy="5230634"/>
          </a:xfrm>
          <a:prstGeom prst="rect">
            <a:avLst/>
          </a:prstGeom>
        </p:spPr>
        <p:txBody>
          <a:bodyPr spcFirstLastPara="1" vert="horz" lIns="91440" tIns="45720" rIns="91440" bIns="45720" rtlCol="0" anchor="ctr" anchorCtr="0">
            <a:normAutofit/>
          </a:bodyPr>
          <a:lstStyle/>
          <a:p>
            <a:pPr indent="-228600">
              <a:lnSpc>
                <a:spcPct val="90000"/>
              </a:lnSpc>
              <a:spcAft>
                <a:spcPts val="600"/>
              </a:spcAft>
              <a:buFont typeface="Arial" panose="020B0604020202020204" pitchFamily="34" charset="0"/>
              <a:buChar char="•"/>
            </a:pPr>
            <a:r>
              <a:rPr lang="en-US" sz="2400" b="0" i="0" u="none" strike="noStrike" cap="none">
                <a:solidFill>
                  <a:srgbClr val="000000"/>
                </a:solidFill>
                <a:sym typeface="Calibri"/>
              </a:rPr>
              <a:t>Team name</a:t>
            </a:r>
            <a:r>
              <a:rPr lang="en-US" sz="2400">
                <a:solidFill>
                  <a:srgbClr val="000000"/>
                </a:solidFill>
                <a:sym typeface="Calibri"/>
              </a:rPr>
              <a:t>      </a:t>
            </a:r>
            <a:r>
              <a:rPr lang="en-US" sz="2400" b="0" i="0" u="none" strike="noStrike" cap="none">
                <a:solidFill>
                  <a:srgbClr val="000000"/>
                </a:solidFill>
                <a:sym typeface="Calibri"/>
              </a:rPr>
              <a:t> : InTouch</a:t>
            </a:r>
            <a:endParaRPr lang="en-US" sz="2400">
              <a:solidFill>
                <a:srgbClr val="000000"/>
              </a:solidFill>
            </a:endParaRPr>
          </a:p>
          <a:p>
            <a:pPr marL="0" marR="0" lvl="0" indent="-228600">
              <a:lnSpc>
                <a:spcPct val="90000"/>
              </a:lnSpc>
              <a:spcBef>
                <a:spcPts val="0"/>
              </a:spcBef>
              <a:spcAft>
                <a:spcPts val="600"/>
              </a:spcAft>
              <a:buFont typeface="Arial" panose="020B0604020202020204" pitchFamily="34" charset="0"/>
              <a:buChar char="•"/>
            </a:pPr>
            <a:endParaRPr lang="en-US" sz="2400">
              <a:solidFill>
                <a:srgbClr val="000000"/>
              </a:solidFill>
              <a:sym typeface="Calibri"/>
            </a:endParaRPr>
          </a:p>
          <a:p>
            <a:pPr indent="-228600">
              <a:lnSpc>
                <a:spcPct val="90000"/>
              </a:lnSpc>
              <a:spcAft>
                <a:spcPts val="600"/>
              </a:spcAft>
              <a:buFont typeface="Arial" panose="020B0604020202020204" pitchFamily="34" charset="0"/>
              <a:buChar char="•"/>
            </a:pPr>
            <a:r>
              <a:rPr lang="en-US" sz="2400">
                <a:solidFill>
                  <a:srgbClr val="000000"/>
                </a:solidFill>
                <a:sym typeface="Calibri"/>
              </a:rPr>
              <a:t>Project Title      : </a:t>
            </a:r>
            <a:r>
              <a:rPr lang="en-US" sz="2400" b="1" i="0" u="sng">
                <a:solidFill>
                  <a:srgbClr val="000000"/>
                </a:solidFill>
                <a:sym typeface="Montserrat"/>
              </a:rPr>
              <a:t>Intelligent Post-Lock Down Management</a:t>
            </a:r>
            <a:r>
              <a:rPr lang="en-US" sz="2400" b="1" u="sng">
                <a:solidFill>
                  <a:srgbClr val="000000"/>
                </a:solidFill>
                <a:sym typeface="Montserrat"/>
              </a:rPr>
              <a:t> </a:t>
            </a:r>
            <a:r>
              <a:rPr lang="en-US" sz="2400" b="1" i="0" u="sng">
                <a:solidFill>
                  <a:srgbClr val="000000"/>
                </a:solidFill>
                <a:sym typeface="Montserrat"/>
              </a:rPr>
              <a:t>System for Public</a:t>
            </a:r>
            <a:r>
              <a:rPr lang="en-US" sz="2400" b="1" u="sng">
                <a:solidFill>
                  <a:srgbClr val="000000"/>
                </a:solidFill>
                <a:sym typeface="Montserrat"/>
              </a:rPr>
              <a:t> </a:t>
            </a:r>
            <a:r>
              <a:rPr lang="en-US" sz="2400" b="1" i="0" u="sng">
                <a:solidFill>
                  <a:srgbClr val="000000"/>
                </a:solidFill>
                <a:sym typeface="Montserrat"/>
              </a:rPr>
              <a:t>Transportation</a:t>
            </a:r>
            <a:r>
              <a:rPr lang="en-US" sz="2400">
                <a:solidFill>
                  <a:srgbClr val="000000"/>
                </a:solidFill>
                <a:sym typeface="Calibri"/>
              </a:rPr>
              <a:t> </a:t>
            </a:r>
            <a:endParaRPr lang="en-US" sz="2400">
              <a:solidFill>
                <a:srgbClr val="000000"/>
              </a:solidFill>
            </a:endParaRPr>
          </a:p>
          <a:p>
            <a:pPr marL="0" marR="0" lvl="0" indent="-228600">
              <a:lnSpc>
                <a:spcPct val="90000"/>
              </a:lnSpc>
              <a:spcBef>
                <a:spcPts val="0"/>
              </a:spcBef>
              <a:spcAft>
                <a:spcPts val="600"/>
              </a:spcAft>
              <a:buFont typeface="Arial" panose="020B0604020202020204" pitchFamily="34" charset="0"/>
              <a:buChar char="•"/>
            </a:pPr>
            <a:endParaRPr lang="en-US" sz="2400">
              <a:solidFill>
                <a:srgbClr val="000000"/>
              </a:solidFill>
              <a:sym typeface="Calibri"/>
            </a:endParaRPr>
          </a:p>
          <a:p>
            <a:pPr indent="-228600">
              <a:lnSpc>
                <a:spcPct val="90000"/>
              </a:lnSpc>
              <a:spcAft>
                <a:spcPts val="600"/>
              </a:spcAft>
              <a:buFont typeface="Arial" panose="020B0604020202020204" pitchFamily="34" charset="0"/>
              <a:buChar char="•"/>
            </a:pPr>
            <a:r>
              <a:rPr lang="en-US" sz="2400">
                <a:solidFill>
                  <a:srgbClr val="000000"/>
                </a:solidFill>
                <a:sym typeface="Calibri"/>
              </a:rPr>
              <a:t>Project ID          : SPS_PRO_720</a:t>
            </a:r>
            <a:endParaRPr lang="en-US" sz="2400">
              <a:solidFill>
                <a:srgbClr val="000000"/>
              </a:solidFill>
            </a:endParaRPr>
          </a:p>
          <a:p>
            <a:pPr marL="0" marR="0" lvl="0" indent="-228600">
              <a:lnSpc>
                <a:spcPct val="90000"/>
              </a:lnSpc>
              <a:spcBef>
                <a:spcPts val="0"/>
              </a:spcBef>
              <a:spcAft>
                <a:spcPts val="600"/>
              </a:spcAft>
              <a:buFont typeface="Arial" panose="020B0604020202020204" pitchFamily="34" charset="0"/>
              <a:buChar char="•"/>
            </a:pPr>
            <a:endParaRPr lang="en-US" sz="2400">
              <a:solidFill>
                <a:srgbClr val="000000"/>
              </a:solidFill>
              <a:sym typeface="Calibri"/>
            </a:endParaRPr>
          </a:p>
          <a:p>
            <a:pPr indent="-228600">
              <a:lnSpc>
                <a:spcPct val="90000"/>
              </a:lnSpc>
              <a:spcAft>
                <a:spcPts val="600"/>
              </a:spcAft>
              <a:buFont typeface="Arial" panose="020B0604020202020204" pitchFamily="34" charset="0"/>
              <a:buChar char="•"/>
            </a:pPr>
            <a:r>
              <a:rPr lang="en-US" sz="2400">
                <a:solidFill>
                  <a:srgbClr val="000000"/>
                </a:solidFill>
                <a:sym typeface="Calibri"/>
              </a:rPr>
              <a:t>Team Leader     : Barnini Goswami</a:t>
            </a:r>
            <a:endParaRPr lang="en-US" sz="2400">
              <a:solidFill>
                <a:srgbClr val="000000"/>
              </a:solidFill>
            </a:endParaRPr>
          </a:p>
          <a:p>
            <a:pPr marL="0" marR="0" lvl="0" indent="-228600">
              <a:lnSpc>
                <a:spcPct val="90000"/>
              </a:lnSpc>
              <a:spcBef>
                <a:spcPts val="0"/>
              </a:spcBef>
              <a:spcAft>
                <a:spcPts val="600"/>
              </a:spcAft>
              <a:buFont typeface="Arial" panose="020B0604020202020204" pitchFamily="34" charset="0"/>
              <a:buChar char="•"/>
            </a:pPr>
            <a:endParaRPr lang="en-US" sz="2400">
              <a:solidFill>
                <a:srgbClr val="000000"/>
              </a:solidFill>
              <a:sym typeface="Calibri"/>
            </a:endParaRPr>
          </a:p>
          <a:p>
            <a:pPr marL="0" marR="0" lvl="0" indent="-228600">
              <a:lnSpc>
                <a:spcPct val="90000"/>
              </a:lnSpc>
              <a:spcBef>
                <a:spcPts val="0"/>
              </a:spcBef>
              <a:spcAft>
                <a:spcPts val="600"/>
              </a:spcAft>
              <a:buFont typeface="Arial" panose="020B0604020202020204" pitchFamily="34" charset="0"/>
              <a:buChar char="•"/>
            </a:pPr>
            <a:r>
              <a:rPr lang="en-US" sz="2400">
                <a:solidFill>
                  <a:srgbClr val="000000"/>
                </a:solidFill>
                <a:sym typeface="Calibri"/>
              </a:rPr>
              <a:t>Team Members: Barnini Goswami, Kajal Gupta, Shreya Majumdar</a:t>
            </a:r>
            <a:endParaRPr lang="en-US" sz="2400">
              <a:solidFill>
                <a:srgbClr val="000000"/>
              </a:solidFill>
            </a:endParaRPr>
          </a:p>
          <a:p>
            <a:pPr marL="0" marR="0" lvl="0" indent="-228600">
              <a:lnSpc>
                <a:spcPct val="90000"/>
              </a:lnSpc>
              <a:spcBef>
                <a:spcPts val="0"/>
              </a:spcBef>
              <a:spcAft>
                <a:spcPts val="600"/>
              </a:spcAft>
              <a:buFont typeface="Arial" panose="020B0604020202020204" pitchFamily="34" charset="0"/>
              <a:buChar char="•"/>
            </a:pPr>
            <a:endParaRPr lang="en-US" sz="2400">
              <a:solidFill>
                <a:srgbClr val="000000"/>
              </a:solidFill>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F8EADC-33C2-46D6-AC01-190C1F73DFF5}"/>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u="sng">
                <a:latin typeface="+mj-lt"/>
                <a:ea typeface="+mj-ea"/>
                <a:cs typeface="+mj-cs"/>
              </a:rPr>
              <a:t>Result</a:t>
            </a:r>
          </a:p>
        </p:txBody>
      </p:sp>
      <p:sp>
        <p:nvSpPr>
          <p:cNvPr id="5" name="Rectangle 1">
            <a:extLst>
              <a:ext uri="{FF2B5EF4-FFF2-40B4-BE49-F238E27FC236}">
                <a16:creationId xmlns:a16="http://schemas.microsoft.com/office/drawing/2014/main" id="{CC0952E9-EBAE-4949-87B9-31C36B2F369C}"/>
              </a:ext>
            </a:extLst>
          </p:cNvPr>
          <p:cNvSpPr>
            <a:spLocks noChangeArrowheads="1"/>
          </p:cNvSpPr>
          <p:nvPr/>
        </p:nvSpPr>
        <p:spPr bwMode="auto">
          <a:xfrm>
            <a:off x="7464612" y="4750893"/>
            <a:ext cx="4087305" cy="11478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fontAlgn="base">
              <a:lnSpc>
                <a:spcPct val="90000"/>
              </a:lnSpc>
              <a:spcBef>
                <a:spcPts val="1000"/>
              </a:spcBef>
              <a:spcAft>
                <a:spcPts val="600"/>
              </a:spcAft>
            </a:pPr>
            <a:r>
              <a:rPr lang="en-US" altLang="en-US" sz="2000" dirty="0"/>
              <a:t>(1) </a:t>
            </a:r>
            <a:r>
              <a:rPr kumimoji="0" lang="en-US" altLang="en-US" sz="2000" b="0" i="0" u="sng" strike="noStrike" cap="none" normalizeH="0" baseline="0" dirty="0">
                <a:ln>
                  <a:noFill/>
                </a:ln>
                <a:effectLst/>
              </a:rPr>
              <a:t>TICKET-BOOKING</a:t>
            </a:r>
          </a:p>
          <a:p>
            <a:pPr fontAlgn="base">
              <a:lnSpc>
                <a:spcPct val="90000"/>
              </a:lnSpc>
              <a:spcBef>
                <a:spcPts val="1000"/>
              </a:spcBef>
              <a:spcAft>
                <a:spcPts val="600"/>
              </a:spcAft>
            </a:pPr>
            <a:r>
              <a:rPr kumimoji="0" lang="en-US" altLang="en-US" sz="2000" b="0" i="0" u="none" strike="noStrike" cap="none" normalizeH="0" baseline="0" dirty="0">
                <a:ln>
                  <a:noFill/>
                </a:ln>
                <a:effectLst/>
              </a:rPr>
              <a:t>        </a:t>
            </a:r>
            <a:r>
              <a:rPr lang="en-US" altLang="en-US" sz="2000" dirty="0"/>
              <a:t> </a:t>
            </a:r>
            <a:endParaRPr lang="en-US" altLang="en-US" sz="2000" b="0" i="0" u="none" strike="noStrike" cap="none" normalizeH="0" baseline="0" dirty="0">
              <a:ln>
                <a:noFill/>
              </a:ln>
              <a:effectLst/>
              <a:cs typeface="Calibri"/>
            </a:endParaRPr>
          </a:p>
        </p:txBody>
      </p:sp>
      <p:sp>
        <p:nvSpPr>
          <p:cNvPr id="72" name="Freeform: Shape 7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a:extLst>
              <a:ext uri="{FF2B5EF4-FFF2-40B4-BE49-F238E27FC236}">
                <a16:creationId xmlns:a16="http://schemas.microsoft.com/office/drawing/2014/main" id="{BA05AE03-87E5-4200-A040-DE56CC5777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82" r="21869"/>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490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5" descr="A screenshot of a social media post&#10;&#10;Description automatically generated">
            <a:extLst>
              <a:ext uri="{FF2B5EF4-FFF2-40B4-BE49-F238E27FC236}">
                <a16:creationId xmlns:a16="http://schemas.microsoft.com/office/drawing/2014/main" id="{0D8D27D9-3364-43D8-B8CE-124DB908D1D3}"/>
              </a:ext>
            </a:extLst>
          </p:cNvPr>
          <p:cNvPicPr>
            <a:picLocks noGrp="1" noChangeAspect="1"/>
          </p:cNvPicPr>
          <p:nvPr>
            <p:ph idx="1"/>
          </p:nvPr>
        </p:nvPicPr>
        <p:blipFill>
          <a:blip r:embed="rId2"/>
          <a:stretch>
            <a:fillRect/>
          </a:stretch>
        </p:blipFill>
        <p:spPr>
          <a:xfrm>
            <a:off x="2547938" y="2149983"/>
            <a:ext cx="7096125" cy="3638550"/>
          </a:xfrm>
        </p:spPr>
      </p:pic>
      <p:sp>
        <p:nvSpPr>
          <p:cNvPr id="2" name="Rectangle 1">
            <a:extLst>
              <a:ext uri="{FF2B5EF4-FFF2-40B4-BE49-F238E27FC236}">
                <a16:creationId xmlns:a16="http://schemas.microsoft.com/office/drawing/2014/main" id="{ABF0EDEE-5874-42CB-B5CB-E63E3E96D5E5}"/>
              </a:ext>
            </a:extLst>
          </p:cNvPr>
          <p:cNvSpPr>
            <a:spLocks noChangeArrowheads="1"/>
          </p:cNvSpPr>
          <p:nvPr/>
        </p:nvSpPr>
        <p:spPr bwMode="auto">
          <a:xfrm>
            <a:off x="793103" y="-91950"/>
            <a:ext cx="6933308" cy="666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endParaRPr lang="en-US" altLang="en-US" sz="1200">
              <a:solidFill>
                <a:srgbClr val="000000"/>
              </a:solidFill>
              <a:latin typeface="Carlito"/>
            </a:endParaRPr>
          </a:p>
          <a:p>
            <a:pPr marL="0" marR="0" lvl="0" indent="0" algn="l" defTabSz="914400" rtl="0" eaLnBrk="0" fontAlgn="base" latinLnBrk="0" hangingPunct="0">
              <a:lnSpc>
                <a:spcPct val="100000"/>
              </a:lnSpc>
              <a:spcBef>
                <a:spcPct val="0"/>
              </a:spcBef>
              <a:spcAft>
                <a:spcPts val="600"/>
              </a:spcAft>
              <a:buClrTx/>
              <a:buSzTx/>
              <a:buFontTx/>
              <a:buNone/>
              <a:tabLst/>
            </a:pPr>
            <a:endParaRPr lang="en-US" altLang="en-US" sz="800" b="0" i="0" u="none" strike="noStrike" cap="none" normalizeH="0" baseline="0">
              <a:ln>
                <a:noFill/>
              </a:ln>
              <a:solidFill>
                <a:srgbClr val="000000"/>
              </a:solidFill>
              <a:effectLst/>
              <a:latin typeface="Calibri" panose="020F0502020204030204"/>
              <a:cs typeface="Calibri" panose="020F0502020204030204"/>
            </a:endParaRPr>
          </a:p>
          <a:p>
            <a:pPr eaLnBrk="0" fontAlgn="base" hangingPunct="0">
              <a:spcBef>
                <a:spcPct val="0"/>
              </a:spcBef>
              <a:spcAft>
                <a:spcPts val="600"/>
              </a:spcAft>
            </a:pPr>
            <a:r>
              <a:rPr lang="en-US" altLang="en-US" dirty="0">
                <a:latin typeface="Arial"/>
                <a:cs typeface="Arial"/>
              </a:rPr>
              <a:t>  </a:t>
            </a:r>
            <a:r>
              <a:rPr lang="en-US" altLang="en-US" sz="18500" dirty="0">
                <a:latin typeface="Arial"/>
                <a:cs typeface="Arial"/>
              </a:rPr>
              <a:t>          </a:t>
            </a:r>
            <a:endParaRPr kumimoji="0" lang="en-US" altLang="en-US" i="0" strike="noStrike" cap="none" normalizeH="0" baseline="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eaLnBrk="0" fontAlgn="base" hangingPunct="0">
              <a:spcBef>
                <a:spcPct val="0"/>
              </a:spcBef>
              <a:spcAft>
                <a:spcPts val="600"/>
              </a:spcAft>
            </a:pPr>
            <a:r>
              <a:rPr lang="en-US" altLang="en-US" dirty="0">
                <a:latin typeface="Arial"/>
                <a:cs typeface="Arial"/>
              </a:rPr>
              <a:t>  </a:t>
            </a:r>
            <a:r>
              <a:rPr lang="en-US" altLang="en-US" sz="18400" dirty="0">
                <a:latin typeface="Arial"/>
                <a:cs typeface="Arial"/>
              </a:rPr>
              <a:t>          </a:t>
            </a:r>
            <a:r>
              <a:rPr lang="en-US" altLang="en-US" dirty="0">
                <a:latin typeface="Arial"/>
                <a:cs typeface="Arial"/>
              </a:rPr>
              <a:t> </a:t>
            </a:r>
            <a:endParaRPr lang="en-US" altLang="en-US" sz="1800" b="0" i="0" u="none" strike="noStrike" cap="none" normalizeH="0" baseline="0">
              <a:ln>
                <a:noFill/>
              </a:ln>
              <a:effectLst/>
              <a:latin typeface="Arial" panose="020B0604020202020204" pitchFamily="34" charset="0"/>
              <a:cs typeface="Arial"/>
            </a:endParaRPr>
          </a:p>
        </p:txBody>
      </p:sp>
      <p:sp>
        <p:nvSpPr>
          <p:cNvPr id="7" name="Title 6">
            <a:extLst>
              <a:ext uri="{FF2B5EF4-FFF2-40B4-BE49-F238E27FC236}">
                <a16:creationId xmlns:a16="http://schemas.microsoft.com/office/drawing/2014/main" id="{7CC61556-EE5D-46E3-A55E-D2B44EC4A0D8}"/>
              </a:ext>
            </a:extLst>
          </p:cNvPr>
          <p:cNvSpPr>
            <a:spLocks noGrp="1"/>
          </p:cNvSpPr>
          <p:nvPr>
            <p:ph type="title"/>
          </p:nvPr>
        </p:nvSpPr>
        <p:spPr/>
        <p:txBody>
          <a:bodyPr/>
          <a:lstStyle/>
          <a:p>
            <a:pPr algn="ctr"/>
            <a:r>
              <a:rPr lang="en-US" dirty="0">
                <a:cs typeface="Calibri Light" panose="020F0302020204030204"/>
              </a:rPr>
              <a:t>(2)</a:t>
            </a:r>
            <a:r>
              <a:rPr lang="en-US" b="1" u="sng" dirty="0">
                <a:cs typeface="Calibri Light" panose="020F0302020204030204"/>
              </a:rPr>
              <a:t> DASHBOARD</a:t>
            </a:r>
            <a:endParaRPr lang="en-US" dirty="0">
              <a:cs typeface="Calibri Light" panose="020F0302020204030204"/>
            </a:endParaRPr>
          </a:p>
        </p:txBody>
      </p:sp>
    </p:spTree>
    <p:extLst>
      <p:ext uri="{BB962C8B-B14F-4D97-AF65-F5344CB8AC3E}">
        <p14:creationId xmlns:p14="http://schemas.microsoft.com/office/powerpoint/2010/main" val="427409300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D780A01-604C-41DE-9616-4BC4B0648DC6}"/>
              </a:ext>
            </a:extLst>
          </p:cNvPr>
          <p:cNvSpPr>
            <a:spLocks noGrp="1"/>
          </p:cNvSpPr>
          <p:nvPr>
            <p:ph type="title"/>
          </p:nvPr>
        </p:nvSpPr>
        <p:spPr>
          <a:xfrm>
            <a:off x="2311147" y="365760"/>
            <a:ext cx="7569706" cy="1288238"/>
          </a:xfrm>
        </p:spPr>
        <p:txBody>
          <a:bodyPr anchor="ctr">
            <a:normAutofit/>
          </a:bodyPr>
          <a:lstStyle/>
          <a:p>
            <a:pPr algn="ctr"/>
            <a:r>
              <a:rPr lang="en-US" sz="3200" b="1" dirty="0">
                <a:cs typeface="Calibri Light"/>
              </a:rPr>
              <a:t>(3)</a:t>
            </a:r>
            <a:r>
              <a:rPr lang="en-US" sz="3200" b="1" u="sng" dirty="0">
                <a:cs typeface="Calibri Light"/>
              </a:rPr>
              <a:t>TIMETABLE</a:t>
            </a:r>
            <a:br>
              <a:rPr lang="en-US" sz="3200" b="1" u="sng" dirty="0">
                <a:cs typeface="Calibri Light"/>
              </a:rPr>
            </a:br>
            <a:endParaRPr lang="en-US">
              <a:cs typeface="Calibri Light"/>
            </a:endParaRPr>
          </a:p>
        </p:txBody>
      </p:sp>
      <p:pic>
        <p:nvPicPr>
          <p:cNvPr id="32" name="Picture 32" descr="A screen shot of a computer&#10;&#10;Description automatically generated">
            <a:extLst>
              <a:ext uri="{FF2B5EF4-FFF2-40B4-BE49-F238E27FC236}">
                <a16:creationId xmlns:a16="http://schemas.microsoft.com/office/drawing/2014/main" id="{28D97EF5-C193-4E2D-802E-90432FA723CA}"/>
              </a:ext>
            </a:extLst>
          </p:cNvPr>
          <p:cNvPicPr>
            <a:picLocks noGrp="1" noChangeAspect="1"/>
          </p:cNvPicPr>
          <p:nvPr>
            <p:ph idx="1"/>
          </p:nvPr>
        </p:nvPicPr>
        <p:blipFill>
          <a:blip r:embed="rId2"/>
          <a:stretch>
            <a:fillRect/>
          </a:stretch>
        </p:blipFill>
        <p:spPr>
          <a:xfrm>
            <a:off x="2165569" y="2460027"/>
            <a:ext cx="7860863" cy="3239332"/>
          </a:xfrm>
        </p:spPr>
      </p:pic>
      <p:sp>
        <p:nvSpPr>
          <p:cNvPr id="2" name="TextBox 1">
            <a:extLst>
              <a:ext uri="{FF2B5EF4-FFF2-40B4-BE49-F238E27FC236}">
                <a16:creationId xmlns:a16="http://schemas.microsoft.com/office/drawing/2014/main" id="{EC12E38A-2AC3-44FC-A259-619FDF54749C}"/>
              </a:ext>
            </a:extLst>
          </p:cNvPr>
          <p:cNvSpPr txBox="1"/>
          <p:nvPr/>
        </p:nvSpPr>
        <p:spPr>
          <a:xfrm>
            <a:off x="1746813" y="1324334"/>
            <a:ext cx="6982834" cy="1026435"/>
          </a:xfrm>
          <a:prstGeom prst="rect">
            <a:avLst/>
          </a:prstGeom>
        </p:spPr>
        <p:txBody>
          <a:bodyPr vert="horz" lIns="91440" tIns="45720" rIns="91440" bIns="45720" rtlCol="0" anchor="b">
            <a:normAutofit/>
          </a:bodyPr>
          <a:lstStyle/>
          <a:p>
            <a:pPr marL="457200" indent="-457200">
              <a:lnSpc>
                <a:spcPct val="90000"/>
              </a:lnSpc>
              <a:spcBef>
                <a:spcPct val="0"/>
              </a:spcBef>
              <a:spcAft>
                <a:spcPts val="600"/>
              </a:spcAft>
            </a:pPr>
            <a:r>
              <a:rPr lang="en-US" i="1" dirty="0">
                <a:solidFill>
                  <a:srgbClr val="FFFFFF"/>
                </a:solidFill>
                <a:latin typeface="+mj-lt"/>
                <a:ea typeface="+mj-ea"/>
                <a:cs typeface="Calibri Light"/>
              </a:rPr>
              <a:t>The time table is dynamic whenever the timings will be updated in the database it will get updated here in the user interface also</a:t>
            </a:r>
            <a:endParaRPr lang="en-US" sz="4800" i="1">
              <a:solidFill>
                <a:srgbClr val="FFFFFF"/>
              </a:solidFill>
              <a:latin typeface="+mj-lt"/>
              <a:ea typeface="+mj-ea"/>
              <a:cs typeface="Calibri Light"/>
            </a:endParaRPr>
          </a:p>
        </p:txBody>
      </p:sp>
    </p:spTree>
    <p:extLst>
      <p:ext uri="{BB962C8B-B14F-4D97-AF65-F5344CB8AC3E}">
        <p14:creationId xmlns:p14="http://schemas.microsoft.com/office/powerpoint/2010/main" val="11292091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A4CE27-3757-46B1-A0DF-B184A4F81D26}"/>
              </a:ext>
            </a:extLst>
          </p:cNvPr>
          <p:cNvSpPr>
            <a:spLocks noGrp="1"/>
          </p:cNvSpPr>
          <p:nvPr>
            <p:ph type="title"/>
          </p:nvPr>
        </p:nvSpPr>
        <p:spPr/>
        <p:txBody>
          <a:bodyPr vert="horz" lIns="91440" tIns="45720" rIns="91440" bIns="45720" rtlCol="0" anchor="ctr">
            <a:normAutofit/>
          </a:bodyPr>
          <a:lstStyle/>
          <a:p>
            <a:pPr algn="ctr"/>
            <a:r>
              <a:rPr lang="en-US" b="1" dirty="0">
                <a:cs typeface="Calibri Light"/>
              </a:rPr>
              <a:t>(4) </a:t>
            </a:r>
            <a:r>
              <a:rPr lang="en-US" b="1" u="sng" dirty="0">
                <a:cs typeface="Calibri Light"/>
              </a:rPr>
              <a:t>MASK DETECTION SYSTEM</a:t>
            </a:r>
            <a:endParaRPr lang="en-US" dirty="0">
              <a:cs typeface="Calibri Light"/>
            </a:endParaRPr>
          </a:p>
        </p:txBody>
      </p:sp>
      <p:pic>
        <p:nvPicPr>
          <p:cNvPr id="15" name="Picture 15" descr="A screenshot of a cell phone&#10;&#10;Description automatically generated">
            <a:extLst>
              <a:ext uri="{FF2B5EF4-FFF2-40B4-BE49-F238E27FC236}">
                <a16:creationId xmlns:a16="http://schemas.microsoft.com/office/drawing/2014/main" id="{E1988787-531E-4B3B-BCFB-D58A3400543A}"/>
              </a:ext>
            </a:extLst>
          </p:cNvPr>
          <p:cNvPicPr>
            <a:picLocks noGrp="1" noChangeAspect="1"/>
          </p:cNvPicPr>
          <p:nvPr>
            <p:ph sz="half" idx="2"/>
          </p:nvPr>
        </p:nvPicPr>
        <p:blipFill>
          <a:blip r:embed="rId2"/>
          <a:stretch>
            <a:fillRect/>
          </a:stretch>
        </p:blipFill>
        <p:spPr>
          <a:xfrm>
            <a:off x="6415087" y="2796381"/>
            <a:ext cx="4695825" cy="2409825"/>
          </a:xfrm>
        </p:spPr>
      </p:pic>
      <p:sp>
        <p:nvSpPr>
          <p:cNvPr id="2" name="Rectangle 1">
            <a:extLst>
              <a:ext uri="{FF2B5EF4-FFF2-40B4-BE49-F238E27FC236}">
                <a16:creationId xmlns:a16="http://schemas.microsoft.com/office/drawing/2014/main" id="{7B72C153-D1D0-49C4-91B7-8579353271FD}"/>
              </a:ext>
            </a:extLst>
          </p:cNvPr>
          <p:cNvSpPr>
            <a:spLocks noChangeArrowheads="1"/>
          </p:cNvSpPr>
          <p:nvPr/>
        </p:nvSpPr>
        <p:spPr bwMode="auto">
          <a:xfrm>
            <a:off x="6624735" y="-32223873"/>
            <a:ext cx="5669901" cy="616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endParaRPr kumimoji="0" lang="en-US" altLang="en-US" sz="1400" b="0" i="1" u="sng" strike="noStrike" cap="none" normalizeH="0" baseline="0">
              <a:ln>
                <a:noFill/>
              </a:ln>
              <a:solidFill>
                <a:srgbClr val="000000"/>
              </a:solidFill>
              <a:effectLst/>
              <a:latin typeface="Roboto"/>
            </a:endParaRPr>
          </a:p>
          <a:p>
            <a:pPr marL="0" marR="0" lvl="0" indent="0" algn="l" defTabSz="914400" rtl="0" eaLnBrk="0" fontAlgn="base" latinLnBrk="0" hangingPunct="0">
              <a:spcBef>
                <a:spcPct val="0"/>
              </a:spcBef>
              <a:spcAft>
                <a:spcPts val="600"/>
              </a:spcAft>
              <a:buClrTx/>
              <a:buSzTx/>
              <a:buFontTx/>
              <a:buNone/>
              <a:tabLst/>
            </a:pPr>
            <a:endParaRPr lang="en-US" altLang="en-US" sz="1400" i="1" u="sng">
              <a:solidFill>
                <a:srgbClr val="000000"/>
              </a:solidFill>
              <a:latin typeface="Roboto"/>
            </a:endParaRPr>
          </a:p>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319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8" name="TextBox 7">
            <a:extLst>
              <a:ext uri="{FF2B5EF4-FFF2-40B4-BE49-F238E27FC236}">
                <a16:creationId xmlns:a16="http://schemas.microsoft.com/office/drawing/2014/main" id="{AA424ADE-16BB-4453-AF1B-A2D1782AD809}"/>
              </a:ext>
            </a:extLst>
          </p:cNvPr>
          <p:cNvSpPr txBox="1"/>
          <p:nvPr/>
        </p:nvSpPr>
        <p:spPr>
          <a:xfrm>
            <a:off x="6867331" y="1595851"/>
            <a:ext cx="6148872" cy="253916"/>
          </a:xfrm>
          <a:prstGeom prst="rect">
            <a:avLst/>
          </a:prstGeom>
          <a:noFill/>
        </p:spPr>
        <p:txBody>
          <a:bodyPr wrap="square" anchor="t">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1050" b="0" i="0" u="none" strike="noStrike" cap="none" normalizeH="0" baseline="0">
              <a:ln>
                <a:noFill/>
              </a:ln>
              <a:solidFill>
                <a:schemeClr val="tx1"/>
              </a:solidFill>
              <a:effectLst/>
            </a:endParaRPr>
          </a:p>
        </p:txBody>
      </p:sp>
      <p:pic>
        <p:nvPicPr>
          <p:cNvPr id="14" name="Picture 14" descr="A screenshot of a social media post&#10;&#10;Description automatically generated">
            <a:extLst>
              <a:ext uri="{FF2B5EF4-FFF2-40B4-BE49-F238E27FC236}">
                <a16:creationId xmlns:a16="http://schemas.microsoft.com/office/drawing/2014/main" id="{D2490635-C3AD-4BCD-AA1B-F7AA87987B4D}"/>
              </a:ext>
            </a:extLst>
          </p:cNvPr>
          <p:cNvPicPr>
            <a:picLocks noGrp="1" noChangeAspect="1"/>
          </p:cNvPicPr>
          <p:nvPr>
            <p:ph sz="half" idx="1"/>
          </p:nvPr>
        </p:nvPicPr>
        <p:blipFill>
          <a:blip r:embed="rId3"/>
          <a:stretch>
            <a:fillRect/>
          </a:stretch>
        </p:blipFill>
        <p:spPr>
          <a:xfrm>
            <a:off x="990600" y="2801144"/>
            <a:ext cx="4876800" cy="2400300"/>
          </a:xfrm>
        </p:spPr>
      </p:pic>
    </p:spTree>
    <p:extLst>
      <p:ext uri="{BB962C8B-B14F-4D97-AF65-F5344CB8AC3E}">
        <p14:creationId xmlns:p14="http://schemas.microsoft.com/office/powerpoint/2010/main" val="393545764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0B0DB8-75E4-46F1-B5D9-6177E4F7E1F9}"/>
              </a:ext>
            </a:extLst>
          </p:cNvPr>
          <p:cNvSpPr>
            <a:spLocks noGrp="1"/>
          </p:cNvSpPr>
          <p:nvPr>
            <p:ph type="title"/>
          </p:nvPr>
        </p:nvSpPr>
        <p:spPr>
          <a:xfrm>
            <a:off x="640079" y="2053641"/>
            <a:ext cx="3669161" cy="2760098"/>
          </a:xfrm>
        </p:spPr>
        <p:txBody>
          <a:bodyPr>
            <a:normAutofit/>
          </a:bodyPr>
          <a:lstStyle/>
          <a:p>
            <a:r>
              <a:rPr lang="en-US" sz="3600" b="1" u="sng" dirty="0">
                <a:solidFill>
                  <a:srgbClr val="FFFFFF"/>
                </a:solidFill>
                <a:cs typeface="Calibri Light"/>
              </a:rPr>
              <a:t>FUTURE SCOPE</a:t>
            </a:r>
            <a:endParaRPr lang="en-US" dirty="0">
              <a:solidFill>
                <a:srgbClr val="FFFFFF"/>
              </a:solidFill>
            </a:endParaRPr>
          </a:p>
        </p:txBody>
      </p:sp>
      <p:sp>
        <p:nvSpPr>
          <p:cNvPr id="4" name="Content Placeholder 3">
            <a:extLst>
              <a:ext uri="{FF2B5EF4-FFF2-40B4-BE49-F238E27FC236}">
                <a16:creationId xmlns:a16="http://schemas.microsoft.com/office/drawing/2014/main" id="{CCFB4401-1219-4064-AF5E-2DDE3C979E16}"/>
              </a:ext>
            </a:extLst>
          </p:cNvPr>
          <p:cNvSpPr>
            <a:spLocks noGrp="1"/>
          </p:cNvSpPr>
          <p:nvPr>
            <p:ph idx="1"/>
          </p:nvPr>
        </p:nvSpPr>
        <p:spPr>
          <a:xfrm>
            <a:off x="6090574" y="801866"/>
            <a:ext cx="5306084" cy="5230634"/>
          </a:xfrm>
        </p:spPr>
        <p:txBody>
          <a:bodyPr anchor="ctr">
            <a:normAutofit fontScale="85000" lnSpcReduction="20000"/>
          </a:bodyPr>
          <a:lstStyle/>
          <a:p>
            <a:pPr algn="ctr">
              <a:lnSpc>
                <a:spcPct val="100000"/>
              </a:lnSpc>
              <a:spcBef>
                <a:spcPts val="0"/>
              </a:spcBef>
            </a:pPr>
            <a:endParaRPr lang="en-US" sz="2400" dirty="0">
              <a:ea typeface="+mn-lt"/>
              <a:cs typeface="+mn-lt"/>
            </a:endParaRPr>
          </a:p>
          <a:p>
            <a:pPr algn="ctr">
              <a:lnSpc>
                <a:spcPct val="100000"/>
              </a:lnSpc>
              <a:spcBef>
                <a:spcPts val="0"/>
              </a:spcBef>
            </a:pP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r>
              <a:rPr lang="en-US" sz="2400" dirty="0">
                <a:solidFill>
                  <a:srgbClr val="000000"/>
                </a:solidFill>
                <a:ea typeface="+mn-lt"/>
                <a:cs typeface="+mn-lt"/>
              </a:rPr>
              <a:t>This app would allow seamless functioning of public transportation even in these worst conditions to help stabilize the economy again. </a:t>
            </a: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r>
              <a:rPr lang="en-US" sz="2400" dirty="0">
                <a:solidFill>
                  <a:srgbClr val="000000"/>
                </a:solidFill>
                <a:ea typeface="+mn-lt"/>
                <a:cs typeface="+mn-lt"/>
              </a:rPr>
              <a:t>Although we have tried to implement all the features that we had planned but scope of improvement is always there. </a:t>
            </a: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r>
              <a:rPr lang="en-US" sz="2400" dirty="0">
                <a:solidFill>
                  <a:srgbClr val="000000"/>
                </a:solidFill>
                <a:ea typeface="+mn-lt"/>
                <a:cs typeface="+mn-lt"/>
              </a:rPr>
              <a:t>In mask detection system instead of asking the user to upload a photo we can implement this feature over webcam or front camera in case of mobiles., so that there will be no possibility of uploading an unsuitable picture. </a:t>
            </a:r>
            <a:endParaRPr lang="en-US" sz="2400" dirty="0">
              <a:ea typeface="+mn-lt"/>
              <a:cs typeface="+mn-lt"/>
            </a:endParaRPr>
          </a:p>
          <a:p>
            <a:pPr marL="285750" indent="-285750">
              <a:lnSpc>
                <a:spcPct val="100000"/>
              </a:lnSpc>
              <a:spcBef>
                <a:spcPts val="0"/>
              </a:spcBef>
              <a:buFont typeface="Wingdings,Sans-Serif" panose="020B0604020202020204" pitchFamily="34" charset="0"/>
              <a:buChar char="Ø"/>
            </a:pPr>
            <a:endParaRPr lang="en-US" sz="2400" dirty="0">
              <a:ea typeface="+mn-lt"/>
              <a:cs typeface="+mn-lt"/>
            </a:endParaRPr>
          </a:p>
          <a:p>
            <a:pPr marL="342900" indent="-342900">
              <a:lnSpc>
                <a:spcPct val="100000"/>
              </a:lnSpc>
              <a:spcBef>
                <a:spcPts val="0"/>
              </a:spcBef>
              <a:buFont typeface="Wingdings,Sans-Serif" panose="020B0604020202020204" pitchFamily="34" charset="0"/>
              <a:buChar char="Ø"/>
            </a:pPr>
            <a:r>
              <a:rPr lang="en-US" sz="2400" dirty="0">
                <a:solidFill>
                  <a:srgbClr val="000000"/>
                </a:solidFill>
                <a:ea typeface="+mn-lt"/>
                <a:cs typeface="+mn-lt"/>
              </a:rPr>
              <a:t>We can implement a penalty system which would include imposing penalties on users who would violate the guidelines mentioned in our application.</a:t>
            </a:r>
            <a:endParaRPr lang="en-US" sz="2400" dirty="0">
              <a:ea typeface="+mn-lt"/>
              <a:cs typeface="+mn-lt"/>
            </a:endParaRPr>
          </a:p>
          <a:p>
            <a:endParaRPr lang="en-US" sz="2400" dirty="0">
              <a:solidFill>
                <a:srgbClr val="000000"/>
              </a:solidFill>
              <a:cs typeface="Calibri"/>
            </a:endParaRPr>
          </a:p>
        </p:txBody>
      </p:sp>
      <p:sp>
        <p:nvSpPr>
          <p:cNvPr id="3" name="TextBox 2">
            <a:extLst>
              <a:ext uri="{FF2B5EF4-FFF2-40B4-BE49-F238E27FC236}">
                <a16:creationId xmlns:a16="http://schemas.microsoft.com/office/drawing/2014/main" id="{62A69B30-5262-49E8-B414-76F7FE5139BE}"/>
              </a:ext>
            </a:extLst>
          </p:cNvPr>
          <p:cNvSpPr txBox="1"/>
          <p:nvPr/>
        </p:nvSpPr>
        <p:spPr>
          <a:xfrm>
            <a:off x="317241" y="396647"/>
            <a:ext cx="11271379" cy="646331"/>
          </a:xfrm>
          <a:prstGeom prst="rect">
            <a:avLst/>
          </a:prstGeom>
          <a:noFill/>
        </p:spPr>
        <p:txBody>
          <a:bodyPr wrap="square" anchor="t">
            <a:spAutoFit/>
          </a:bodyPr>
          <a:lstStyle/>
          <a:p>
            <a:pPr algn="ctr">
              <a:spcAft>
                <a:spcPts val="0"/>
              </a:spcAft>
            </a:pPr>
            <a:endParaRPr lang="en-US" sz="3600" b="1" u="sng" dirty="0">
              <a:latin typeface="Carlito"/>
            </a:endParaRPr>
          </a:p>
        </p:txBody>
      </p:sp>
    </p:spTree>
    <p:extLst>
      <p:ext uri="{BB962C8B-B14F-4D97-AF65-F5344CB8AC3E}">
        <p14:creationId xmlns:p14="http://schemas.microsoft.com/office/powerpoint/2010/main" val="64080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8329F1-ADB2-4897-A528-C273434A7C19}"/>
              </a:ext>
            </a:extLst>
          </p:cNvPr>
          <p:cNvSpPr>
            <a:spLocks noGrp="1"/>
          </p:cNvSpPr>
          <p:nvPr>
            <p:ph type="title"/>
          </p:nvPr>
        </p:nvSpPr>
        <p:spPr>
          <a:xfrm>
            <a:off x="640079" y="2053641"/>
            <a:ext cx="3669161" cy="2760098"/>
          </a:xfrm>
        </p:spPr>
        <p:txBody>
          <a:bodyPr>
            <a:normAutofit/>
          </a:bodyPr>
          <a:lstStyle/>
          <a:p>
            <a:r>
              <a:rPr lang="en-US" b="1" u="sng" dirty="0">
                <a:solidFill>
                  <a:srgbClr val="FFFFFF"/>
                </a:solidFill>
                <a:cs typeface="Calibri Light"/>
              </a:rPr>
              <a:t>CONCLUSION</a:t>
            </a:r>
          </a:p>
        </p:txBody>
      </p:sp>
      <p:sp>
        <p:nvSpPr>
          <p:cNvPr id="4" name="Content Placeholder 3">
            <a:extLst>
              <a:ext uri="{FF2B5EF4-FFF2-40B4-BE49-F238E27FC236}">
                <a16:creationId xmlns:a16="http://schemas.microsoft.com/office/drawing/2014/main" id="{7EFF8027-B5E0-44AD-B815-4F3AA0C00CCE}"/>
              </a:ext>
            </a:extLst>
          </p:cNvPr>
          <p:cNvSpPr>
            <a:spLocks noGrp="1"/>
          </p:cNvSpPr>
          <p:nvPr>
            <p:ph idx="1"/>
          </p:nvPr>
        </p:nvSpPr>
        <p:spPr>
          <a:xfrm>
            <a:off x="6090574" y="1088996"/>
            <a:ext cx="5306084" cy="4943504"/>
          </a:xfrm>
        </p:spPr>
        <p:txBody>
          <a:bodyPr vert="horz" lIns="91440" tIns="45720" rIns="91440" bIns="45720" rtlCol="0" anchor="ctr">
            <a:noAutofit/>
          </a:bodyPr>
          <a:lstStyle/>
          <a:p>
            <a:r>
              <a:rPr lang="en-US" sz="1400" dirty="0">
                <a:ea typeface="+mn-lt"/>
                <a:cs typeface="+mn-lt"/>
              </a:rPr>
              <a:t> Now we desperately need a  dependable  solution  to tackle  the  growth  of  infections  of  COVID-19  and that would facilitate  proper  public  transportation  management  post lockdown.  </a:t>
            </a:r>
            <a:endParaRPr lang="en-US" sz="1400">
              <a:solidFill>
                <a:srgbClr val="000000"/>
              </a:solidFill>
              <a:cs typeface="Calibri" panose="020F0502020204030204"/>
            </a:endParaRPr>
          </a:p>
          <a:p>
            <a:r>
              <a:rPr lang="en-US" sz="1400" dirty="0">
                <a:ea typeface="+mn-lt"/>
                <a:cs typeface="+mn-lt"/>
              </a:rPr>
              <a:t> To ensure    everyone’s  wellbeing  and  safety  we  are  introducing an  intelligent  post  lockdown  management  system  for  public transport  which  will  help  in  avoiding  over  occupancy  of public  transport  and  will  help  people  to  maintain  social distancing  which  will  lower  their  risk  of  getting  infected  by COVID-19.</a:t>
            </a:r>
            <a:endParaRPr lang="en-US" sz="1400">
              <a:cs typeface="Calibri"/>
            </a:endParaRPr>
          </a:p>
          <a:p>
            <a:r>
              <a:rPr lang="en-US" sz="1400" dirty="0">
                <a:ea typeface="+mn-lt"/>
                <a:cs typeface="+mn-lt"/>
              </a:rPr>
              <a:t>In  our  application, we will keep a track of purpose of each passengers travel and maintain a record for healthcare officials using our application for analysis and future prospects. </a:t>
            </a:r>
            <a:endParaRPr lang="en-US" sz="1400">
              <a:cs typeface="Calibri"/>
            </a:endParaRPr>
          </a:p>
          <a:p>
            <a:r>
              <a:rPr lang="en-US" sz="1400" dirty="0">
                <a:ea typeface="+mn-lt"/>
                <a:cs typeface="+mn-lt"/>
              </a:rPr>
              <a:t>Through  our  ticket  booking system  we  will  try  to  reduce  the  transit  time  for  users  as  much as  possible  thus  saving  time  and  comparatively  reducing  the risk  of  the  individual  getting  infected.   </a:t>
            </a:r>
          </a:p>
          <a:p>
            <a:r>
              <a:rPr lang="en-US" sz="1400" dirty="0">
                <a:ea typeface="+mn-lt"/>
                <a:cs typeface="+mn-lt"/>
              </a:rPr>
              <a:t> All  the  money  transactions would  be  done  through  e-currency  thus  reducing  the  chances of  infection  being  spread  through  physical  currency.</a:t>
            </a:r>
            <a:endParaRPr lang="en-US" sz="1400">
              <a:cs typeface="Calibri"/>
            </a:endParaRPr>
          </a:p>
          <a:p>
            <a:endParaRPr lang="en-US" sz="1400" dirty="0">
              <a:solidFill>
                <a:srgbClr val="000000"/>
              </a:solidFill>
              <a:cs typeface="Calibri"/>
            </a:endParaRPr>
          </a:p>
        </p:txBody>
      </p:sp>
      <p:sp>
        <p:nvSpPr>
          <p:cNvPr id="3" name="TextBox 2">
            <a:extLst>
              <a:ext uri="{FF2B5EF4-FFF2-40B4-BE49-F238E27FC236}">
                <a16:creationId xmlns:a16="http://schemas.microsoft.com/office/drawing/2014/main" id="{134F3E3A-87A5-4DC7-8578-7CB763342670}"/>
              </a:ext>
            </a:extLst>
          </p:cNvPr>
          <p:cNvSpPr txBox="1"/>
          <p:nvPr/>
        </p:nvSpPr>
        <p:spPr>
          <a:xfrm>
            <a:off x="625151" y="228124"/>
            <a:ext cx="10636898" cy="646331"/>
          </a:xfrm>
          <a:prstGeom prst="rect">
            <a:avLst/>
          </a:prstGeom>
          <a:noFill/>
        </p:spPr>
        <p:txBody>
          <a:bodyPr wrap="square" anchor="t">
            <a:spAutoFit/>
          </a:bodyPr>
          <a:lstStyle/>
          <a:p>
            <a:pPr algn="ctr">
              <a:spcAft>
                <a:spcPts val="0"/>
              </a:spcAft>
            </a:pPr>
            <a:endParaRPr lang="en-US" sz="3600" b="1" u="sng" dirty="0">
              <a:latin typeface="Carlito"/>
            </a:endParaRPr>
          </a:p>
        </p:txBody>
      </p:sp>
    </p:spTree>
    <p:extLst>
      <p:ext uri="{BB962C8B-B14F-4D97-AF65-F5344CB8AC3E}">
        <p14:creationId xmlns:p14="http://schemas.microsoft.com/office/powerpoint/2010/main" val="32420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1EC441D-3F51-4040-8586-7F2203C1CA00}"/>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a:solidFill>
                  <a:srgbClr val="FFFFFF"/>
                </a:solidFill>
                <a:latin typeface="+mj-lt"/>
                <a:ea typeface="+mj-ea"/>
                <a:cs typeface="+mj-cs"/>
              </a:rPr>
              <a:t>Thank You ! Stay healthy and safe.</a:t>
            </a:r>
          </a:p>
        </p:txBody>
      </p:sp>
    </p:spTree>
    <p:extLst>
      <p:ext uri="{BB962C8B-B14F-4D97-AF65-F5344CB8AC3E}">
        <p14:creationId xmlns:p14="http://schemas.microsoft.com/office/powerpoint/2010/main" val="240452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ECB930D-54D2-4216-8E40-3964041B2A56}"/>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u="sng" kern="1200">
                <a:solidFill>
                  <a:srgbClr val="FFFFFF"/>
                </a:solidFill>
                <a:effectLst/>
                <a:latin typeface="+mj-lt"/>
                <a:ea typeface="+mj-ea"/>
                <a:cs typeface="+mj-cs"/>
              </a:rPr>
              <a:t>COVID-19 TRAVEL COVER</a:t>
            </a:r>
            <a:endParaRPr lang="en-US" sz="6000" kern="1200">
              <a:solidFill>
                <a:srgbClr val="FFFFFF"/>
              </a:solidFill>
              <a:latin typeface="+mj-lt"/>
              <a:ea typeface="+mj-ea"/>
              <a:cs typeface="+mj-cs"/>
            </a:endParaRPr>
          </a:p>
        </p:txBody>
      </p:sp>
    </p:spTree>
    <p:extLst>
      <p:ext uri="{BB962C8B-B14F-4D97-AF65-F5344CB8AC3E}">
        <p14:creationId xmlns:p14="http://schemas.microsoft.com/office/powerpoint/2010/main" val="12555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76"/>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9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587EB1-42DD-4902-AC7D-22DD6A819419}"/>
              </a:ext>
            </a:extLst>
          </p:cNvPr>
          <p:cNvSpPr>
            <a:spLocks noGrp="1"/>
          </p:cNvSpPr>
          <p:nvPr>
            <p:ph type="title"/>
          </p:nvPr>
        </p:nvSpPr>
        <p:spPr>
          <a:xfrm>
            <a:off x="640079" y="2053641"/>
            <a:ext cx="3669161" cy="2760098"/>
          </a:xfrm>
        </p:spPr>
        <p:txBody>
          <a:bodyPr vert="horz" lIns="91440" tIns="45720" rIns="91440" bIns="45720" rtlCol="0">
            <a:normAutofit/>
          </a:bodyPr>
          <a:lstStyle/>
          <a:p>
            <a:pPr marL="0" marR="0" lvl="0" indent="0">
              <a:spcAft>
                <a:spcPts val="0"/>
              </a:spcAft>
            </a:pPr>
            <a:r>
              <a:rPr lang="en-US" b="1" u="sng" kern="1200">
                <a:solidFill>
                  <a:srgbClr val="FFFFFF"/>
                </a:solidFill>
                <a:latin typeface="Malgun Gothic"/>
                <a:ea typeface="Malgun Gothic"/>
              </a:rPr>
              <a:t>ABSTRACT</a:t>
            </a:r>
            <a:endParaRPr lang="en-US" b="1" u="sng" kern="1200">
              <a:solidFill>
                <a:srgbClr val="FFFFFF"/>
              </a:solidFill>
              <a:latin typeface="Malgun Gothic"/>
              <a:ea typeface="Malgun Gothic"/>
              <a:cs typeface="Calibri Light"/>
            </a:endParaRPr>
          </a:p>
        </p:txBody>
      </p:sp>
      <p:sp>
        <p:nvSpPr>
          <p:cNvPr id="3" name="Content Placeholder 2">
            <a:extLst>
              <a:ext uri="{FF2B5EF4-FFF2-40B4-BE49-F238E27FC236}">
                <a16:creationId xmlns:a16="http://schemas.microsoft.com/office/drawing/2014/main" id="{244A7A71-2BB4-4E58-8F4B-0709C2A492E6}"/>
              </a:ext>
            </a:extLst>
          </p:cNvPr>
          <p:cNvSpPr>
            <a:spLocks noGrp="1"/>
          </p:cNvSpPr>
          <p:nvPr>
            <p:ph idx="1"/>
          </p:nvPr>
        </p:nvSpPr>
        <p:spPr>
          <a:xfrm>
            <a:off x="6090574" y="801866"/>
            <a:ext cx="5306084" cy="5230634"/>
          </a:xfrm>
        </p:spPr>
        <p:txBody>
          <a:bodyPr vert="horz" lIns="91440" tIns="45720" rIns="91440" bIns="45720" rtlCol="0" anchor="ctr">
            <a:noAutofit/>
          </a:bodyPr>
          <a:lstStyle/>
          <a:p>
            <a:r>
              <a:rPr lang="en-US" sz="2000">
                <a:solidFill>
                  <a:srgbClr val="000000"/>
                </a:solidFill>
                <a:ea typeface="+mn-lt"/>
                <a:cs typeface="+mn-lt"/>
              </a:rPr>
              <a:t>People are not safe enough to move freely in the country due to the covid-19. </a:t>
            </a:r>
            <a:endParaRPr lang="en-US" sz="2000">
              <a:solidFill>
                <a:srgbClr val="000000"/>
              </a:solidFill>
              <a:cs typeface="Calibri" panose="020F0502020204030204"/>
            </a:endParaRPr>
          </a:p>
          <a:p>
            <a:r>
              <a:rPr lang="en-US" sz="2000">
                <a:solidFill>
                  <a:srgbClr val="000000"/>
                </a:solidFill>
                <a:ea typeface="+mn-lt"/>
                <a:cs typeface="+mn-lt"/>
              </a:rPr>
              <a:t>The COVID 19 pandemic has grown out to be extremely contagious because of which it became risky to allow the public transportation without proper mechanism to maintain social distancing. </a:t>
            </a:r>
            <a:endParaRPr lang="en-US" sz="2000">
              <a:solidFill>
                <a:srgbClr val="000000"/>
              </a:solidFill>
              <a:cs typeface="Calibri" panose="020F0502020204030204"/>
            </a:endParaRPr>
          </a:p>
          <a:p>
            <a:r>
              <a:rPr lang="en-US" sz="2000">
                <a:solidFill>
                  <a:srgbClr val="000000"/>
                </a:solidFill>
                <a:ea typeface="+mn-lt"/>
                <a:cs typeface="+mn-lt"/>
              </a:rPr>
              <a:t>So, to resolve this problem we came up with an idea of making an intelligent application to schedule the timings of transportation, avoiding over occupancy of public transport, providing them the shortest route to reach their desired destination, providing them proper guidelines . </a:t>
            </a:r>
            <a:endParaRPr lang="en-US" sz="2000">
              <a:solidFill>
                <a:srgbClr val="000000"/>
              </a:solidFill>
              <a:cs typeface="Calibri" panose="020F0502020204030204"/>
            </a:endParaRPr>
          </a:p>
          <a:p>
            <a:r>
              <a:rPr lang="en-US" sz="2000">
                <a:solidFill>
                  <a:srgbClr val="000000"/>
                </a:solidFill>
                <a:ea typeface="+mn-lt"/>
                <a:cs typeface="+mn-lt"/>
              </a:rPr>
              <a:t>We have divided the regions according to PINCODES or ZIPCODES. Our algorithm will find the shortest possible route from source to destination and seats will be booked following the social distancing. </a:t>
            </a:r>
            <a:endParaRPr lang="en-US" sz="2000">
              <a:solidFill>
                <a:srgbClr val="000000"/>
              </a:solidFill>
              <a:cs typeface="Calibri"/>
            </a:endParaRPr>
          </a:p>
          <a:p>
            <a:endParaRPr lang="en-US" sz="2000">
              <a:solidFill>
                <a:srgbClr val="000000"/>
              </a:solidFill>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78"/>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22D84E-9C54-42BD-A3DB-0D3C276EB289}"/>
              </a:ext>
            </a:extLst>
          </p:cNvPr>
          <p:cNvSpPr>
            <a:spLocks noGrp="1"/>
          </p:cNvSpPr>
          <p:nvPr>
            <p:ph type="title"/>
          </p:nvPr>
        </p:nvSpPr>
        <p:spPr>
          <a:xfrm>
            <a:off x="640079" y="2053641"/>
            <a:ext cx="3669161" cy="2760098"/>
          </a:xfrm>
        </p:spPr>
        <p:txBody>
          <a:bodyPr vert="horz" lIns="91440" tIns="45720" rIns="91440" bIns="45720" rtlCol="0">
            <a:normAutofit/>
          </a:bodyPr>
          <a:lstStyle/>
          <a:p>
            <a:pPr marL="0" marR="0" lvl="0" indent="0">
              <a:spcAft>
                <a:spcPts val="600"/>
              </a:spcAft>
            </a:pPr>
            <a:r>
              <a:rPr lang="en-US" u="sng" kern="1200">
                <a:solidFill>
                  <a:srgbClr val="FFFFFF"/>
                </a:solidFill>
                <a:latin typeface="+mj-lt"/>
                <a:ea typeface="+mj-ea"/>
                <a:cs typeface="+mj-cs"/>
                <a:sym typeface="Arial"/>
              </a:rPr>
              <a:t>PROPOSED SOLUTION</a:t>
            </a:r>
            <a:endParaRPr lang="en-US" kern="1200">
              <a:solidFill>
                <a:srgbClr val="FFFFFF"/>
              </a:solidFill>
              <a:latin typeface="+mj-lt"/>
              <a:ea typeface="+mj-ea"/>
              <a:cs typeface="+mj-cs"/>
            </a:endParaRPr>
          </a:p>
          <a:p>
            <a:pPr marL="0" marR="0" lvl="0" indent="0">
              <a:spcAft>
                <a:spcPts val="600"/>
              </a:spcAft>
            </a:pPr>
            <a:endParaRPr lang="en-US" kern="1200">
              <a:solidFill>
                <a:srgbClr val="FFFFFF"/>
              </a:solidFill>
              <a:latin typeface="+mj-lt"/>
              <a:ea typeface="+mj-ea"/>
              <a:cs typeface="+mj-cs"/>
              <a:sym typeface="Calibri"/>
            </a:endParaRPr>
          </a:p>
          <a:p>
            <a:pPr marL="0" marR="0" lvl="0" indent="0">
              <a:spcAft>
                <a:spcPts val="600"/>
              </a:spcAft>
            </a:pPr>
            <a:endParaRPr lang="en-US" kern="1200">
              <a:solidFill>
                <a:srgbClr val="FFFFFF"/>
              </a:solidFill>
              <a:latin typeface="+mj-lt"/>
              <a:ea typeface="+mj-ea"/>
              <a:cs typeface="+mj-cs"/>
              <a:sym typeface="Calibri"/>
            </a:endParaRPr>
          </a:p>
        </p:txBody>
      </p:sp>
      <p:sp>
        <p:nvSpPr>
          <p:cNvPr id="3" name="Content Placeholder 2">
            <a:extLst>
              <a:ext uri="{FF2B5EF4-FFF2-40B4-BE49-F238E27FC236}">
                <a16:creationId xmlns:a16="http://schemas.microsoft.com/office/drawing/2014/main" id="{4284728D-B376-40EF-B82F-4CDB31212E53}"/>
              </a:ext>
            </a:extLst>
          </p:cNvPr>
          <p:cNvSpPr>
            <a:spLocks noGrp="1"/>
          </p:cNvSpPr>
          <p:nvPr>
            <p:ph idx="1"/>
          </p:nvPr>
        </p:nvSpPr>
        <p:spPr>
          <a:xfrm>
            <a:off x="6090574" y="801866"/>
            <a:ext cx="5306084" cy="5230634"/>
          </a:xfrm>
        </p:spPr>
        <p:txBody>
          <a:bodyPr vert="horz" lIns="91440" tIns="45720" rIns="91440" bIns="45720" rtlCol="0" anchor="ctr">
            <a:noAutofit/>
          </a:bodyPr>
          <a:lstStyle/>
          <a:p>
            <a:r>
              <a:rPr lang="en-US" sz="1800" dirty="0">
                <a:solidFill>
                  <a:srgbClr val="000000"/>
                </a:solidFill>
                <a:ea typeface="+mn-lt"/>
                <a:cs typeface="+mn-lt"/>
              </a:rPr>
              <a:t>The main idea is to design an App which will smartly manage the social distancing and decide the route of the transport based on crowding and shortest route. </a:t>
            </a:r>
            <a:endParaRPr lang="en-US" sz="1800">
              <a:solidFill>
                <a:srgbClr val="000000"/>
              </a:solidFill>
              <a:cs typeface="Calibri" panose="020F0502020204030204"/>
            </a:endParaRPr>
          </a:p>
          <a:p>
            <a:r>
              <a:rPr lang="en-US" sz="1800" dirty="0">
                <a:solidFill>
                  <a:srgbClr val="000000"/>
                </a:solidFill>
                <a:ea typeface="+mn-lt"/>
                <a:cs typeface="+mn-lt"/>
              </a:rPr>
              <a:t> The App will ask to sign up, that means registration will take place for all passengers and after signing up, an authentication page will be launched, which will ask for ID proof of the customer, so that our app could be used in the desired way. </a:t>
            </a:r>
            <a:endParaRPr lang="en-US" sz="1800">
              <a:solidFill>
                <a:srgbClr val="000000"/>
              </a:solidFill>
              <a:cs typeface="Calibri" panose="020F0502020204030204"/>
            </a:endParaRPr>
          </a:p>
          <a:p>
            <a:r>
              <a:rPr lang="en-US" sz="1800" dirty="0">
                <a:solidFill>
                  <a:srgbClr val="000000"/>
                </a:solidFill>
                <a:ea typeface="+mn-lt"/>
                <a:cs typeface="+mn-lt"/>
              </a:rPr>
              <a:t>In order to make the booking task less burdensome  the customer has to enter his home address details in Address Page and then “usual” destination details in Destination Page. </a:t>
            </a:r>
            <a:endParaRPr lang="en-US" sz="1800">
              <a:solidFill>
                <a:srgbClr val="000000"/>
              </a:solidFill>
              <a:cs typeface="Calibri" panose="020F0502020204030204"/>
            </a:endParaRPr>
          </a:p>
          <a:p>
            <a:r>
              <a:rPr lang="en-US" sz="1800" dirty="0">
                <a:solidFill>
                  <a:srgbClr val="000000"/>
                </a:solidFill>
                <a:ea typeface="+mn-lt"/>
                <a:cs typeface="+mn-lt"/>
              </a:rPr>
              <a:t> Ticket booking page would be launched to book the tickets and it would show the available timings and seats observing the social distancing method. </a:t>
            </a:r>
            <a:endParaRPr lang="en-US" sz="1800">
              <a:solidFill>
                <a:srgbClr val="000000"/>
              </a:solidFill>
              <a:cs typeface="Calibri" panose="020F0502020204030204"/>
            </a:endParaRPr>
          </a:p>
          <a:p>
            <a:r>
              <a:rPr lang="en-US" sz="1800" dirty="0">
                <a:solidFill>
                  <a:srgbClr val="000000"/>
                </a:solidFill>
                <a:ea typeface="+mn-lt"/>
                <a:cs typeface="+mn-lt"/>
              </a:rPr>
              <a:t>The app would contain a page of Guidelines for Covid-19 and the booking tickets option will be provided through the guidelines page to ensure that the users are aware of the basic safety measures before booking the tickets</a:t>
            </a:r>
            <a:r>
              <a:rPr lang="en-US" sz="2000" dirty="0">
                <a:solidFill>
                  <a:srgbClr val="000000"/>
                </a:solidFill>
                <a:ea typeface="+mn-lt"/>
                <a:cs typeface="+mn-lt"/>
              </a:rPr>
              <a:t>. </a:t>
            </a:r>
            <a:endParaRPr lang="en-US" sz="2000">
              <a:solidFill>
                <a:srgbClr val="000000"/>
              </a:solidFill>
              <a:cs typeface="Calibri" panose="020F0502020204030204"/>
            </a:endParaRPr>
          </a:p>
          <a:p>
            <a:endParaRPr lang="en-US" sz="1400">
              <a:solidFill>
                <a:srgbClr val="000000"/>
              </a:solidFill>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2982AB3-1BF2-4A53-94B6-551B13100DFC}"/>
              </a:ext>
            </a:extLst>
          </p:cNvPr>
          <p:cNvSpPr>
            <a:spLocks noGrp="1"/>
          </p:cNvSpPr>
          <p:nvPr>
            <p:ph type="title"/>
          </p:nvPr>
        </p:nvSpPr>
        <p:spPr>
          <a:xfrm>
            <a:off x="640079" y="2053641"/>
            <a:ext cx="3669161" cy="2760098"/>
          </a:xfrm>
        </p:spPr>
        <p:txBody>
          <a:bodyPr>
            <a:normAutofit/>
          </a:bodyPr>
          <a:lstStyle/>
          <a:p>
            <a:r>
              <a:rPr lang="en-US" u="sng" dirty="0">
                <a:solidFill>
                  <a:srgbClr val="FFFFFF"/>
                </a:solidFill>
                <a:cs typeface="Calibri Light"/>
              </a:rPr>
              <a:t>PROPOSED </a:t>
            </a:r>
            <a:br>
              <a:rPr lang="en-US" u="sng" dirty="0">
                <a:solidFill>
                  <a:srgbClr val="FFFFFF"/>
                </a:solidFill>
                <a:cs typeface="Calibri Light"/>
              </a:rPr>
            </a:br>
            <a:r>
              <a:rPr lang="en-US" u="sng" dirty="0">
                <a:solidFill>
                  <a:srgbClr val="FFFFFF"/>
                </a:solidFill>
                <a:cs typeface="Calibri Light"/>
              </a:rPr>
              <a:t>SOLUTION</a:t>
            </a:r>
            <a:endParaRPr lang="en-US" dirty="0">
              <a:ea typeface="+mj-lt"/>
              <a:cs typeface="+mj-lt"/>
            </a:endParaRPr>
          </a:p>
          <a:p>
            <a:endParaRPr lang="en-US" dirty="0">
              <a:solidFill>
                <a:srgbClr val="FFFFFF"/>
              </a:solidFill>
              <a:cs typeface="Calibri Light"/>
            </a:endParaRPr>
          </a:p>
        </p:txBody>
      </p:sp>
      <p:sp>
        <p:nvSpPr>
          <p:cNvPr id="3" name="Content Placeholder 2">
            <a:extLst>
              <a:ext uri="{FF2B5EF4-FFF2-40B4-BE49-F238E27FC236}">
                <a16:creationId xmlns:a16="http://schemas.microsoft.com/office/drawing/2014/main" id="{DB768D90-1EAA-467C-B253-25A4EE03A2B8}"/>
              </a:ext>
            </a:extLst>
          </p:cNvPr>
          <p:cNvSpPr>
            <a:spLocks noGrp="1"/>
          </p:cNvSpPr>
          <p:nvPr>
            <p:ph idx="1"/>
          </p:nvPr>
        </p:nvSpPr>
        <p:spPr>
          <a:xfrm>
            <a:off x="6090574" y="801866"/>
            <a:ext cx="5306084" cy="5230634"/>
          </a:xfrm>
        </p:spPr>
        <p:txBody>
          <a:bodyPr anchor="ctr">
            <a:normAutofit/>
          </a:bodyPr>
          <a:lstStyle/>
          <a:p>
            <a:pPr>
              <a:buFont typeface="Arial"/>
              <a:buChar char="•"/>
            </a:pPr>
            <a:r>
              <a:rPr lang="en-US" sz="1800" dirty="0">
                <a:ea typeface="+mn-lt"/>
                <a:cs typeface="+mn-lt"/>
              </a:rPr>
              <a:t>This app also has a mask detection system by which it will detect whether an individual has    worn a mask or not, this will help in ensuring the safety. </a:t>
            </a:r>
          </a:p>
          <a:p>
            <a:pPr>
              <a:buFont typeface="Arial"/>
              <a:buChar char="•"/>
            </a:pPr>
            <a:r>
              <a:rPr lang="en-US" sz="1800" dirty="0">
                <a:ea typeface="+mn-lt"/>
                <a:cs typeface="+mn-lt"/>
              </a:rPr>
              <a:t>The app will let know the routes from source to destination in ascending order which will lead to decrease in traffic congestion and the number of seats have been reduced to maintain social distancing inside the bus as well as on roads.</a:t>
            </a:r>
          </a:p>
          <a:p>
            <a:pPr>
              <a:buFont typeface="Arial"/>
              <a:buChar char="•"/>
            </a:pPr>
            <a:r>
              <a:rPr lang="en-US" sz="1800" dirty="0">
                <a:ea typeface="+mn-lt"/>
                <a:cs typeface="+mn-lt"/>
              </a:rPr>
              <a:t>We will also ask the user to enter the purpose before booking the ticket so that data can be maintained regarding healthcare related purposes for future use.</a:t>
            </a:r>
            <a:endParaRPr lang="en-US" sz="1800">
              <a:cs typeface="Calibri"/>
            </a:endParaRPr>
          </a:p>
          <a:p>
            <a:r>
              <a:rPr lang="en-US" sz="1800" dirty="0">
                <a:ea typeface="+mn-lt"/>
                <a:cs typeface="+mn-lt"/>
              </a:rPr>
              <a:t>The timetable is dynamic in such a way that any changes made in the database will automatically be reflected on the web page.</a:t>
            </a:r>
          </a:p>
          <a:p>
            <a:r>
              <a:rPr lang="en-US" sz="1800" dirty="0">
                <a:ea typeface="+mn-lt"/>
                <a:cs typeface="+mn-lt"/>
              </a:rPr>
              <a:t>Users not wearing masks will not be allowed to travel as validation of ticket is based on  mask detection system</a:t>
            </a:r>
          </a:p>
        </p:txBody>
      </p:sp>
    </p:spTree>
    <p:extLst>
      <p:ext uri="{BB962C8B-B14F-4D97-AF65-F5344CB8AC3E}">
        <p14:creationId xmlns:p14="http://schemas.microsoft.com/office/powerpoint/2010/main" val="272981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4" name="TextBox 3">
            <a:extLst>
              <a:ext uri="{FF2B5EF4-FFF2-40B4-BE49-F238E27FC236}">
                <a16:creationId xmlns:a16="http://schemas.microsoft.com/office/drawing/2014/main" id="{96D3BDA1-405F-499B-9AB9-D16EA935D765}"/>
              </a:ext>
            </a:extLst>
          </p:cNvPr>
          <p:cNvSpPr txBox="1"/>
          <p:nvPr/>
        </p:nvSpPr>
        <p:spPr>
          <a:xfrm>
            <a:off x="2618437" y="991262"/>
            <a:ext cx="6955124" cy="106680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u="sng" kern="1200">
                <a:solidFill>
                  <a:srgbClr val="FFFFFF"/>
                </a:solidFill>
                <a:latin typeface="+mj-lt"/>
                <a:ea typeface="+mj-ea"/>
                <a:cs typeface="+mj-cs"/>
              </a:rPr>
              <a:t>Technology stack</a:t>
            </a:r>
          </a:p>
        </p:txBody>
      </p:sp>
      <p:sp>
        <p:nvSpPr>
          <p:cNvPr id="3" name="TextBox 2">
            <a:extLst>
              <a:ext uri="{FF2B5EF4-FFF2-40B4-BE49-F238E27FC236}">
                <a16:creationId xmlns:a16="http://schemas.microsoft.com/office/drawing/2014/main" id="{4065F992-DC8F-4785-8687-653B369D2A46}"/>
              </a:ext>
            </a:extLst>
          </p:cNvPr>
          <p:cNvSpPr txBox="1"/>
          <p:nvPr/>
        </p:nvSpPr>
        <p:spPr>
          <a:xfrm>
            <a:off x="2618437" y="2228160"/>
            <a:ext cx="3542690" cy="3645865"/>
          </a:xfrm>
          <a:prstGeom prst="rect">
            <a:avLst/>
          </a:prstGeom>
        </p:spPr>
        <p:txBody>
          <a:bodyPr vert="horz" lIns="91440" tIns="45720" rIns="91440" bIns="45720" rtlCol="0" anchor="t">
            <a:normAutofit/>
          </a:bodyPr>
          <a:lstStyle/>
          <a:p>
            <a:pPr>
              <a:lnSpc>
                <a:spcPct val="90000"/>
              </a:lnSpc>
              <a:spcAft>
                <a:spcPts val="600"/>
              </a:spcAft>
            </a:pPr>
            <a:r>
              <a:rPr lang="en-US" sz="2400" u="sng">
                <a:solidFill>
                  <a:srgbClr val="FFFFFF"/>
                </a:solidFill>
              </a:rPr>
              <a:t>Frontend (UI/UX)</a:t>
            </a:r>
            <a:endParaRPr lang="en-US"/>
          </a:p>
          <a:p>
            <a:pPr indent="-228600">
              <a:lnSpc>
                <a:spcPct val="90000"/>
              </a:lnSpc>
              <a:spcAft>
                <a:spcPts val="600"/>
              </a:spcAft>
              <a:buFont typeface="Arial" panose="020B0604020202020204" pitchFamily="34" charset="0"/>
              <a:buChar char="•"/>
            </a:pPr>
            <a:endParaRPr lang="en-US" sz="2400" u="sng">
              <a:solidFill>
                <a:srgbClr val="FFFFFF"/>
              </a:solidFill>
            </a:endParaRPr>
          </a:p>
          <a:p>
            <a:pPr marL="285750" indent="-228600">
              <a:lnSpc>
                <a:spcPct val="90000"/>
              </a:lnSpc>
              <a:spcAft>
                <a:spcPts val="600"/>
              </a:spcAft>
              <a:buFont typeface="Arial" panose="020B0604020202020204" pitchFamily="34" charset="0"/>
              <a:buChar char="•"/>
            </a:pPr>
            <a:r>
              <a:rPr lang="en-US" sz="2400">
                <a:solidFill>
                  <a:srgbClr val="FFFFFF"/>
                </a:solidFill>
              </a:rPr>
              <a:t> HTML</a:t>
            </a:r>
            <a:endParaRPr lang="en-US" sz="2400">
              <a:solidFill>
                <a:srgbClr val="FFFFFF"/>
              </a:solidFill>
              <a:cs typeface="Calibri"/>
            </a:endParaRPr>
          </a:p>
          <a:p>
            <a:pPr marL="285750" indent="-228600">
              <a:lnSpc>
                <a:spcPct val="90000"/>
              </a:lnSpc>
              <a:spcAft>
                <a:spcPts val="600"/>
              </a:spcAft>
              <a:buFont typeface="Arial" panose="020B0604020202020204" pitchFamily="34" charset="0"/>
              <a:buChar char="•"/>
            </a:pPr>
            <a:r>
              <a:rPr lang="en-US" sz="2400">
                <a:solidFill>
                  <a:srgbClr val="FFFFFF"/>
                </a:solidFill>
              </a:rPr>
              <a:t>CSS</a:t>
            </a:r>
            <a:endParaRPr lang="en-US" sz="2400">
              <a:solidFill>
                <a:srgbClr val="FFFFFF"/>
              </a:solidFill>
              <a:cs typeface="Calibri"/>
            </a:endParaRPr>
          </a:p>
          <a:p>
            <a:pPr marL="285750" indent="-228600">
              <a:lnSpc>
                <a:spcPct val="90000"/>
              </a:lnSpc>
              <a:spcAft>
                <a:spcPts val="600"/>
              </a:spcAft>
              <a:buFont typeface="Arial" panose="020B0604020202020204" pitchFamily="34" charset="0"/>
              <a:buChar char="•"/>
            </a:pPr>
            <a:r>
              <a:rPr lang="en-US" sz="2400">
                <a:solidFill>
                  <a:srgbClr val="FFFFFF"/>
                </a:solidFill>
              </a:rPr>
              <a:t> JAVASCRIPT  </a:t>
            </a:r>
            <a:endParaRPr lang="en-US" sz="2400">
              <a:solidFill>
                <a:srgbClr val="FFFFFF"/>
              </a:solidFill>
              <a:cs typeface="Calibri"/>
            </a:endParaRPr>
          </a:p>
          <a:p>
            <a:pPr marL="285750" indent="-228600">
              <a:lnSpc>
                <a:spcPct val="90000"/>
              </a:lnSpc>
              <a:spcAft>
                <a:spcPts val="600"/>
              </a:spcAft>
              <a:buFont typeface="Arial" panose="020B0604020202020204" pitchFamily="34" charset="0"/>
              <a:buChar char="•"/>
            </a:pPr>
            <a:r>
              <a:rPr lang="en-US" sz="2400">
                <a:solidFill>
                  <a:srgbClr val="FFFFFF"/>
                </a:solidFill>
              </a:rPr>
              <a:t>BOOTSTRAP.</a:t>
            </a:r>
            <a:endParaRPr lang="en-US" sz="2400">
              <a:solidFill>
                <a:srgbClr val="FFFFFF"/>
              </a:solidFill>
              <a:cs typeface="Calibri"/>
            </a:endParaRPr>
          </a:p>
          <a:p>
            <a:pPr marL="285750" indent="-228600">
              <a:lnSpc>
                <a:spcPct val="90000"/>
              </a:lnSpc>
              <a:spcAft>
                <a:spcPts val="600"/>
              </a:spcAft>
              <a:buFont typeface="Arial" panose="020B0604020202020204" pitchFamily="34" charset="0"/>
              <a:buChar char="•"/>
            </a:pPr>
            <a:endParaRPr lang="en-US" sz="2400">
              <a:solidFill>
                <a:srgbClr val="FFFFFF"/>
              </a:solidFill>
            </a:endParaRPr>
          </a:p>
        </p:txBody>
      </p:sp>
      <p:sp>
        <p:nvSpPr>
          <p:cNvPr id="6" name="TextBox 5">
            <a:extLst>
              <a:ext uri="{FF2B5EF4-FFF2-40B4-BE49-F238E27FC236}">
                <a16:creationId xmlns:a16="http://schemas.microsoft.com/office/drawing/2014/main" id="{BB3C09E4-35F6-471A-9357-C06A2103A67E}"/>
              </a:ext>
            </a:extLst>
          </p:cNvPr>
          <p:cNvSpPr txBox="1"/>
          <p:nvPr/>
        </p:nvSpPr>
        <p:spPr>
          <a:xfrm>
            <a:off x="5407802" y="1856992"/>
            <a:ext cx="7190858" cy="2693045"/>
          </a:xfrm>
          <a:prstGeom prst="rect">
            <a:avLst/>
          </a:prstGeom>
          <a:noFill/>
        </p:spPr>
        <p:txBody>
          <a:bodyPr wrap="square" anchor="t">
            <a:spAutoFit/>
          </a:bodyPr>
          <a:lstStyle/>
          <a:p>
            <a:pPr>
              <a:spcAft>
                <a:spcPts val="600"/>
              </a:spcAft>
            </a:pPr>
            <a:endParaRPr lang="en-US" sz="2400" u="sng">
              <a:latin typeface="Arial"/>
              <a:cs typeface="Arial"/>
            </a:endParaRPr>
          </a:p>
          <a:p>
            <a:pPr>
              <a:spcAft>
                <a:spcPts val="600"/>
              </a:spcAft>
            </a:pPr>
            <a:r>
              <a:rPr lang="en-US" sz="2400" u="sng">
                <a:latin typeface="Arial"/>
                <a:cs typeface="Arial"/>
              </a:rPr>
              <a:t>Backend </a:t>
            </a:r>
            <a:r>
              <a:rPr lang="en-US" sz="2400"/>
              <a:t>(Atom / Visual studio code)</a:t>
            </a:r>
            <a:endParaRPr lang="en-US" sz="2400" u="sng">
              <a:latin typeface="Arial" panose="020B0604020202020204" pitchFamily="34" charset="0"/>
              <a:cs typeface="Arial" panose="020B0604020202020204" pitchFamily="34" charset="0"/>
            </a:endParaRPr>
          </a:p>
          <a:p>
            <a:pPr>
              <a:spcAft>
                <a:spcPts val="600"/>
              </a:spcAft>
            </a:pPr>
            <a:endParaRPr lang="en-US" sz="2400">
              <a:cs typeface="Calibri"/>
            </a:endParaRPr>
          </a:p>
          <a:p>
            <a:pPr marL="285750" indent="-285750">
              <a:spcAft>
                <a:spcPts val="600"/>
              </a:spcAft>
              <a:buFont typeface="Wingdings" panose="05000000000000000000" pitchFamily="2" charset="2"/>
              <a:buChar char="Ø"/>
            </a:pPr>
            <a:r>
              <a:rPr lang="en-US" sz="2400"/>
              <a:t>Java  </a:t>
            </a:r>
            <a:endParaRPr lang="en-US" sz="2400">
              <a:cs typeface="Calibri"/>
            </a:endParaRPr>
          </a:p>
          <a:p>
            <a:pPr marL="285750" indent="-285750">
              <a:spcAft>
                <a:spcPts val="600"/>
              </a:spcAft>
              <a:buFont typeface="Wingdings" panose="05000000000000000000" pitchFamily="2" charset="2"/>
              <a:buChar char="Ø"/>
            </a:pPr>
            <a:r>
              <a:rPr lang="en-US" sz="2400">
                <a:cs typeface="Calibri"/>
              </a:rPr>
              <a:t>Python</a:t>
            </a:r>
          </a:p>
          <a:p>
            <a:pPr marL="285750" indent="-285750">
              <a:spcAft>
                <a:spcPts val="600"/>
              </a:spcAft>
              <a:buFont typeface="Wingdings" panose="05000000000000000000" pitchFamily="2" charset="2"/>
              <a:buChar char="Ø"/>
            </a:pPr>
            <a:r>
              <a:rPr lang="en-US" sz="2400" err="1"/>
              <a:t>MySql</a:t>
            </a:r>
            <a:endParaRPr lang="en-US" sz="2400">
              <a:cs typeface="Calibri"/>
            </a:endParaRPr>
          </a:p>
        </p:txBody>
      </p:sp>
    </p:spTree>
    <p:extLst>
      <p:ext uri="{BB962C8B-B14F-4D97-AF65-F5344CB8AC3E}">
        <p14:creationId xmlns:p14="http://schemas.microsoft.com/office/powerpoint/2010/main" val="175372782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95A8CC05-31F1-4B6B-AD82-A0AD612E73CF}"/>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sz="3200" b="1" u="sng">
                <a:solidFill>
                  <a:srgbClr val="FFFFFF"/>
                </a:solidFill>
                <a:latin typeface="Segoe UI"/>
                <a:cs typeface="Segoe UI"/>
              </a:rPr>
              <a:t>ARCHITECTURAL FLOW</a:t>
            </a:r>
          </a:p>
        </p:txBody>
      </p:sp>
      <p:sp>
        <p:nvSpPr>
          <p:cNvPr id="32"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A screenshot of a cell phone&#10;&#10;Description automatically generated">
            <a:extLst>
              <a:ext uri="{FF2B5EF4-FFF2-40B4-BE49-F238E27FC236}">
                <a16:creationId xmlns:a16="http://schemas.microsoft.com/office/drawing/2014/main" id="{48883AD7-579B-4A46-A0A4-BB56AF27F6A6}"/>
              </a:ext>
            </a:extLst>
          </p:cNvPr>
          <p:cNvPicPr>
            <a:picLocks noGrp="1" noChangeAspect="1"/>
          </p:cNvPicPr>
          <p:nvPr>
            <p:ph idx="1"/>
          </p:nvPr>
        </p:nvPicPr>
        <p:blipFill rotWithShape="1">
          <a:blip r:embed="rId2"/>
          <a:srcRect l="4258" r="6619" b="3"/>
          <a:stretch/>
        </p:blipFill>
        <p:spPr>
          <a:xfrm>
            <a:off x="1258859" y="1120046"/>
            <a:ext cx="5635819" cy="3829764"/>
          </a:xfrm>
          <a:prstGeom prst="rect">
            <a:avLst/>
          </a:prstGeom>
        </p:spPr>
      </p:pic>
      <p:sp>
        <p:nvSpPr>
          <p:cNvPr id="2" name="TextBox 1">
            <a:extLst>
              <a:ext uri="{FF2B5EF4-FFF2-40B4-BE49-F238E27FC236}">
                <a16:creationId xmlns:a16="http://schemas.microsoft.com/office/drawing/2014/main" id="{2458AFF3-1A62-4615-A262-CB4502F05C60}"/>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400" b="1" u="sng"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FB50A421-CFE6-4167-A644-22C4318B9176}"/>
              </a:ext>
            </a:extLst>
          </p:cNvPr>
          <p:cNvSpPr txBox="1"/>
          <p:nvPr/>
        </p:nvSpPr>
        <p:spPr>
          <a:xfrm>
            <a:off x="7559812" y="4963425"/>
            <a:ext cx="3510355" cy="758843"/>
          </a:xfrm>
          <a:prstGeom prst="rect">
            <a:avLst/>
          </a:prstGeom>
        </p:spPr>
        <p:txBody>
          <a:bodyPr vert="horz" lIns="91440" tIns="45720" rIns="91440" bIns="45720" rtlCol="0" anchor="t">
            <a:normAutofit/>
          </a:bodyPr>
          <a:lstStyle/>
          <a:p>
            <a:pPr>
              <a:lnSpc>
                <a:spcPct val="90000"/>
              </a:lnSpc>
              <a:spcBef>
                <a:spcPts val="1000"/>
              </a:spcBef>
              <a:spcAft>
                <a:spcPts val="600"/>
              </a:spcAft>
            </a:pPr>
            <a:r>
              <a:rPr lang="en-US" sz="2800" dirty="0">
                <a:solidFill>
                  <a:srgbClr val="FEFFFF"/>
                </a:solidFill>
              </a:rPr>
              <a:t>(1) </a:t>
            </a:r>
            <a:r>
              <a:rPr lang="en-US" sz="2800" u="sng" dirty="0">
                <a:solidFill>
                  <a:srgbClr val="FEFFFF"/>
                </a:solidFill>
              </a:rPr>
              <a:t>Block Diagram</a:t>
            </a:r>
            <a:endParaRPr lang="en-US" sz="2800" u="sng" dirty="0">
              <a:solidFill>
                <a:srgbClr val="FEFFFF"/>
              </a:solidFill>
              <a:cs typeface="Calibri"/>
            </a:endParaRPr>
          </a:p>
        </p:txBody>
      </p:sp>
    </p:spTree>
    <p:extLst>
      <p:ext uri="{BB962C8B-B14F-4D97-AF65-F5344CB8AC3E}">
        <p14:creationId xmlns:p14="http://schemas.microsoft.com/office/powerpoint/2010/main" val="541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BCE871-225F-4B36-A9C1-A98CEE544484}"/>
              </a:ext>
            </a:extLst>
          </p:cNvPr>
          <p:cNvSpPr>
            <a:spLocks noGrp="1"/>
          </p:cNvSpPr>
          <p:nvPr>
            <p:ph type="title"/>
          </p:nvPr>
        </p:nvSpPr>
        <p:spPr>
          <a:xfrm>
            <a:off x="958506" y="800392"/>
            <a:ext cx="10264697" cy="803494"/>
          </a:xfrm>
        </p:spPr>
        <p:txBody>
          <a:bodyPr>
            <a:normAutofit/>
          </a:bodyPr>
          <a:lstStyle/>
          <a:p>
            <a:pPr algn="ctr"/>
            <a:r>
              <a:rPr lang="en-US" sz="3200" b="1" dirty="0">
                <a:solidFill>
                  <a:srgbClr val="FFFFFF"/>
                </a:solidFill>
                <a:cs typeface="Calibri Light"/>
              </a:rPr>
              <a:t>(2) </a:t>
            </a:r>
            <a:r>
              <a:rPr lang="en-US" sz="3200" b="1" u="sng" dirty="0">
                <a:solidFill>
                  <a:srgbClr val="FFFFFF"/>
                </a:solidFill>
                <a:cs typeface="Calibri Light"/>
              </a:rPr>
              <a:t>SOFTWARE DESIGNING</a:t>
            </a:r>
          </a:p>
        </p:txBody>
      </p:sp>
      <p:pic>
        <p:nvPicPr>
          <p:cNvPr id="4" name="Picture 5" descr="A screenshot of a cell phone&#10;&#10;Description automatically generated">
            <a:extLst>
              <a:ext uri="{FF2B5EF4-FFF2-40B4-BE49-F238E27FC236}">
                <a16:creationId xmlns:a16="http://schemas.microsoft.com/office/drawing/2014/main" id="{36CAA3D5-F8FF-4082-AF20-6653AC6DEF05}"/>
              </a:ext>
            </a:extLst>
          </p:cNvPr>
          <p:cNvPicPr>
            <a:picLocks noGrp="1" noChangeAspect="1"/>
          </p:cNvPicPr>
          <p:nvPr>
            <p:ph idx="1"/>
          </p:nvPr>
        </p:nvPicPr>
        <p:blipFill>
          <a:blip r:embed="rId2"/>
          <a:stretch>
            <a:fillRect/>
          </a:stretch>
        </p:blipFill>
        <p:spPr>
          <a:xfrm>
            <a:off x="3599677" y="2490436"/>
            <a:ext cx="5068193" cy="4064129"/>
          </a:xfrm>
        </p:spPr>
      </p:pic>
      <p:sp>
        <p:nvSpPr>
          <p:cNvPr id="5" name="TextBox 4">
            <a:extLst>
              <a:ext uri="{FF2B5EF4-FFF2-40B4-BE49-F238E27FC236}">
                <a16:creationId xmlns:a16="http://schemas.microsoft.com/office/drawing/2014/main" id="{B7539C5A-0664-4CD8-87C9-D53CF0F1C8E0}"/>
              </a:ext>
            </a:extLst>
          </p:cNvPr>
          <p:cNvSpPr txBox="1"/>
          <p:nvPr/>
        </p:nvSpPr>
        <p:spPr>
          <a:xfrm>
            <a:off x="3045368" y="2043663"/>
            <a:ext cx="6105194" cy="2031055"/>
          </a:xfrm>
          <a:prstGeom prst="rect">
            <a:avLst/>
          </a:prstGeom>
        </p:spPr>
        <p:txBody>
          <a:bodyPr vert="horz" lIns="91440" tIns="45720" rIns="91440" bIns="45720" rtlCol="0" anchor="b">
            <a:normAutofit/>
          </a:bodyPr>
          <a:lstStyle/>
          <a:p>
            <a:pPr marL="285750" indent="-285750" algn="ctr">
              <a:lnSpc>
                <a:spcPct val="90000"/>
              </a:lnSpc>
              <a:spcBef>
                <a:spcPct val="0"/>
              </a:spcBef>
              <a:spcAft>
                <a:spcPts val="600"/>
              </a:spcAft>
            </a:pPr>
            <a:endParaRPr lang="en-US" sz="6000" u="sng" kern="1200">
              <a:solidFill>
                <a:srgbClr val="FFFFFF"/>
              </a:solidFill>
              <a:latin typeface="+mj-lt"/>
              <a:ea typeface="+mj-ea"/>
              <a:cs typeface="Calibri Light"/>
            </a:endParaRPr>
          </a:p>
        </p:txBody>
      </p:sp>
    </p:spTree>
    <p:extLst>
      <p:ext uri="{BB962C8B-B14F-4D97-AF65-F5344CB8AC3E}">
        <p14:creationId xmlns:p14="http://schemas.microsoft.com/office/powerpoint/2010/main" val="211577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7"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AD5EAFD-71BC-4949-9185-93F0B3008220}"/>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marL="285750" indent="-285750" algn="ctr">
              <a:spcAft>
                <a:spcPts val="600"/>
              </a:spcAft>
            </a:pPr>
            <a:r>
              <a:rPr lang="en-US" sz="4000" b="1" dirty="0">
                <a:solidFill>
                  <a:srgbClr val="FFFFFF"/>
                </a:solidFill>
              </a:rPr>
              <a:t>(3)</a:t>
            </a:r>
            <a:r>
              <a:rPr lang="en-US" sz="4000" b="1" i="0" u="sng" spc="0" dirty="0">
                <a:solidFill>
                  <a:srgbClr val="FFFFFF"/>
                </a:solidFill>
                <a:effectLst/>
              </a:rPr>
              <a:t>FLOWCHART</a:t>
            </a:r>
            <a:br>
              <a:rPr lang="en-US" sz="4000" b="1" u="sng" dirty="0">
                <a:solidFill>
                  <a:srgbClr val="FFFFFF"/>
                </a:solidFill>
              </a:rPr>
            </a:br>
            <a:r>
              <a:rPr lang="en-US" sz="3200" b="1" u="sng" dirty="0">
                <a:solidFill>
                  <a:srgbClr val="FFFFFF"/>
                </a:solidFill>
                <a:cs typeface="Calibri Light" panose="020F0302020204030204"/>
              </a:rPr>
              <a:t>SHORTEST PATH ALGORITHM</a:t>
            </a:r>
            <a:r>
              <a:rPr lang="en-US" sz="4000" b="1" u="sng" dirty="0">
                <a:solidFill>
                  <a:srgbClr val="FFFFFF"/>
                </a:solidFill>
                <a:cs typeface="Calibri Light" panose="020F0302020204030204"/>
              </a:rPr>
              <a:t> </a:t>
            </a:r>
            <a:endParaRPr lang="en-US" sz="4000" b="1" dirty="0">
              <a:solidFill>
                <a:srgbClr val="FFFFFF"/>
              </a:solidFill>
              <a:cs typeface="Calibri Light" panose="020F0302020204030204"/>
            </a:endParaRPr>
          </a:p>
        </p:txBody>
      </p:sp>
      <p:pic>
        <p:nvPicPr>
          <p:cNvPr id="3" name="Picture 4" descr="A close up of a map&#10;&#10;Description automatically generated">
            <a:extLst>
              <a:ext uri="{FF2B5EF4-FFF2-40B4-BE49-F238E27FC236}">
                <a16:creationId xmlns:a16="http://schemas.microsoft.com/office/drawing/2014/main" id="{A18240F4-C841-4C99-BB10-BBEB0E3DDAAA}"/>
              </a:ext>
            </a:extLst>
          </p:cNvPr>
          <p:cNvPicPr>
            <a:picLocks noGrp="1" noChangeAspect="1"/>
          </p:cNvPicPr>
          <p:nvPr>
            <p:ph idx="1"/>
          </p:nvPr>
        </p:nvPicPr>
        <p:blipFill>
          <a:blip r:embed="rId2"/>
          <a:stretch>
            <a:fillRect/>
          </a:stretch>
        </p:blipFill>
        <p:spPr>
          <a:xfrm>
            <a:off x="3086409" y="2671146"/>
            <a:ext cx="6572534" cy="3618376"/>
          </a:xfrm>
        </p:spPr>
      </p:pic>
    </p:spTree>
    <p:extLst>
      <p:ext uri="{BB962C8B-B14F-4D97-AF65-F5344CB8AC3E}">
        <p14:creationId xmlns:p14="http://schemas.microsoft.com/office/powerpoint/2010/main" val="6898387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ABSTRACT</vt:lpstr>
      <vt:lpstr>PROPOSED SOLUTION  </vt:lpstr>
      <vt:lpstr>PROPOSED  SOLUTION </vt:lpstr>
      <vt:lpstr>PowerPoint Presentation</vt:lpstr>
      <vt:lpstr>ARCHITECTURAL FLOW</vt:lpstr>
      <vt:lpstr>(2) SOFTWARE DESIGNING</vt:lpstr>
      <vt:lpstr>(3)FLOWCHART SHORTEST PATH ALGORITHM </vt:lpstr>
      <vt:lpstr>PowerPoint Presentation</vt:lpstr>
      <vt:lpstr>(2) DASHBOARD</vt:lpstr>
      <vt:lpstr>(3)TIMETABLE </vt:lpstr>
      <vt:lpstr>(4) MASK DETECTION SYSTEM</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317</cp:revision>
  <dcterms:modified xsi:type="dcterms:W3CDTF">2020-07-15T08:59:24Z</dcterms:modified>
</cp:coreProperties>
</file>