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2" r:id="rId4"/>
    <p:sldId id="259" r:id="rId5"/>
    <p:sldId id="260" r:id="rId6"/>
    <p:sldId id="263" r:id="rId7"/>
    <p:sldId id="262" r:id="rId8"/>
    <p:sldId id="264" r:id="rId9"/>
    <p:sldId id="265" r:id="rId10"/>
    <p:sldId id="267" r:id="rId11"/>
    <p:sldId id="269"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9"/>
          <p:cNvGrpSpPr/>
          <p:nvPr/>
        </p:nvGrpSpPr>
        <p:grpSpPr>
          <a:xfrm>
            <a:off x="1" y="0"/>
            <a:ext cx="12188825" cy="6872227"/>
            <a:chOff x="0" y="0"/>
            <a:chExt cx="12188825" cy="6872226"/>
          </a:xfrm>
        </p:grpSpPr>
        <p:pic>
          <p:nvPicPr>
            <p:cNvPr id="9" name="Picture 8" descr="HD-PanelTitle-V.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4" cstate="print">
              <a:extLst>
                <a:ext uri="{28A0092B-C50C-407E-A947-70E740481C1C}">
                  <a14:useLocalDpi xmlns:a14="http://schemas.microsoft.com/office/drawing/2010/main" xmlns="" val="0"/>
                </a:ext>
              </a:extLst>
            </a:blip>
            <a:srcRect/>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9" y="1871132"/>
            <a:ext cx="6815669" cy="1515533"/>
          </a:xfrm>
        </p:spPr>
        <p:txBody>
          <a:bodyPr anchor="b">
            <a:noAutofit/>
          </a:bodyPr>
          <a:lstStyle>
            <a:lvl1pPr algn="ctr">
              <a:defRPr sz="5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9" y="3657597"/>
            <a:ext cx="6815669" cy="1320803"/>
          </a:xfrm>
        </p:spPr>
        <p:txBody>
          <a:bodyPr anchor="t">
            <a:normAutofit/>
          </a:bodyPr>
          <a:lstStyle>
            <a:lvl1pPr marL="0" indent="0" algn="ctr">
              <a:buNone/>
              <a:defRPr sz="21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2" y="5037663"/>
            <a:ext cx="551167" cy="279400"/>
          </a:xfrm>
        </p:spPr>
        <p:txBody>
          <a:bodyPr/>
          <a:lstStyle/>
          <a:p>
            <a:fld id="{C0FBA73E-B8B5-4365-86A0-1078F2C30374}" type="slidenum">
              <a:rPr lang="en-IN" smtClean="0"/>
              <a:pPr/>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9"/>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400"/>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500"/>
            </a:lvl1pPr>
            <a:lvl2pPr marL="457189" indent="0">
              <a:buNone/>
              <a:defRPr sz="1200"/>
            </a:lvl2pPr>
            <a:lvl3pPr marL="914377" indent="0">
              <a:buNone/>
              <a:defRPr sz="11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FBA73E-B8B5-4365-86A0-1078F2C30374}"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3"/>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9" y="4343400"/>
            <a:ext cx="9592732" cy="1532467"/>
          </a:xfrm>
        </p:spPr>
        <p:txBody>
          <a:bodyPr anchor="ctr">
            <a:normAutofit/>
          </a:bodyPr>
          <a:lstStyle>
            <a:lvl1pPr marL="0" indent="0" algn="ctr">
              <a:buNone/>
              <a:defRPr sz="2000">
                <a:solidFill>
                  <a:schemeClr val="tx1"/>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3"/>
            <a:ext cx="9296399"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20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400"/>
            <a:ext cx="9609667" cy="1532467"/>
          </a:xfrm>
        </p:spPr>
        <p:txBody>
          <a:bodyPr anchor="ctr">
            <a:normAutofit/>
          </a:bodyPr>
          <a:lstStyle>
            <a:lvl1pPr marL="0" indent="0" algn="ctr">
              <a:buNone/>
              <a:defRPr sz="2000">
                <a:solidFill>
                  <a:schemeClr val="tx1"/>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sp>
        <p:nvSpPr>
          <p:cNvPr id="14" name="TextBox 13"/>
          <p:cNvSpPr txBox="1"/>
          <p:nvPr/>
        </p:nvSpPr>
        <p:spPr>
          <a:xfrm>
            <a:off x="862013" y="879961"/>
            <a:ext cx="609600" cy="584776"/>
          </a:xfrm>
          <a:prstGeom prst="rect">
            <a:avLst/>
          </a:prstGeom>
        </p:spPr>
        <p:txBody>
          <a:bodyPr vert="horz" lIns="91438" tIns="45719" rIns="91438" bIns="45719" rtlCol="0" anchor="ctr">
            <a:noAutofit/>
          </a:bodyPr>
          <a:lstStyle/>
          <a:p>
            <a:pPr lvl="0"/>
            <a:r>
              <a:rPr lang="en-US" sz="8000" dirty="0">
                <a:solidFill>
                  <a:schemeClr val="tx1"/>
                </a:solidFill>
                <a:effectLst/>
              </a:rPr>
              <a:t>“</a:t>
            </a:r>
          </a:p>
        </p:txBody>
      </p:sp>
      <p:sp>
        <p:nvSpPr>
          <p:cNvPr id="15" name="TextBox 14"/>
          <p:cNvSpPr txBox="1"/>
          <p:nvPr/>
        </p:nvSpPr>
        <p:spPr>
          <a:xfrm>
            <a:off x="10600267" y="2827871"/>
            <a:ext cx="609600" cy="584776"/>
          </a:xfrm>
          <a:prstGeom prst="rect">
            <a:avLst/>
          </a:prstGeom>
        </p:spPr>
        <p:txBody>
          <a:bodyPr vert="horz" lIns="91438" tIns="45719" rIns="91438" bIns="45719"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3"/>
            <a:ext cx="9296399"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900">
                <a:solidFill>
                  <a:schemeClr val="tx1"/>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sp>
        <p:nvSpPr>
          <p:cNvPr id="12" name="TextBox 11"/>
          <p:cNvSpPr txBox="1"/>
          <p:nvPr/>
        </p:nvSpPr>
        <p:spPr>
          <a:xfrm>
            <a:off x="862013" y="879961"/>
            <a:ext cx="609600" cy="584776"/>
          </a:xfrm>
          <a:prstGeom prst="rect">
            <a:avLst/>
          </a:prstGeom>
        </p:spPr>
        <p:txBody>
          <a:bodyPr vert="horz" lIns="91438" tIns="45719" rIns="91438" bIns="45719"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38" tIns="45719" rIns="91438" bIns="45719"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3"/>
            <a:ext cx="9609667" cy="2243668"/>
          </a:xfrm>
        </p:spPr>
        <p:txBody>
          <a:bodyPr vert="horz" lIns="91438" tIns="45719" rIns="91438" bIns="45719"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470400"/>
            <a:ext cx="9609671" cy="1405467"/>
          </a:xfrm>
        </p:spPr>
        <p:txBody>
          <a:bodyPr anchor="t">
            <a:normAutofit/>
          </a:bodyPr>
          <a:lstStyle>
            <a:lvl1pPr marL="0" indent="0" algn="l">
              <a:buNone/>
              <a:defRPr sz="1900">
                <a:solidFill>
                  <a:schemeClr val="tx1"/>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14" name="Straight Connector 13"/>
          <p:cNvCxnSpPr/>
          <p:nvPr/>
        </p:nvCxnSpPr>
        <p:spPr>
          <a:xfrm>
            <a:off x="1396169" y="2421467"/>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982133"/>
            <a:ext cx="7433025" cy="489373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121897" tIns="121897" rIns="121897" bIns="121897"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smtClean="0"/>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0FBA73E-B8B5-4365-86A0-1078F2C30374}"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7"/>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5"/>
            <a:ext cx="8158688" cy="1822515"/>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2"/>
            <a:ext cx="8158691" cy="954547"/>
          </a:xfrm>
        </p:spPr>
        <p:txBody>
          <a:bodyPr anchor="t">
            <a:normAutofit/>
          </a:bodyPr>
          <a:lstStyle>
            <a:lvl1pPr marL="0" indent="0" algn="ctr">
              <a:buNone/>
              <a:defRPr sz="2400">
                <a:solidFill>
                  <a:schemeClr val="tx1"/>
                </a:solidFill>
              </a:defRPr>
            </a:lvl1pPr>
            <a:lvl2pPr marL="457189" indent="0">
              <a:buNone/>
              <a:defRPr sz="1900">
                <a:solidFill>
                  <a:schemeClr val="tx1">
                    <a:tint val="75000"/>
                  </a:schemeClr>
                </a:solidFill>
              </a:defRPr>
            </a:lvl2pPr>
            <a:lvl3pPr marL="914377" indent="0">
              <a:buNone/>
              <a:defRPr sz="1600">
                <a:solidFill>
                  <a:schemeClr val="tx1">
                    <a:tint val="75000"/>
                  </a:schemeClr>
                </a:solidFill>
              </a:defRPr>
            </a:lvl3pPr>
            <a:lvl4pPr marL="1371566" indent="0">
              <a:buNone/>
              <a:defRPr sz="1500">
                <a:solidFill>
                  <a:schemeClr val="tx1">
                    <a:tint val="75000"/>
                  </a:schemeClr>
                </a:solidFill>
              </a:defRPr>
            </a:lvl4pPr>
            <a:lvl5pPr marL="1828754" indent="0">
              <a:buNone/>
              <a:defRPr sz="1500">
                <a:solidFill>
                  <a:schemeClr val="tx1">
                    <a:tint val="75000"/>
                  </a:schemeClr>
                </a:solidFill>
              </a:defRPr>
            </a:lvl5pPr>
            <a:lvl6pPr marL="2285943" indent="0">
              <a:buNone/>
              <a:defRPr sz="1500">
                <a:solidFill>
                  <a:schemeClr val="tx1">
                    <a:tint val="75000"/>
                  </a:schemeClr>
                </a:solidFill>
              </a:defRPr>
            </a:lvl6pPr>
            <a:lvl7pPr marL="2743131" indent="0">
              <a:buNone/>
              <a:defRPr sz="1500">
                <a:solidFill>
                  <a:schemeClr val="tx1">
                    <a:tint val="75000"/>
                  </a:schemeClr>
                </a:solidFill>
              </a:defRPr>
            </a:lvl7pPr>
            <a:lvl8pPr marL="3200320" indent="0">
              <a:buNone/>
              <a:defRPr sz="1500">
                <a:solidFill>
                  <a:schemeClr val="tx1">
                    <a:tint val="75000"/>
                  </a:schemeClr>
                </a:solidFill>
              </a:defRPr>
            </a:lvl8pPr>
            <a:lvl9pPr marL="365750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8" name="Straight Connector 7"/>
          <p:cNvCxnSpPr/>
          <p:nvPr/>
        </p:nvCxnSpPr>
        <p:spPr>
          <a:xfrm>
            <a:off x="1396169" y="2421467"/>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4"/>
            <a:ext cx="4718304" cy="576263"/>
          </a:xfrm>
        </p:spPr>
        <p:txBody>
          <a:bodyPr anchor="b">
            <a:noAutofit/>
          </a:bodyPr>
          <a:lstStyle>
            <a:lvl1pPr marL="0" indent="0">
              <a:buNone/>
              <a:defRPr sz="2800" b="0">
                <a:solidFill>
                  <a:schemeClr val="accent1"/>
                </a:solidFill>
              </a:defRPr>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3"/>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4"/>
            <a:ext cx="4718304" cy="576263"/>
          </a:xfrm>
        </p:spPr>
        <p:txBody>
          <a:bodyPr anchor="b">
            <a:noAutofit/>
          </a:bodyPr>
          <a:lstStyle>
            <a:lvl1pPr marL="0" indent="0">
              <a:buNone/>
              <a:defRPr sz="2800" b="0">
                <a:solidFill>
                  <a:schemeClr val="accent1"/>
                </a:solidFill>
              </a:defRPr>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3"/>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18" name="Straight Connector 17"/>
          <p:cNvCxnSpPr/>
          <p:nvPr/>
        </p:nvCxnSpPr>
        <p:spPr>
          <a:xfrm>
            <a:off x="1396169" y="2421467"/>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14" name="Straight Connector 13"/>
          <p:cNvCxnSpPr/>
          <p:nvPr/>
        </p:nvCxnSpPr>
        <p:spPr>
          <a:xfrm>
            <a:off x="1396169" y="2421467"/>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0FBA73E-B8B5-4365-86A0-1078F2C30374}"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5"/>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3" y="3031066"/>
            <a:ext cx="3718455" cy="2438404"/>
          </a:xfrm>
        </p:spPr>
        <p:txBody>
          <a:bodyPr anchor="t">
            <a:normAutofit/>
          </a:bodyPr>
          <a:lstStyle>
            <a:lvl1pPr marL="0" indent="0" algn="ctr">
              <a:buNone/>
              <a:defRPr sz="1600"/>
            </a:lvl1pPr>
            <a:lvl2pPr marL="457189" indent="0">
              <a:buNone/>
              <a:defRPr sz="1200"/>
            </a:lvl2pPr>
            <a:lvl3pPr marL="914377" indent="0">
              <a:buNone/>
              <a:defRPr sz="11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FBA73E-B8B5-4365-86A0-1078F2C30374}" type="slidenum">
              <a:rPr lang="en-IN" smtClean="0"/>
              <a:pPr/>
              <a:t>‹#›</a:t>
            </a:fld>
            <a:endParaRPr lang="en-IN" dirty="0"/>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900"/>
            </a:lvl1pPr>
            <a:lvl2pPr marL="457189" indent="0">
              <a:buNone/>
              <a:defRPr sz="1200"/>
            </a:lvl2pPr>
            <a:lvl3pPr marL="914377" indent="0">
              <a:buNone/>
              <a:defRPr sz="11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56B07-D2B3-46B0-8E39-8E7ACEA9BEE5}" type="datetimeFigureOut">
              <a:rPr lang="en-IN" smtClean="0"/>
              <a:pPr/>
              <a:t>21-07-2020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FBA73E-B8B5-4365-86A0-1078F2C30374}"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2"/>
            <a:ext cx="12188825" cy="6856215"/>
            <a:chOff x="0" y="0"/>
            <a:chExt cx="12188825" cy="6856215"/>
          </a:xfrm>
        </p:grpSpPr>
        <p:pic>
          <p:nvPicPr>
            <p:cNvPr id="8" name="Picture 7" descr="HD-PanelContent-V.png"/>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cstate="print">
              <a:extLst>
                <a:ext uri="{28A0092B-C50C-407E-A947-70E740481C1C}">
                  <a14:useLocalDpi xmlns:a14="http://schemas.microsoft.com/office/drawing/2010/main" xmlns="" val="0"/>
                </a:ext>
              </a:extLst>
            </a:blip>
            <a:srcRect/>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1" cstate="print">
              <a:extLst>
                <a:ext uri="{28A0092B-C50C-407E-A947-70E740481C1C}">
                  <a14:useLocalDpi xmlns:a14="http://schemas.microsoft.com/office/drawing/2010/main" xmlns="" val="0"/>
                </a:ext>
              </a:extLst>
            </a:blip>
            <a:srcRect/>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3" y="982133"/>
            <a:ext cx="9601196" cy="1303867"/>
          </a:xfrm>
          <a:prstGeom prst="rect">
            <a:avLst/>
          </a:prstGeom>
          <a:effectLst/>
        </p:spPr>
        <p:txBody>
          <a:bodyPr vert="horz" lIns="91438" tIns="45719" rIns="91438" bIns="4571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38" tIns="45719" rIns="91438" bIns="45719"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38" tIns="45719" rIns="91438" bIns="45719" rtlCol="0" anchor="ctr"/>
          <a:lstStyle>
            <a:lvl1pPr algn="r">
              <a:defRPr sz="1100" b="0" i="0">
                <a:solidFill>
                  <a:schemeClr val="tx1"/>
                </a:solidFill>
                <a:effectLst/>
                <a:latin typeface="+mn-lt"/>
              </a:defRPr>
            </a:lvl1pPr>
          </a:lstStyle>
          <a:p>
            <a:fld id="{1FD56B07-D2B3-46B0-8E39-8E7ACEA9BEE5}" type="datetimeFigureOut">
              <a:rPr lang="en-IN" smtClean="0"/>
              <a:pPr/>
              <a:t>21-07-2020</a:t>
            </a:fld>
            <a:endParaRPr lang="en-IN" dirty="0"/>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38" tIns="45719" rIns="91438" bIns="45719" rtlCol="0" anchor="ctr"/>
          <a:lstStyle>
            <a:lvl1pPr algn="l">
              <a:defRPr sz="11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38" tIns="45719" rIns="91438" bIns="45719" rtlCol="0" anchor="ctr"/>
          <a:lstStyle>
            <a:lvl1pPr algn="r">
              <a:defRPr sz="1100" b="0" i="0">
                <a:solidFill>
                  <a:schemeClr val="tx1"/>
                </a:solidFill>
                <a:effectLst/>
                <a:latin typeface="+mn-lt"/>
              </a:defRPr>
            </a:lvl1pPr>
          </a:lstStyle>
          <a:p>
            <a:fld id="{C0FBA73E-B8B5-4365-86A0-1078F2C30374}"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189"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accent1"/>
        </a:buClr>
        <a:buSzPct val="115000"/>
        <a:buFont typeface="Arial"/>
        <a:buChar char="•"/>
        <a:defRPr sz="1900" kern="1200" cap="none">
          <a:solidFill>
            <a:schemeClr val="tx1">
              <a:lumMod val="85000"/>
              <a:lumOff val="1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E206E-56C6-4F1C-A5E0-2DF8C1DFDC68}"/>
              </a:ext>
            </a:extLst>
          </p:cNvPr>
          <p:cNvSpPr>
            <a:spLocks noGrp="1"/>
          </p:cNvSpPr>
          <p:nvPr>
            <p:ph type="ctrTitle"/>
          </p:nvPr>
        </p:nvSpPr>
        <p:spPr>
          <a:xfrm>
            <a:off x="3485077" y="1758667"/>
            <a:ext cx="5063231" cy="731252"/>
          </a:xfrm>
        </p:spPr>
        <p:txBody>
          <a:bodyPr>
            <a:normAutofit/>
          </a:bodyPr>
          <a:lstStyle/>
          <a:p>
            <a:r>
              <a:rPr lang="en-IN" sz="3200" b="1" u="sng" dirty="0">
                <a:solidFill>
                  <a:srgbClr val="000000"/>
                </a:solidFill>
                <a:effectLst/>
                <a:latin typeface="Roboto"/>
              </a:rPr>
              <a:t>PROJECT DETAILS</a:t>
            </a:r>
            <a:endParaRPr lang="en-IN" sz="3200" dirty="0"/>
          </a:p>
        </p:txBody>
      </p:sp>
      <p:pic>
        <p:nvPicPr>
          <p:cNvPr id="8" name="Picture 7">
            <a:extLst>
              <a:ext uri="{FF2B5EF4-FFF2-40B4-BE49-F238E27FC236}">
                <a16:creationId xmlns="" xmlns:a16="http://schemas.microsoft.com/office/drawing/2014/main" id="{313A61A6-1E60-45BD-96E1-00DFD2514595}"/>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p:blipFill>
        <p:spPr>
          <a:xfrm>
            <a:off x="1761368" y="2769500"/>
            <a:ext cx="8669263" cy="3573927"/>
          </a:xfrm>
          <a:prstGeom prst="rect">
            <a:avLst/>
          </a:prstGeom>
        </p:spPr>
      </p:pic>
    </p:spTree>
    <p:extLst>
      <p:ext uri="{BB962C8B-B14F-4D97-AF65-F5344CB8AC3E}">
        <p14:creationId xmlns="" xmlns:p14="http://schemas.microsoft.com/office/powerpoint/2010/main" val="2535860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686F6C-721A-477F-BBEC-1AA41076486B}"/>
              </a:ext>
            </a:extLst>
          </p:cNvPr>
          <p:cNvSpPr>
            <a:spLocks noGrp="1"/>
          </p:cNvSpPr>
          <p:nvPr>
            <p:ph type="title"/>
          </p:nvPr>
        </p:nvSpPr>
        <p:spPr>
          <a:xfrm>
            <a:off x="800599" y="888275"/>
            <a:ext cx="3932237" cy="530225"/>
          </a:xfrm>
        </p:spPr>
        <p:txBody>
          <a:bodyPr/>
          <a:lstStyle/>
          <a:p>
            <a:r>
              <a:rPr lang="en-IN" sz="2800" b="1" i="0" u="sng" strike="noStrike" spc="0" dirty="0" smtClean="0">
                <a:solidFill>
                  <a:srgbClr val="000000"/>
                </a:solidFill>
                <a:effectLst/>
                <a:latin typeface="Roboto"/>
              </a:rPr>
              <a:t>Advantages</a:t>
            </a:r>
            <a:endParaRPr lang="en-IN" dirty="0"/>
          </a:p>
        </p:txBody>
      </p:sp>
      <p:sp>
        <p:nvSpPr>
          <p:cNvPr id="4" name="Text Placeholder 3">
            <a:extLst>
              <a:ext uri="{FF2B5EF4-FFF2-40B4-BE49-F238E27FC236}">
                <a16:creationId xmlns="" xmlns:a16="http://schemas.microsoft.com/office/drawing/2014/main" id="{AC23A71A-CD46-47B1-9947-12D52993570D}"/>
              </a:ext>
            </a:extLst>
          </p:cNvPr>
          <p:cNvSpPr>
            <a:spLocks noGrp="1"/>
          </p:cNvSpPr>
          <p:nvPr>
            <p:ph type="body" sz="half" idx="2"/>
          </p:nvPr>
        </p:nvSpPr>
        <p:spPr>
          <a:xfrm>
            <a:off x="839788" y="1410789"/>
            <a:ext cx="3932237" cy="4458199"/>
          </a:xfrm>
        </p:spPr>
        <p:txBody>
          <a:bodyPr>
            <a:normAutofit lnSpcReduction="10000"/>
          </a:bodyPr>
          <a:lstStyle/>
          <a:p>
            <a:pPr algn="just"/>
            <a:r>
              <a:rPr lang="en-US" sz="2000" dirty="0">
                <a:solidFill>
                  <a:srgbClr val="000000"/>
                </a:solidFill>
                <a:effectLst/>
                <a:latin typeface="Roboto"/>
              </a:rPr>
              <a:t>The analysis of texts to determine the </a:t>
            </a:r>
            <a:r>
              <a:rPr lang="en-US" sz="2000" dirty="0" smtClean="0">
                <a:solidFill>
                  <a:srgbClr val="000000"/>
                </a:solidFill>
                <a:effectLst/>
                <a:latin typeface="Roboto"/>
              </a:rPr>
              <a:t>writer </a:t>
            </a:r>
            <a:r>
              <a:rPr lang="en-US" sz="2000" dirty="0">
                <a:solidFill>
                  <a:srgbClr val="000000"/>
                </a:solidFill>
                <a:effectLst/>
                <a:latin typeface="Roboto"/>
              </a:rPr>
              <a:t>or </a:t>
            </a:r>
            <a:r>
              <a:rPr lang="en-US" sz="2000" dirty="0" smtClean="0">
                <a:solidFill>
                  <a:srgbClr val="000000"/>
                </a:solidFill>
                <a:effectLst/>
                <a:latin typeface="Roboto"/>
              </a:rPr>
              <a:t>speaker’s </a:t>
            </a:r>
            <a:r>
              <a:rPr lang="en-US" sz="2000" dirty="0">
                <a:solidFill>
                  <a:srgbClr val="000000"/>
                </a:solidFill>
                <a:effectLst/>
                <a:latin typeface="Roboto"/>
              </a:rPr>
              <a:t>opinion and attitude expressed, and how the results can be used.</a:t>
            </a:r>
            <a:endParaRPr lang="en-US" sz="2000" dirty="0">
              <a:effectLst/>
              <a:latin typeface="Roboto"/>
            </a:endParaRPr>
          </a:p>
          <a:p>
            <a:pPr algn="just"/>
            <a:r>
              <a:rPr lang="en-US" sz="2000" dirty="0">
                <a:solidFill>
                  <a:srgbClr val="000000"/>
                </a:solidFill>
                <a:effectLst/>
                <a:latin typeface="Roboto"/>
              </a:rPr>
              <a:t>Sentiment analysis provides some answers into what the most important issues are, from the perspective of people, at least. Because sentiment analysis can be automated, decisions can be made based on a significant amount of data rather than plain intuition that isn’t always right.</a:t>
            </a:r>
            <a:endParaRPr lang="en-US" sz="2000" dirty="0">
              <a:effectLst/>
              <a:latin typeface="Roboto"/>
            </a:endParaRPr>
          </a:p>
          <a:p>
            <a:pPr algn="just"/>
            <a:endParaRPr lang="en-IN" sz="2000" dirty="0">
              <a:latin typeface="Roboto"/>
            </a:endParaRPr>
          </a:p>
        </p:txBody>
      </p:sp>
      <p:pic>
        <p:nvPicPr>
          <p:cNvPr id="7" name="Picture Placeholder 6" descr="people-with-depression-unhappiness_53876-43103.jpg"/>
          <p:cNvPicPr>
            <a:picLocks noGrp="1" noChangeAspect="1"/>
          </p:cNvPicPr>
          <p:nvPr>
            <p:ph type="pic" idx="1"/>
          </p:nvPr>
        </p:nvPicPr>
        <p:blipFill>
          <a:blip r:embed="rId2" cstate="print"/>
          <a:stretch>
            <a:fillRect/>
          </a:stretch>
        </p:blipFill>
        <p:spPr>
          <a:xfrm>
            <a:off x="5499463" y="1463040"/>
            <a:ext cx="5551714" cy="4036423"/>
          </a:xfrm>
          <a:prstGeom prst="rect">
            <a:avLst/>
          </a:prstGeom>
          <a:noFill/>
          <a:ln>
            <a:noFill/>
          </a:ln>
        </p:spPr>
      </p:pic>
    </p:spTree>
    <p:extLst>
      <p:ext uri="{BB962C8B-B14F-4D97-AF65-F5344CB8AC3E}">
        <p14:creationId xmlns="" xmlns:p14="http://schemas.microsoft.com/office/powerpoint/2010/main" val="4071777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7D1C4B-1C06-4D2A-90E5-CA8EE8FCA27D}"/>
              </a:ext>
            </a:extLst>
          </p:cNvPr>
          <p:cNvSpPr>
            <a:spLocks noGrp="1"/>
          </p:cNvSpPr>
          <p:nvPr>
            <p:ph type="title"/>
          </p:nvPr>
        </p:nvSpPr>
        <p:spPr>
          <a:xfrm>
            <a:off x="826725" y="653143"/>
            <a:ext cx="3932237" cy="421689"/>
          </a:xfrm>
        </p:spPr>
        <p:txBody>
          <a:bodyPr>
            <a:normAutofit/>
          </a:bodyPr>
          <a:lstStyle/>
          <a:p>
            <a:pPr algn="l"/>
            <a:r>
              <a:rPr lang="en-IN" sz="2000" b="1" i="0" u="sng" strike="noStrike" spc="0" dirty="0">
                <a:solidFill>
                  <a:srgbClr val="000000"/>
                </a:solidFill>
                <a:effectLst/>
                <a:latin typeface="Roboto"/>
              </a:rPr>
              <a:t>Applications And Benefits</a:t>
            </a:r>
            <a:r>
              <a:rPr lang="en-IN" sz="2000" b="1" i="0" u="none" strike="noStrike" spc="0" dirty="0">
                <a:solidFill>
                  <a:srgbClr val="000000"/>
                </a:solidFill>
                <a:effectLst/>
                <a:latin typeface="Roboto"/>
              </a:rPr>
              <a:t>:</a:t>
            </a:r>
            <a:endParaRPr lang="en-IN" sz="2000" dirty="0"/>
          </a:p>
        </p:txBody>
      </p:sp>
      <p:sp>
        <p:nvSpPr>
          <p:cNvPr id="4" name="Text Placeholder 3">
            <a:extLst>
              <a:ext uri="{FF2B5EF4-FFF2-40B4-BE49-F238E27FC236}">
                <a16:creationId xmlns="" xmlns:a16="http://schemas.microsoft.com/office/drawing/2014/main" id="{2E7113D0-4368-4193-B02F-B160ED6A622D}"/>
              </a:ext>
            </a:extLst>
          </p:cNvPr>
          <p:cNvSpPr>
            <a:spLocks noGrp="1"/>
          </p:cNvSpPr>
          <p:nvPr>
            <p:ph type="body" sz="half" idx="2"/>
          </p:nvPr>
        </p:nvSpPr>
        <p:spPr>
          <a:xfrm>
            <a:off x="800600" y="1071154"/>
            <a:ext cx="4947058" cy="5159829"/>
          </a:xfrm>
        </p:spPr>
        <p:txBody>
          <a:bodyPr>
            <a:noAutofit/>
          </a:bodyPr>
          <a:lstStyle/>
          <a:p>
            <a:pPr algn="just">
              <a:buFont typeface="Arial" pitchFamily="34" charset="0"/>
              <a:buChar char="•"/>
            </a:pPr>
            <a:r>
              <a:rPr lang="en-US" sz="1800" i="0" dirty="0">
                <a:solidFill>
                  <a:srgbClr val="453F3E"/>
                </a:solidFill>
                <a:effectLst/>
                <a:latin typeface="Roboto"/>
              </a:rPr>
              <a:t>Sentiment analysis has many applications and benefits to your business and organization. It can be used to give your business valuable insights into how people feel about your product brand or service.</a:t>
            </a:r>
          </a:p>
          <a:p>
            <a:pPr algn="just">
              <a:buFont typeface="Arial" pitchFamily="34" charset="0"/>
              <a:buChar char="•"/>
            </a:pPr>
            <a:r>
              <a:rPr lang="en-US" sz="1800" i="0" dirty="0">
                <a:solidFill>
                  <a:srgbClr val="453F3E"/>
                </a:solidFill>
                <a:effectLst/>
                <a:latin typeface="Roboto"/>
              </a:rPr>
              <a:t>When applied to social media channels, it can be used to identify spikes in sentiment, thereby allowing you to identify potential product advocates or social media </a:t>
            </a:r>
            <a:r>
              <a:rPr lang="en-US" sz="1800" i="0" dirty="0" smtClean="0">
                <a:solidFill>
                  <a:srgbClr val="453F3E"/>
                </a:solidFill>
                <a:effectLst/>
                <a:latin typeface="Roboto"/>
              </a:rPr>
              <a:t>influencers. </a:t>
            </a:r>
          </a:p>
          <a:p>
            <a:pPr algn="just">
              <a:buFont typeface="Arial" pitchFamily="34" charset="0"/>
              <a:buChar char="•"/>
            </a:pPr>
            <a:r>
              <a:rPr lang="en-US" sz="1800" i="0" dirty="0" smtClean="0">
                <a:solidFill>
                  <a:srgbClr val="453F3E"/>
                </a:solidFill>
                <a:effectLst/>
                <a:latin typeface="Roboto"/>
              </a:rPr>
              <a:t>It </a:t>
            </a:r>
            <a:r>
              <a:rPr lang="en-US" sz="1800" i="0" dirty="0">
                <a:solidFill>
                  <a:srgbClr val="453F3E"/>
                </a:solidFill>
                <a:effectLst/>
                <a:latin typeface="Roboto"/>
              </a:rPr>
              <a:t>can be used to identify when potential negative threads are emerging online regarding your business, thereby allowing you to be proactive in dealing with it more quickly.</a:t>
            </a:r>
          </a:p>
          <a:p>
            <a:pPr algn="just">
              <a:buFont typeface="Arial" pitchFamily="34" charset="0"/>
              <a:buChar char="•"/>
            </a:pPr>
            <a:r>
              <a:rPr lang="en-US" sz="1800" i="0" dirty="0">
                <a:solidFill>
                  <a:srgbClr val="453F3E"/>
                </a:solidFill>
                <a:effectLst/>
                <a:latin typeface="Roboto"/>
              </a:rPr>
              <a:t>Sentiment analysis could also be applied to your corporate network, for example, by applying it to your email server, emails could be monitored for their general “tone”.</a:t>
            </a:r>
          </a:p>
          <a:p>
            <a:pPr algn="just">
              <a:buFont typeface="Arial" pitchFamily="34" charset="0"/>
              <a:buChar char="•"/>
            </a:pPr>
            <a:endParaRPr lang="en-IN" sz="1800" dirty="0">
              <a:latin typeface="Roboto"/>
            </a:endParaRPr>
          </a:p>
        </p:txBody>
      </p:sp>
      <p:pic>
        <p:nvPicPr>
          <p:cNvPr id="7" name="Picture Placeholder 6" descr="business-woman-study-financial-market-to-calculate-possible-risks-and-picture-id1170740969.jpg"/>
          <p:cNvPicPr>
            <a:picLocks noGrp="1" noChangeAspect="1"/>
          </p:cNvPicPr>
          <p:nvPr>
            <p:ph type="pic" idx="1"/>
          </p:nvPr>
        </p:nvPicPr>
        <p:blipFill>
          <a:blip r:embed="rId2" cstate="print"/>
          <a:stretch>
            <a:fillRect/>
          </a:stretch>
        </p:blipFill>
        <p:spPr>
          <a:xfrm>
            <a:off x="6204014" y="1645920"/>
            <a:ext cx="5252111" cy="3722914"/>
          </a:xfrm>
          <a:prstGeom prst="rect">
            <a:avLst/>
          </a:prstGeom>
          <a:noFill/>
          <a:ln>
            <a:noFill/>
          </a:ln>
        </p:spPr>
      </p:pic>
    </p:spTree>
    <p:extLst>
      <p:ext uri="{BB962C8B-B14F-4D97-AF65-F5344CB8AC3E}">
        <p14:creationId xmlns="" xmlns:p14="http://schemas.microsoft.com/office/powerpoint/2010/main" val="1827178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36C85D-4826-467A-9CE2-FC4774A7FAB5}"/>
              </a:ext>
            </a:extLst>
          </p:cNvPr>
          <p:cNvSpPr>
            <a:spLocks noGrp="1"/>
          </p:cNvSpPr>
          <p:nvPr>
            <p:ph type="title"/>
          </p:nvPr>
        </p:nvSpPr>
        <p:spPr>
          <a:xfrm>
            <a:off x="705394" y="731520"/>
            <a:ext cx="3069771" cy="770710"/>
          </a:xfrm>
        </p:spPr>
        <p:txBody>
          <a:bodyPr>
            <a:noAutofit/>
          </a:bodyPr>
          <a:lstStyle/>
          <a:p>
            <a:pPr algn="l"/>
            <a:r>
              <a:rPr lang="en-IN" sz="2400" b="1" i="0" u="sng" strike="noStrike" spc="0" dirty="0" smtClean="0">
                <a:solidFill>
                  <a:srgbClr val="000000"/>
                </a:solidFill>
                <a:effectLst/>
                <a:latin typeface="Roboto"/>
              </a:rPr>
              <a:t>Conclusion:</a:t>
            </a:r>
            <a:r>
              <a:rPr lang="en-IN" sz="2400" u="sng" dirty="0">
                <a:effectLst/>
                <a:latin typeface="Roboto"/>
              </a:rPr>
              <a:t/>
            </a:r>
            <a:br>
              <a:rPr lang="en-IN" sz="2400" u="sng" dirty="0">
                <a:effectLst/>
                <a:latin typeface="Roboto"/>
              </a:rPr>
            </a:br>
            <a:endParaRPr lang="en-IN" sz="2400" u="sng" dirty="0">
              <a:latin typeface="Roboto"/>
            </a:endParaRPr>
          </a:p>
        </p:txBody>
      </p:sp>
      <p:sp>
        <p:nvSpPr>
          <p:cNvPr id="4" name="Text Placeholder 3">
            <a:extLst>
              <a:ext uri="{FF2B5EF4-FFF2-40B4-BE49-F238E27FC236}">
                <a16:creationId xmlns="" xmlns:a16="http://schemas.microsoft.com/office/drawing/2014/main" id="{64767F0A-D3E3-4541-ABB2-95AD0F39109B}"/>
              </a:ext>
            </a:extLst>
          </p:cNvPr>
          <p:cNvSpPr>
            <a:spLocks noGrp="1"/>
          </p:cNvSpPr>
          <p:nvPr>
            <p:ph type="body" sz="half" idx="2"/>
          </p:nvPr>
        </p:nvSpPr>
        <p:spPr>
          <a:xfrm>
            <a:off x="722222" y="1140653"/>
            <a:ext cx="3932237" cy="4698444"/>
          </a:xfrm>
        </p:spPr>
        <p:txBody>
          <a:bodyPr>
            <a:noAutofit/>
          </a:bodyPr>
          <a:lstStyle/>
          <a:p>
            <a:pPr algn="just"/>
            <a:r>
              <a:rPr lang="en-US" sz="1800" b="0" i="0" u="none" strike="noStrike" spc="0" dirty="0">
                <a:solidFill>
                  <a:srgbClr val="000000"/>
                </a:solidFill>
                <a:effectLst/>
                <a:latin typeface="Roboto"/>
              </a:rPr>
              <a:t>In this research, the opinion of different peoples of different countries on coronavirus the affect various countries has been discussed. The main focus of this paper is on Twitter ,Twitter API and have implemented the python programming language and write code in Jupyter notebook to implement the sentimental analysis as positive , negative and neutral. The results are shown by using Matplotlib library. It has been realized that the </a:t>
            </a:r>
            <a:r>
              <a:rPr lang="en-US" sz="1800" b="1" i="0" spc="0" dirty="0" smtClean="0">
                <a:solidFill>
                  <a:srgbClr val="000000"/>
                </a:solidFill>
                <a:effectLst/>
                <a:latin typeface="Roboto"/>
              </a:rPr>
              <a:t>neutral sentiments</a:t>
            </a:r>
            <a:r>
              <a:rPr lang="en-US" sz="1800" b="1" i="0" u="none" strike="noStrike" spc="0" dirty="0" smtClean="0">
                <a:solidFill>
                  <a:srgbClr val="000000"/>
                </a:solidFill>
                <a:effectLst/>
                <a:latin typeface="Roboto"/>
              </a:rPr>
              <a:t> </a:t>
            </a:r>
            <a:r>
              <a:rPr lang="en-US" sz="1800" b="0" i="0" u="none" strike="noStrike" spc="0" dirty="0">
                <a:solidFill>
                  <a:srgbClr val="000000"/>
                </a:solidFill>
                <a:effectLst/>
                <a:latin typeface="Roboto"/>
              </a:rPr>
              <a:t>are significantly high which shows there is a need to improve Twitter sentiment analysis.</a:t>
            </a:r>
            <a:endParaRPr lang="en-US" sz="1800" dirty="0">
              <a:effectLst/>
              <a:latin typeface="Roboto"/>
            </a:endParaRPr>
          </a:p>
          <a:p>
            <a:pPr algn="just"/>
            <a:endParaRPr lang="en-IN" sz="1800" dirty="0">
              <a:latin typeface="Roboto"/>
            </a:endParaRPr>
          </a:p>
        </p:txBody>
      </p:sp>
      <p:pic>
        <p:nvPicPr>
          <p:cNvPr id="7" name="Picture Placeholder 6" descr="2020-07-20.jpg"/>
          <p:cNvPicPr>
            <a:picLocks noGrp="1" noChangeAspect="1"/>
          </p:cNvPicPr>
          <p:nvPr>
            <p:ph type="pic" idx="1"/>
          </p:nvPr>
        </p:nvPicPr>
        <p:blipFill>
          <a:blip r:embed="rId2" cstate="print"/>
          <a:stretch>
            <a:fillRect/>
          </a:stretch>
        </p:blipFill>
        <p:spPr>
          <a:xfrm>
            <a:off x="4872446" y="1358537"/>
            <a:ext cx="6259608" cy="4180114"/>
          </a:xfrm>
        </p:spPr>
      </p:pic>
    </p:spTree>
    <p:extLst>
      <p:ext uri="{BB962C8B-B14F-4D97-AF65-F5344CB8AC3E}">
        <p14:creationId xmlns="" xmlns:p14="http://schemas.microsoft.com/office/powerpoint/2010/main" val="45874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50096F9-59BF-4267-872F-91542C6FB6C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92280" y="1171853"/>
            <a:ext cx="7403976" cy="4527612"/>
          </a:xfrm>
          <a:prstGeom prst="rect">
            <a:avLst/>
          </a:prstGeom>
        </p:spPr>
      </p:pic>
    </p:spTree>
    <p:extLst>
      <p:ext uri="{BB962C8B-B14F-4D97-AF65-F5344CB8AC3E}">
        <p14:creationId xmlns="" xmlns:p14="http://schemas.microsoft.com/office/powerpoint/2010/main" val="2109960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F166EC-B6B1-42D4-8745-DA835A40D4CB}"/>
              </a:ext>
            </a:extLst>
          </p:cNvPr>
          <p:cNvSpPr>
            <a:spLocks noGrp="1"/>
          </p:cNvSpPr>
          <p:nvPr>
            <p:ph type="title"/>
          </p:nvPr>
        </p:nvSpPr>
        <p:spPr>
          <a:xfrm>
            <a:off x="629194" y="917180"/>
            <a:ext cx="6241816" cy="1371600"/>
          </a:xfrm>
        </p:spPr>
        <p:txBody>
          <a:bodyPr>
            <a:noAutofit/>
          </a:bodyPr>
          <a:lstStyle/>
          <a:p>
            <a:r>
              <a:rPr lang="en-US" sz="2800" b="1" u="sng" dirty="0">
                <a:solidFill>
                  <a:srgbClr val="000000"/>
                </a:solidFill>
                <a:effectLst/>
                <a:latin typeface="Roboto"/>
              </a:rPr>
              <a:t>TWITTER SENTIMENTAL ANALYSIS ON </a:t>
            </a:r>
            <a:r>
              <a:rPr lang="en-US" b="1" u="sng" dirty="0">
                <a:solidFill>
                  <a:srgbClr val="000000"/>
                </a:solidFill>
                <a:effectLst/>
                <a:latin typeface="Roboto"/>
              </a:rPr>
              <a:t>COVID-19</a:t>
            </a:r>
            <a:endParaRPr lang="en-IN" dirty="0"/>
          </a:p>
        </p:txBody>
      </p:sp>
      <p:pic>
        <p:nvPicPr>
          <p:cNvPr id="6" name="Picture Placeholder 5">
            <a:extLst>
              <a:ext uri="{FF2B5EF4-FFF2-40B4-BE49-F238E27FC236}">
                <a16:creationId xmlns="" xmlns:a16="http://schemas.microsoft.com/office/drawing/2014/main" id="{591903FB-26EE-47E9-A06B-11DA924DC795}"/>
              </a:ext>
            </a:extLst>
          </p:cNvPr>
          <p:cNvPicPr>
            <a:picLocks noGrp="1" noChangeAspect="1"/>
          </p:cNvPicPr>
          <p:nvPr>
            <p:ph type="pic" idx="1"/>
          </p:nvPr>
        </p:nvPicPr>
        <p:blipFill>
          <a:blip r:embed="rId2" cstate="print">
            <a:extLst>
              <a:ext uri="{28A0092B-C50C-407E-A947-70E740481C1C}">
                <a14:useLocalDpi xmlns="" xmlns:a14="http://schemas.microsoft.com/office/drawing/2010/main" val="0"/>
              </a:ext>
            </a:extLst>
          </a:blip>
          <a:stretch>
            <a:fillRect/>
          </a:stretch>
        </p:blipFill>
        <p:spPr>
          <a:xfrm>
            <a:off x="6910251" y="1041401"/>
            <a:ext cx="4454436" cy="4967514"/>
          </a:xfrm>
          <a:prstGeom prst="rect">
            <a:avLst/>
          </a:prstGeom>
          <a:noFill/>
          <a:ln>
            <a:noFill/>
          </a:ln>
        </p:spPr>
      </p:pic>
      <p:sp>
        <p:nvSpPr>
          <p:cNvPr id="4" name="Text Placeholder 3">
            <a:extLst>
              <a:ext uri="{FF2B5EF4-FFF2-40B4-BE49-F238E27FC236}">
                <a16:creationId xmlns="" xmlns:a16="http://schemas.microsoft.com/office/drawing/2014/main" id="{77C58F23-9A95-4CA9-B6E0-F7237781D0CC}"/>
              </a:ext>
            </a:extLst>
          </p:cNvPr>
          <p:cNvSpPr>
            <a:spLocks noGrp="1"/>
          </p:cNvSpPr>
          <p:nvPr>
            <p:ph type="body" sz="half" idx="2"/>
          </p:nvPr>
        </p:nvSpPr>
        <p:spPr>
          <a:xfrm>
            <a:off x="981891" y="2327969"/>
            <a:ext cx="5601790" cy="3576441"/>
          </a:xfrm>
        </p:spPr>
        <p:txBody>
          <a:bodyPr>
            <a:noAutofit/>
          </a:bodyPr>
          <a:lstStyle/>
          <a:p>
            <a:pPr algn="just"/>
            <a:r>
              <a:rPr lang="en-US" sz="2000" b="0" i="0" dirty="0">
                <a:solidFill>
                  <a:srgbClr val="292929"/>
                </a:solidFill>
                <a:effectLst/>
                <a:latin typeface="Roboto"/>
              </a:rPr>
              <a:t>100+ days since the first COVID-19 case </a:t>
            </a:r>
            <a:r>
              <a:rPr lang="en-US" sz="2000" dirty="0" smtClean="0">
                <a:solidFill>
                  <a:srgbClr val="292929"/>
                </a:solidFill>
                <a:latin typeface="Roboto"/>
              </a:rPr>
              <a:t>all across the globe</a:t>
            </a:r>
            <a:r>
              <a:rPr lang="en-US" sz="2000" b="0" i="0" dirty="0" smtClean="0">
                <a:solidFill>
                  <a:srgbClr val="292929"/>
                </a:solidFill>
                <a:effectLst/>
                <a:latin typeface="Roboto"/>
              </a:rPr>
              <a:t> </a:t>
            </a:r>
            <a:r>
              <a:rPr lang="en-US" sz="2000" b="0" i="0" dirty="0">
                <a:solidFill>
                  <a:srgbClr val="292929"/>
                </a:solidFill>
                <a:effectLst/>
                <a:latin typeface="Roboto"/>
              </a:rPr>
              <a:t>and 45+ days into the earliest Lockdown </a:t>
            </a:r>
            <a:r>
              <a:rPr lang="en-US" sz="2000" b="0" i="0" dirty="0" smtClean="0">
                <a:solidFill>
                  <a:srgbClr val="292929"/>
                </a:solidFill>
                <a:effectLst/>
                <a:latin typeface="Roboto"/>
              </a:rPr>
              <a:t>Order, </a:t>
            </a:r>
            <a:r>
              <a:rPr lang="en-US" sz="2000" b="0" i="0" dirty="0">
                <a:solidFill>
                  <a:srgbClr val="292929"/>
                </a:solidFill>
                <a:effectLst/>
                <a:latin typeface="Roboto"/>
              </a:rPr>
              <a:t>how have you been feeling through this special time? Do you know how others are responding to the pandemic?</a:t>
            </a:r>
            <a:endParaRPr lang="en-IN" sz="2000" dirty="0">
              <a:latin typeface="Roboto"/>
            </a:endParaRPr>
          </a:p>
          <a:p>
            <a:pPr algn="just"/>
            <a:r>
              <a:rPr lang="en-US" sz="2000" b="0" i="0" dirty="0">
                <a:solidFill>
                  <a:srgbClr val="292929"/>
                </a:solidFill>
                <a:effectLst/>
                <a:latin typeface="Roboto"/>
              </a:rPr>
              <a:t>The Corona Virus endangers our physical health indeed, but alongside, social distancing also poses a threat to our emotional stability. Thus, it is crucial to understand public sentiments under COVID-19.</a:t>
            </a:r>
            <a:endParaRPr lang="en-IN" sz="2000" dirty="0">
              <a:latin typeface="Roboto"/>
            </a:endParaRPr>
          </a:p>
        </p:txBody>
      </p:sp>
    </p:spTree>
    <p:extLst>
      <p:ext uri="{BB962C8B-B14F-4D97-AF65-F5344CB8AC3E}">
        <p14:creationId xmlns="" xmlns:p14="http://schemas.microsoft.com/office/powerpoint/2010/main" val="2262914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u="sng" dirty="0" smtClean="0">
                <a:latin typeface="Roboto"/>
              </a:rPr>
              <a:t>Abstract</a:t>
            </a:r>
            <a:r>
              <a:rPr lang="en-US" sz="3600" b="1" dirty="0" smtClean="0">
                <a:latin typeface="Roboto"/>
              </a:rPr>
              <a:t> :</a:t>
            </a:r>
            <a:endParaRPr lang="en-US" sz="3600" b="1" dirty="0">
              <a:latin typeface="Roboto"/>
            </a:endParaRPr>
          </a:p>
        </p:txBody>
      </p:sp>
      <p:sp>
        <p:nvSpPr>
          <p:cNvPr id="3" name="Content Placeholder 2"/>
          <p:cNvSpPr>
            <a:spLocks noGrp="1"/>
          </p:cNvSpPr>
          <p:nvPr>
            <p:ph idx="1"/>
          </p:nvPr>
        </p:nvSpPr>
        <p:spPr>
          <a:xfrm>
            <a:off x="1319346" y="2076993"/>
            <a:ext cx="9289867" cy="3944984"/>
          </a:xfrm>
        </p:spPr>
        <p:txBody>
          <a:bodyPr>
            <a:noAutofit/>
          </a:bodyPr>
          <a:lstStyle/>
          <a:p>
            <a:pPr algn="just">
              <a:buNone/>
            </a:pPr>
            <a:r>
              <a:rPr lang="en-US" sz="1800" b="1" u="sng" dirty="0" smtClean="0">
                <a:latin typeface="Roboto"/>
              </a:rPr>
              <a:t>Keywords</a:t>
            </a:r>
            <a:r>
              <a:rPr lang="en-US" sz="1800" b="1" dirty="0" smtClean="0">
                <a:latin typeface="Roboto"/>
              </a:rPr>
              <a:t>: </a:t>
            </a:r>
            <a:r>
              <a:rPr lang="en-US" sz="1400" b="1" dirty="0" smtClean="0">
                <a:latin typeface="Roboto"/>
              </a:rPr>
              <a:t>Twitter Sentiment Analysis, Twitter API, </a:t>
            </a:r>
            <a:r>
              <a:rPr lang="en-US" sz="1400" b="1" dirty="0" err="1" smtClean="0">
                <a:latin typeface="Roboto"/>
              </a:rPr>
              <a:t>TextBlob</a:t>
            </a:r>
            <a:r>
              <a:rPr lang="en-US" sz="1400" b="1" dirty="0" smtClean="0">
                <a:latin typeface="Roboto"/>
              </a:rPr>
              <a:t>, NLTK, </a:t>
            </a:r>
            <a:r>
              <a:rPr lang="en-US" sz="1400" b="1" dirty="0" err="1" smtClean="0">
                <a:latin typeface="Roboto"/>
              </a:rPr>
              <a:t>Tweepy</a:t>
            </a:r>
            <a:r>
              <a:rPr lang="en-US" sz="1400" b="1" dirty="0" smtClean="0">
                <a:latin typeface="Roboto"/>
              </a:rPr>
              <a:t>, </a:t>
            </a:r>
            <a:r>
              <a:rPr lang="en-US" sz="1400" b="1" dirty="0" smtClean="0">
                <a:latin typeface="Roboto"/>
              </a:rPr>
              <a:t>COVID-19,Coronavirus</a:t>
            </a:r>
            <a:r>
              <a:rPr lang="en-US" sz="1400" dirty="0" smtClean="0">
                <a:latin typeface="Roboto"/>
              </a:rPr>
              <a:t>.</a:t>
            </a:r>
          </a:p>
          <a:p>
            <a:pPr algn="just">
              <a:buNone/>
            </a:pPr>
            <a:r>
              <a:rPr lang="en-US" sz="1800" dirty="0" smtClean="0">
                <a:latin typeface="Roboto"/>
              </a:rPr>
              <a:t>    Social </a:t>
            </a:r>
            <a:r>
              <a:rPr lang="en-US" sz="1800" dirty="0" smtClean="0">
                <a:latin typeface="Roboto"/>
              </a:rPr>
              <a:t>networks are the main resources to gather information about people's opinions and </a:t>
            </a:r>
            <a:r>
              <a:rPr lang="en-US" sz="1800" dirty="0" smtClean="0">
                <a:latin typeface="Roboto"/>
              </a:rPr>
              <a:t>sentiments towards </a:t>
            </a:r>
            <a:r>
              <a:rPr lang="en-US" sz="1800" dirty="0" smtClean="0">
                <a:latin typeface="Roboto"/>
              </a:rPr>
              <a:t>different topics and issues. People spend hours daily on social media to share their ideas, opinions, and reactions with others, so in this paper, we analyze the sentiments regarding </a:t>
            </a:r>
            <a:r>
              <a:rPr lang="en-US" sz="1800" dirty="0" smtClean="0">
                <a:latin typeface="Roboto"/>
              </a:rPr>
              <a:t>corona virus </a:t>
            </a:r>
            <a:r>
              <a:rPr lang="en-US" sz="1800" dirty="0" smtClean="0">
                <a:latin typeface="Roboto"/>
              </a:rPr>
              <a:t>disease(COVID-19) because many peoples of different countries are affected by a </a:t>
            </a:r>
            <a:r>
              <a:rPr lang="en-US" sz="1800" dirty="0" smtClean="0">
                <a:latin typeface="Roboto"/>
              </a:rPr>
              <a:t>corona virus </a:t>
            </a:r>
            <a:r>
              <a:rPr lang="en-US" sz="1800" dirty="0" smtClean="0">
                <a:latin typeface="Roboto"/>
              </a:rPr>
              <a:t>that is a very critical issue in these days, so analyze the sentiments of different people's opinion for this disease, we are fetching the twitter streaming tweets related to </a:t>
            </a:r>
            <a:r>
              <a:rPr lang="en-US" sz="1800" dirty="0" smtClean="0">
                <a:latin typeface="Roboto"/>
              </a:rPr>
              <a:t>corona virus </a:t>
            </a:r>
            <a:r>
              <a:rPr lang="en-US" sz="1800" dirty="0" smtClean="0">
                <a:latin typeface="Roboto"/>
              </a:rPr>
              <a:t>using twitter API and analyze these tweets using machine learning techniques and tools as positive, negative, and neutral. In this paper, we run experiments through Python programming on different tweets using twitter API and NLTK, the library is used for pre-processing of tweets and then analyze the tweets dataset by using </a:t>
            </a:r>
            <a:r>
              <a:rPr lang="en-US" sz="1800" dirty="0" err="1" smtClean="0">
                <a:latin typeface="Roboto"/>
              </a:rPr>
              <a:t>Textblob</a:t>
            </a:r>
            <a:r>
              <a:rPr lang="en-US" sz="1800" dirty="0" smtClean="0">
                <a:latin typeface="Roboto"/>
              </a:rPr>
              <a:t> and after that show the interesting results in positive, negative, neutral sentiments through different visualizations.</a:t>
            </a:r>
            <a:endParaRPr lang="en-US" sz="1800" dirty="0">
              <a:latin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30072-A1AC-42D6-8DFB-C77B08D812AD}"/>
              </a:ext>
            </a:extLst>
          </p:cNvPr>
          <p:cNvSpPr>
            <a:spLocks noGrp="1"/>
          </p:cNvSpPr>
          <p:nvPr>
            <p:ph type="title"/>
          </p:nvPr>
        </p:nvSpPr>
        <p:spPr>
          <a:xfrm>
            <a:off x="669971" y="705394"/>
            <a:ext cx="3932237" cy="945472"/>
          </a:xfrm>
        </p:spPr>
        <p:txBody>
          <a:bodyPr>
            <a:normAutofit/>
          </a:bodyPr>
          <a:lstStyle/>
          <a:p>
            <a:r>
              <a:rPr lang="en-IN" sz="2800" b="1" u="sng" dirty="0">
                <a:latin typeface="Roboto"/>
              </a:rPr>
              <a:t>S</a:t>
            </a:r>
            <a:r>
              <a:rPr lang="en-IN" sz="2800" b="1" i="0" u="sng" strike="noStrike" spc="0" dirty="0">
                <a:effectLst/>
                <a:latin typeface="Roboto"/>
              </a:rPr>
              <a:t>entiment </a:t>
            </a:r>
            <a:r>
              <a:rPr lang="en-IN" sz="2800" b="1" u="sng" dirty="0">
                <a:latin typeface="Roboto"/>
              </a:rPr>
              <a:t>A</a:t>
            </a:r>
            <a:r>
              <a:rPr lang="en-IN" sz="2800" b="1" i="0" u="sng" strike="noStrike" spc="0" dirty="0">
                <a:effectLst/>
                <a:latin typeface="Roboto"/>
              </a:rPr>
              <a:t>nalysis</a:t>
            </a:r>
            <a:endParaRPr lang="en-IN" sz="2800" u="sng" dirty="0"/>
          </a:p>
        </p:txBody>
      </p:sp>
      <p:sp>
        <p:nvSpPr>
          <p:cNvPr id="4" name="Text Placeholder 3">
            <a:extLst>
              <a:ext uri="{FF2B5EF4-FFF2-40B4-BE49-F238E27FC236}">
                <a16:creationId xmlns="" xmlns:a16="http://schemas.microsoft.com/office/drawing/2014/main" id="{9002E606-4620-4F77-88CA-60A207A17832}"/>
              </a:ext>
            </a:extLst>
          </p:cNvPr>
          <p:cNvSpPr>
            <a:spLocks noGrp="1"/>
          </p:cNvSpPr>
          <p:nvPr>
            <p:ph type="body" sz="half" idx="2"/>
          </p:nvPr>
        </p:nvSpPr>
        <p:spPr>
          <a:xfrm>
            <a:off x="839788" y="1580225"/>
            <a:ext cx="3745275" cy="4288763"/>
          </a:xfrm>
        </p:spPr>
        <p:txBody>
          <a:bodyPr>
            <a:normAutofit/>
          </a:bodyPr>
          <a:lstStyle/>
          <a:p>
            <a:pPr algn="just"/>
            <a:r>
              <a:rPr lang="en-US" sz="2000" b="1" i="0" dirty="0">
                <a:solidFill>
                  <a:srgbClr val="222222"/>
                </a:solidFill>
                <a:effectLst/>
                <a:latin typeface="arial" panose="020B0604020202020204" pitchFamily="34" charset="0"/>
              </a:rPr>
              <a:t>Sentiment analysis</a:t>
            </a:r>
            <a:r>
              <a:rPr lang="en-US" sz="2000" b="0" i="0" dirty="0">
                <a:solidFill>
                  <a:srgbClr val="222222"/>
                </a:solidFill>
                <a:effectLst/>
                <a:latin typeface="arial" panose="020B0604020202020204" pitchFamily="34" charset="0"/>
              </a:rPr>
              <a:t> is the interpretation and classification of emotions (positive, negative and </a:t>
            </a:r>
            <a:r>
              <a:rPr lang="en-US" sz="2000" b="0" i="0" dirty="0" smtClean="0">
                <a:solidFill>
                  <a:srgbClr val="222222"/>
                </a:solidFill>
                <a:effectLst/>
                <a:latin typeface="arial" panose="020B0604020202020204" pitchFamily="34" charset="0"/>
              </a:rPr>
              <a:t>neutral) within </a:t>
            </a:r>
            <a:r>
              <a:rPr lang="en-US" sz="2000" b="0" i="0" dirty="0">
                <a:solidFill>
                  <a:srgbClr val="222222"/>
                </a:solidFill>
                <a:effectLst/>
                <a:latin typeface="arial" panose="020B0604020202020204" pitchFamily="34" charset="0"/>
              </a:rPr>
              <a:t>text data </a:t>
            </a:r>
            <a:r>
              <a:rPr lang="en-US" sz="2000" b="0" i="0" dirty="0" smtClean="0">
                <a:solidFill>
                  <a:srgbClr val="222222"/>
                </a:solidFill>
                <a:effectLst/>
                <a:latin typeface="arial" panose="020B0604020202020204" pitchFamily="34" charset="0"/>
              </a:rPr>
              <a:t>using </a:t>
            </a:r>
            <a:r>
              <a:rPr lang="en-US" sz="2000" b="1" i="0" dirty="0" smtClean="0">
                <a:solidFill>
                  <a:srgbClr val="222222"/>
                </a:solidFill>
                <a:effectLst/>
                <a:latin typeface="arial" panose="020B0604020202020204" pitchFamily="34" charset="0"/>
              </a:rPr>
              <a:t>text</a:t>
            </a:r>
            <a:r>
              <a:rPr lang="en-US" sz="2000" dirty="0">
                <a:solidFill>
                  <a:srgbClr val="222222"/>
                </a:solidFill>
                <a:latin typeface="arial" panose="020B0604020202020204" pitchFamily="34" charset="0"/>
              </a:rPr>
              <a:t> </a:t>
            </a:r>
            <a:r>
              <a:rPr lang="en-US" sz="2000" b="1" i="0" dirty="0" smtClean="0">
                <a:solidFill>
                  <a:srgbClr val="222222"/>
                </a:solidFill>
                <a:effectLst/>
                <a:latin typeface="arial" panose="020B0604020202020204" pitchFamily="34" charset="0"/>
              </a:rPr>
              <a:t>analysis</a:t>
            </a:r>
            <a:r>
              <a:rPr lang="en-US" sz="2000" dirty="0" smtClean="0">
                <a:solidFill>
                  <a:srgbClr val="222222"/>
                </a:solidFill>
                <a:latin typeface="arial" panose="020B0604020202020204" pitchFamily="34" charset="0"/>
              </a:rPr>
              <a:t> </a:t>
            </a:r>
            <a:r>
              <a:rPr lang="en-US" sz="2000" b="0" i="0" dirty="0" smtClean="0">
                <a:solidFill>
                  <a:srgbClr val="222222"/>
                </a:solidFill>
                <a:effectLst/>
                <a:latin typeface="arial" panose="020B0604020202020204" pitchFamily="34" charset="0"/>
              </a:rPr>
              <a:t>techniques</a:t>
            </a:r>
            <a:r>
              <a:rPr lang="en-US" sz="2000" b="0" i="0" dirty="0">
                <a:solidFill>
                  <a:srgbClr val="222222"/>
                </a:solidFill>
                <a:effectLst/>
                <a:latin typeface="arial" panose="020B0604020202020204" pitchFamily="34" charset="0"/>
              </a:rPr>
              <a:t>. </a:t>
            </a:r>
          </a:p>
          <a:p>
            <a:pPr algn="just"/>
            <a:r>
              <a:rPr lang="en-US" sz="2000" b="1" i="0" dirty="0">
                <a:solidFill>
                  <a:srgbClr val="222222"/>
                </a:solidFill>
                <a:effectLst/>
                <a:latin typeface="arial" panose="020B0604020202020204" pitchFamily="34" charset="0"/>
              </a:rPr>
              <a:t>Sentiment analysis</a:t>
            </a:r>
            <a:r>
              <a:rPr lang="en-US" sz="2000" b="0" i="0" dirty="0">
                <a:solidFill>
                  <a:srgbClr val="222222"/>
                </a:solidFill>
                <a:effectLst/>
                <a:latin typeface="arial" panose="020B0604020202020204" pitchFamily="34" charset="0"/>
              </a:rPr>
              <a:t> tools allow businesses to identify customer </a:t>
            </a:r>
            <a:r>
              <a:rPr lang="en-US" sz="2000" b="1" i="0" dirty="0">
                <a:solidFill>
                  <a:srgbClr val="222222"/>
                </a:solidFill>
                <a:effectLst/>
                <a:latin typeface="arial" panose="020B0604020202020204" pitchFamily="34" charset="0"/>
              </a:rPr>
              <a:t>sentiment</a:t>
            </a:r>
            <a:r>
              <a:rPr lang="en-US" sz="2000" b="0" i="0" dirty="0">
                <a:solidFill>
                  <a:srgbClr val="222222"/>
                </a:solidFill>
                <a:effectLst/>
                <a:latin typeface="arial" panose="020B0604020202020204" pitchFamily="34" charset="0"/>
              </a:rPr>
              <a:t> toward products, brands or services in online feedback.</a:t>
            </a:r>
            <a:endParaRPr lang="en-IN" sz="2000" dirty="0"/>
          </a:p>
        </p:txBody>
      </p:sp>
      <p:pic>
        <p:nvPicPr>
          <p:cNvPr id="11" name="Picture Placeholder 10" descr="s.jpg"/>
          <p:cNvPicPr>
            <a:picLocks noGrp="1" noChangeAspect="1"/>
          </p:cNvPicPr>
          <p:nvPr>
            <p:ph type="pic" idx="1"/>
          </p:nvPr>
        </p:nvPicPr>
        <p:blipFill>
          <a:blip r:embed="rId2" cstate="print"/>
          <a:srcRect t="1480" b="1480"/>
          <a:stretch>
            <a:fillRect/>
          </a:stretch>
        </p:blipFill>
        <p:spPr>
          <a:xfrm>
            <a:off x="4754563" y="1041400"/>
            <a:ext cx="6557962" cy="4775200"/>
          </a:xfrm>
        </p:spPr>
      </p:pic>
    </p:spTree>
    <p:extLst>
      <p:ext uri="{BB962C8B-B14F-4D97-AF65-F5344CB8AC3E}">
        <p14:creationId xmlns="" xmlns:p14="http://schemas.microsoft.com/office/powerpoint/2010/main" val="1476083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20C4D-4F1E-4048-95EA-14887D859D42}"/>
              </a:ext>
            </a:extLst>
          </p:cNvPr>
          <p:cNvSpPr>
            <a:spLocks noGrp="1"/>
          </p:cNvSpPr>
          <p:nvPr>
            <p:ph type="title"/>
          </p:nvPr>
        </p:nvSpPr>
        <p:spPr>
          <a:xfrm>
            <a:off x="800600" y="757647"/>
            <a:ext cx="3932237" cy="1162594"/>
          </a:xfrm>
        </p:spPr>
        <p:txBody>
          <a:bodyPr>
            <a:normAutofit fontScale="90000"/>
          </a:bodyPr>
          <a:lstStyle/>
          <a:p>
            <a:r>
              <a:rPr lang="en-IN" b="1" i="0" u="sng" dirty="0">
                <a:solidFill>
                  <a:srgbClr val="292929"/>
                </a:solidFill>
                <a:effectLst/>
                <a:latin typeface="medium-content-sans-serif-font"/>
              </a:rPr>
              <a:t>Analysis Process</a:t>
            </a:r>
            <a:br>
              <a:rPr lang="en-IN" b="1" i="0" u="sng" dirty="0">
                <a:solidFill>
                  <a:srgbClr val="292929"/>
                </a:solidFill>
                <a:effectLst/>
                <a:latin typeface="medium-content-sans-serif-font"/>
              </a:rPr>
            </a:br>
            <a:r>
              <a:rPr lang="en-IN" u="sng" dirty="0"/>
              <a:t/>
            </a:r>
            <a:br>
              <a:rPr lang="en-IN" u="sng" dirty="0"/>
            </a:br>
            <a:endParaRPr lang="en-IN" u="sng" dirty="0"/>
          </a:p>
        </p:txBody>
      </p:sp>
      <p:pic>
        <p:nvPicPr>
          <p:cNvPr id="6" name="Picture Placeholder 5">
            <a:extLst>
              <a:ext uri="{FF2B5EF4-FFF2-40B4-BE49-F238E27FC236}">
                <a16:creationId xmlns="" xmlns:a16="http://schemas.microsoft.com/office/drawing/2014/main" id="{2E6B8ADF-454E-4F71-AA59-5F53C1308EB4}"/>
              </a:ext>
            </a:extLst>
          </p:cNvPr>
          <p:cNvPicPr>
            <a:picLocks noGrp="1" noChangeAspect="1"/>
          </p:cNvPicPr>
          <p:nvPr>
            <p:ph type="pic" idx="1"/>
          </p:nvPr>
        </p:nvPicPr>
        <p:blipFill>
          <a:blip r:embed="rId2" cstate="print"/>
          <a:stretch>
            <a:fillRect/>
          </a:stretch>
        </p:blipFill>
        <p:spPr>
          <a:xfrm>
            <a:off x="5550602" y="877850"/>
            <a:ext cx="5431019" cy="4873625"/>
          </a:xfrm>
        </p:spPr>
      </p:pic>
      <p:sp>
        <p:nvSpPr>
          <p:cNvPr id="4" name="Text Placeholder 3">
            <a:extLst>
              <a:ext uri="{FF2B5EF4-FFF2-40B4-BE49-F238E27FC236}">
                <a16:creationId xmlns="" xmlns:a16="http://schemas.microsoft.com/office/drawing/2014/main" id="{E485CA70-5EE8-4601-826E-69944576D691}"/>
              </a:ext>
            </a:extLst>
          </p:cNvPr>
          <p:cNvSpPr>
            <a:spLocks noGrp="1"/>
          </p:cNvSpPr>
          <p:nvPr>
            <p:ph type="body" sz="half" idx="2"/>
          </p:nvPr>
        </p:nvSpPr>
        <p:spPr>
          <a:xfrm>
            <a:off x="839788" y="1242874"/>
            <a:ext cx="3932237" cy="4626114"/>
          </a:xfrm>
        </p:spPr>
        <p:txBody>
          <a:bodyPr>
            <a:noAutofit/>
          </a:bodyPr>
          <a:lstStyle/>
          <a:p>
            <a:pPr algn="just"/>
            <a:r>
              <a:rPr lang="en-US" sz="2000" b="0" i="0" dirty="0">
                <a:solidFill>
                  <a:srgbClr val="292929"/>
                </a:solidFill>
                <a:effectLst/>
                <a:latin typeface="Roboto"/>
              </a:rPr>
              <a:t>To study public sentiments, we chose Twitter as our target field. As one of the world’s biggest social network platforms, Twitter hosts abundant user-generated posts, which closely reflect the public’s reactions towards this pandemic with low latency. By deploying Natural Language Processing (NLP) methods on it, we were able to extract and quantify the public sentiments over time. The tools we used are </a:t>
            </a:r>
            <a:r>
              <a:rPr lang="en-US" sz="2000" b="0" i="0" dirty="0" smtClean="0">
                <a:solidFill>
                  <a:srgbClr val="292929"/>
                </a:solidFill>
                <a:effectLst/>
                <a:latin typeface="Roboto"/>
              </a:rPr>
              <a:t>Text Blob, </a:t>
            </a:r>
            <a:r>
              <a:rPr lang="en-US" sz="2000" b="0" i="0" dirty="0">
                <a:solidFill>
                  <a:srgbClr val="292929"/>
                </a:solidFill>
                <a:effectLst/>
                <a:latin typeface="Roboto"/>
              </a:rPr>
              <a:t>IBM Watson Tone Analyzer, BERT, and Mallet.</a:t>
            </a:r>
          </a:p>
          <a:p>
            <a:r>
              <a:rPr lang="en-US" sz="2000" dirty="0">
                <a:latin typeface="Roboto"/>
              </a:rPr>
              <a:t/>
            </a:r>
            <a:br>
              <a:rPr lang="en-US" sz="2000" dirty="0">
                <a:latin typeface="Roboto"/>
              </a:rPr>
            </a:br>
            <a:endParaRPr lang="en-IN" sz="2000" dirty="0">
              <a:latin typeface="Roboto"/>
            </a:endParaRPr>
          </a:p>
        </p:txBody>
      </p:sp>
    </p:spTree>
    <p:extLst>
      <p:ext uri="{BB962C8B-B14F-4D97-AF65-F5344CB8AC3E}">
        <p14:creationId xmlns="" xmlns:p14="http://schemas.microsoft.com/office/powerpoint/2010/main" val="3489556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B62028-663F-437D-AADB-39B179814229}"/>
              </a:ext>
            </a:extLst>
          </p:cNvPr>
          <p:cNvSpPr>
            <a:spLocks noGrp="1"/>
          </p:cNvSpPr>
          <p:nvPr>
            <p:ph type="title"/>
          </p:nvPr>
        </p:nvSpPr>
        <p:spPr>
          <a:xfrm>
            <a:off x="1097280" y="656947"/>
            <a:ext cx="4167958" cy="1130577"/>
          </a:xfrm>
        </p:spPr>
        <p:txBody>
          <a:bodyPr/>
          <a:lstStyle/>
          <a:p>
            <a:pPr algn="l"/>
            <a:r>
              <a:rPr lang="en-IN" sz="2400" b="1" u="sng" dirty="0" smtClean="0">
                <a:effectLst/>
                <a:latin typeface="Roboto"/>
              </a:rPr>
              <a:t>Accessing </a:t>
            </a:r>
            <a:r>
              <a:rPr lang="en-IN" sz="2400" b="1" u="sng" dirty="0">
                <a:effectLst/>
                <a:latin typeface="Roboto"/>
              </a:rPr>
              <a:t>Twitter </a:t>
            </a:r>
            <a:r>
              <a:rPr lang="en-IN" sz="2400" b="1" u="sng" dirty="0" smtClean="0">
                <a:effectLst/>
                <a:latin typeface="Roboto"/>
              </a:rPr>
              <a:t>Data</a:t>
            </a:r>
            <a:r>
              <a:rPr lang="en-IN" sz="2400" b="1" u="sng" dirty="0">
                <a:effectLst/>
              </a:rPr>
              <a:t/>
            </a:r>
            <a:br>
              <a:rPr lang="en-IN" sz="2400" b="1" u="sng" dirty="0">
                <a:effectLst/>
              </a:rPr>
            </a:br>
            <a:r>
              <a:rPr lang="en-IN" sz="2400" b="1" u="sng" dirty="0"/>
              <a:t>AND </a:t>
            </a:r>
            <a:r>
              <a:rPr lang="en-IN" sz="2400" b="1" i="0" u="sng" dirty="0" smtClean="0">
                <a:solidFill>
                  <a:srgbClr val="000000"/>
                </a:solidFill>
                <a:effectLst/>
                <a:latin typeface="Roboto"/>
              </a:rPr>
              <a:t>Authentication</a:t>
            </a:r>
            <a:r>
              <a:rPr lang="en-IN" sz="2400" b="1" i="0" dirty="0" smtClean="0">
                <a:solidFill>
                  <a:srgbClr val="000000"/>
                </a:solidFill>
                <a:effectLst/>
                <a:latin typeface="Roboto"/>
              </a:rPr>
              <a:t> :</a:t>
            </a:r>
            <a:endParaRPr lang="en-IN" sz="2400" b="1" dirty="0"/>
          </a:p>
        </p:txBody>
      </p:sp>
      <p:pic>
        <p:nvPicPr>
          <p:cNvPr id="14" name="Picture 13">
            <a:extLst>
              <a:ext uri="{FF2B5EF4-FFF2-40B4-BE49-F238E27FC236}">
                <a16:creationId xmlns="" xmlns:a16="http://schemas.microsoft.com/office/drawing/2014/main" id="{F9F50085-A859-4BF1-A517-B52FF51AA70F}"/>
              </a:ext>
            </a:extLst>
          </p:cNvPr>
          <p:cNvPicPr>
            <a:picLocks noChangeAspect="1"/>
          </p:cNvPicPr>
          <p:nvPr/>
        </p:nvPicPr>
        <p:blipFill>
          <a:blip r:embed="rId2" cstate="print"/>
          <a:stretch>
            <a:fillRect/>
          </a:stretch>
        </p:blipFill>
        <p:spPr>
          <a:xfrm>
            <a:off x="6825846" y="757646"/>
            <a:ext cx="3421916" cy="5342710"/>
          </a:xfrm>
          <a:prstGeom prst="rect">
            <a:avLst/>
          </a:prstGeom>
        </p:spPr>
      </p:pic>
      <p:sp>
        <p:nvSpPr>
          <p:cNvPr id="20" name="TextBox 19">
            <a:extLst>
              <a:ext uri="{FF2B5EF4-FFF2-40B4-BE49-F238E27FC236}">
                <a16:creationId xmlns="" xmlns:a16="http://schemas.microsoft.com/office/drawing/2014/main" id="{5D8747E7-8F0C-4293-AD0C-B15ACA85243B}"/>
              </a:ext>
            </a:extLst>
          </p:cNvPr>
          <p:cNvSpPr txBox="1"/>
          <p:nvPr/>
        </p:nvSpPr>
        <p:spPr>
          <a:xfrm>
            <a:off x="1008504" y="1826009"/>
            <a:ext cx="4863821" cy="4093428"/>
          </a:xfrm>
          <a:prstGeom prst="rect">
            <a:avLst/>
          </a:prstGeom>
          <a:noFill/>
        </p:spPr>
        <p:txBody>
          <a:bodyPr wrap="square">
            <a:spAutoFit/>
          </a:bodyPr>
          <a:lstStyle/>
          <a:p>
            <a:pPr algn="just">
              <a:buFont typeface="Arial" pitchFamily="34" charset="0"/>
              <a:buChar char="•"/>
            </a:pPr>
            <a:r>
              <a:rPr lang="en-US" sz="2000" dirty="0">
                <a:solidFill>
                  <a:srgbClr val="000000"/>
                </a:solidFill>
                <a:effectLst/>
                <a:latin typeface="Roboto"/>
              </a:rPr>
              <a:t>In order to fetch tweets through Twitter API, one needs to register an App through their twitter account</a:t>
            </a:r>
            <a:r>
              <a:rPr lang="en-US" sz="2000" dirty="0" smtClean="0">
                <a:solidFill>
                  <a:srgbClr val="000000"/>
                </a:solidFill>
                <a:effectLst/>
                <a:latin typeface="Roboto"/>
              </a:rPr>
              <a:t>.</a:t>
            </a:r>
            <a:endParaRPr lang="en-US" sz="2000" dirty="0">
              <a:solidFill>
                <a:srgbClr val="000000"/>
              </a:solidFill>
              <a:effectLst/>
              <a:latin typeface="Roboto"/>
            </a:endParaRPr>
          </a:p>
          <a:p>
            <a:pPr algn="just">
              <a:buFont typeface="Arial" pitchFamily="34" charset="0"/>
              <a:buChar char="•"/>
            </a:pPr>
            <a:r>
              <a:rPr lang="en-US" sz="2000" b="0" i="0" u="none" strike="noStrike" spc="0" dirty="0">
                <a:solidFill>
                  <a:srgbClr val="000000"/>
                </a:solidFill>
                <a:effectLst/>
                <a:latin typeface="Roboto"/>
              </a:rPr>
              <a:t>After the authentication, we need to connect with Twitter Streaming API. </a:t>
            </a:r>
            <a:r>
              <a:rPr lang="en-US" sz="2000" b="1" i="0" u="sng" strike="noStrike" spc="0" dirty="0">
                <a:solidFill>
                  <a:srgbClr val="000000"/>
                </a:solidFill>
                <a:effectLst/>
                <a:latin typeface="Roboto"/>
              </a:rPr>
              <a:t>Tweepy</a:t>
            </a:r>
            <a:r>
              <a:rPr lang="en-US" sz="2000" b="0" i="0" u="none" strike="noStrike" spc="0" dirty="0">
                <a:solidFill>
                  <a:srgbClr val="000000"/>
                </a:solidFill>
                <a:effectLst/>
                <a:latin typeface="Roboto"/>
              </a:rPr>
              <a:t> a python library enables us to connect with Twitter and download data</a:t>
            </a:r>
            <a:r>
              <a:rPr lang="en-US" sz="2000" b="0" i="0" u="none" strike="noStrike" spc="0" dirty="0" smtClean="0">
                <a:solidFill>
                  <a:srgbClr val="000000"/>
                </a:solidFill>
                <a:effectLst/>
                <a:latin typeface="Roboto"/>
              </a:rPr>
              <a:t>.</a:t>
            </a:r>
          </a:p>
          <a:p>
            <a:pPr algn="just">
              <a:buFont typeface="Arial" pitchFamily="34" charset="0"/>
              <a:buChar char="•"/>
            </a:pPr>
            <a:r>
              <a:rPr lang="en-US" sz="2000" b="0" i="0" u="none" strike="noStrike" spc="0" dirty="0" smtClean="0">
                <a:solidFill>
                  <a:srgbClr val="000000"/>
                </a:solidFill>
                <a:effectLst/>
                <a:latin typeface="Roboto"/>
              </a:rPr>
              <a:t> </a:t>
            </a:r>
            <a:r>
              <a:rPr lang="en-US" sz="2000" b="0" i="0" u="none" strike="noStrike" spc="0" dirty="0">
                <a:solidFill>
                  <a:srgbClr val="000000"/>
                </a:solidFill>
                <a:effectLst/>
                <a:latin typeface="Roboto"/>
              </a:rPr>
              <a:t>Once the Twitter Authentication service authenticates the API, a token is generated and made available to the API for each Twitter server transaction. Using this token, tweets are mined using hashtags or keywords.</a:t>
            </a:r>
            <a:endParaRPr lang="en-IN" sz="2000" dirty="0"/>
          </a:p>
        </p:txBody>
      </p:sp>
    </p:spTree>
    <p:extLst>
      <p:ext uri="{BB962C8B-B14F-4D97-AF65-F5344CB8AC3E}">
        <p14:creationId xmlns="" xmlns:p14="http://schemas.microsoft.com/office/powerpoint/2010/main" val="3569565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DEAFA-6952-48A8-9822-CE05043E5CEC}"/>
              </a:ext>
            </a:extLst>
          </p:cNvPr>
          <p:cNvSpPr>
            <a:spLocks noGrp="1"/>
          </p:cNvSpPr>
          <p:nvPr>
            <p:ph type="title"/>
          </p:nvPr>
        </p:nvSpPr>
        <p:spPr>
          <a:xfrm>
            <a:off x="813662" y="561703"/>
            <a:ext cx="3932237" cy="909961"/>
          </a:xfrm>
        </p:spPr>
        <p:txBody>
          <a:bodyPr>
            <a:normAutofit/>
          </a:bodyPr>
          <a:lstStyle/>
          <a:p>
            <a:r>
              <a:rPr lang="en-IN" sz="2400" b="1" i="0" u="sng" dirty="0">
                <a:solidFill>
                  <a:srgbClr val="000000"/>
                </a:solidFill>
                <a:effectLst/>
                <a:latin typeface="Roboto"/>
              </a:rPr>
              <a:t>Data Collection </a:t>
            </a:r>
            <a:r>
              <a:rPr lang="en-IN" sz="2400" b="1" i="0" u="sng" dirty="0" smtClean="0">
                <a:solidFill>
                  <a:srgbClr val="000000"/>
                </a:solidFill>
                <a:effectLst/>
                <a:latin typeface="Roboto"/>
              </a:rPr>
              <a:t>Process</a:t>
            </a:r>
            <a:r>
              <a:rPr lang="en-IN" sz="2400" b="1" i="0" dirty="0" smtClean="0">
                <a:solidFill>
                  <a:srgbClr val="000000"/>
                </a:solidFill>
                <a:effectLst/>
                <a:latin typeface="Roboto"/>
              </a:rPr>
              <a:t> </a:t>
            </a:r>
            <a:r>
              <a:rPr lang="en-IN" sz="2400" b="1" dirty="0" smtClean="0">
                <a:solidFill>
                  <a:srgbClr val="000000"/>
                </a:solidFill>
                <a:latin typeface="Roboto"/>
              </a:rPr>
              <a:t>:</a:t>
            </a:r>
            <a:r>
              <a:rPr lang="en-IN" sz="2400" u="sng" dirty="0">
                <a:effectLst/>
              </a:rPr>
              <a:t/>
            </a:r>
            <a:br>
              <a:rPr lang="en-IN" sz="2400" u="sng" dirty="0">
                <a:effectLst/>
              </a:rPr>
            </a:br>
            <a:endParaRPr lang="en-IN" sz="2400" dirty="0"/>
          </a:p>
        </p:txBody>
      </p:sp>
      <p:sp>
        <p:nvSpPr>
          <p:cNvPr id="4" name="Text Placeholder 3">
            <a:extLst>
              <a:ext uri="{FF2B5EF4-FFF2-40B4-BE49-F238E27FC236}">
                <a16:creationId xmlns="" xmlns:a16="http://schemas.microsoft.com/office/drawing/2014/main" id="{D0D4CC80-B179-4C6F-86A5-7654AEF58D94}"/>
              </a:ext>
            </a:extLst>
          </p:cNvPr>
          <p:cNvSpPr>
            <a:spLocks noGrp="1"/>
          </p:cNvSpPr>
          <p:nvPr>
            <p:ph type="body" sz="half" idx="2"/>
          </p:nvPr>
        </p:nvSpPr>
        <p:spPr>
          <a:xfrm>
            <a:off x="839787" y="1030190"/>
            <a:ext cx="4333103" cy="4939536"/>
          </a:xfrm>
        </p:spPr>
        <p:txBody>
          <a:bodyPr>
            <a:normAutofit/>
          </a:bodyPr>
          <a:lstStyle/>
          <a:p>
            <a:pPr algn="just"/>
            <a:r>
              <a:rPr lang="en-US" sz="1800" b="0" i="0" dirty="0">
                <a:solidFill>
                  <a:srgbClr val="292929"/>
                </a:solidFill>
                <a:effectLst/>
                <a:latin typeface="Roboto"/>
              </a:rPr>
              <a:t>At first, we used </a:t>
            </a:r>
            <a:r>
              <a:rPr lang="en-US" sz="1800" b="0" i="0" dirty="0" smtClean="0">
                <a:solidFill>
                  <a:srgbClr val="292929"/>
                </a:solidFill>
                <a:effectLst/>
                <a:latin typeface="Roboto"/>
              </a:rPr>
              <a:t>Text Blob </a:t>
            </a:r>
            <a:r>
              <a:rPr lang="en-US" sz="1800" b="0" i="0" dirty="0">
                <a:solidFill>
                  <a:srgbClr val="292929"/>
                </a:solidFill>
                <a:effectLst/>
                <a:latin typeface="Roboto"/>
              </a:rPr>
              <a:t>to explore public sentiments, which showed an upward trend in being steadily more </a:t>
            </a:r>
            <a:r>
              <a:rPr lang="en-US" sz="1800" b="0" i="0" dirty="0" smtClean="0">
                <a:solidFill>
                  <a:srgbClr val="292929"/>
                </a:solidFill>
                <a:effectLst/>
                <a:latin typeface="Roboto"/>
              </a:rPr>
              <a:t>positive. Then </a:t>
            </a:r>
            <a:r>
              <a:rPr lang="en-US" sz="1800" b="0" i="0" dirty="0">
                <a:solidFill>
                  <a:srgbClr val="292929"/>
                </a:solidFill>
                <a:effectLst/>
                <a:latin typeface="Roboto"/>
              </a:rPr>
              <a:t>we dove in to analyze the sentiments on a more detailed level, in a multi-dimensional way, to reveal the trend more comprehensively.</a:t>
            </a:r>
          </a:p>
          <a:p>
            <a:pPr algn="just"/>
            <a:endParaRPr lang="en-IN" sz="1800" dirty="0">
              <a:latin typeface="Roboto"/>
            </a:endParaRPr>
          </a:p>
        </p:txBody>
      </p:sp>
      <p:sp>
        <p:nvSpPr>
          <p:cNvPr id="5" name="Rectangle 1">
            <a:extLst>
              <a:ext uri="{FF2B5EF4-FFF2-40B4-BE49-F238E27FC236}">
                <a16:creationId xmlns="" xmlns:a16="http://schemas.microsoft.com/office/drawing/2014/main" id="{5230A85D-6483-43B8-AFD8-7E8481E0C172}"/>
              </a:ext>
            </a:extLst>
          </p:cNvPr>
          <p:cNvSpPr>
            <a:spLocks noChangeArrowheads="1"/>
          </p:cNvSpPr>
          <p:nvPr/>
        </p:nvSpPr>
        <p:spPr bwMode="auto">
          <a:xfrm>
            <a:off x="0" y="-1325671"/>
            <a:ext cx="10286021"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medium-content-serif-font"/>
              </a:rPr>
              <a:t>At first, we used </a:t>
            </a:r>
            <a:r>
              <a:rPr kumimoji="0" lang="en-US" altLang="en-US" sz="1500" b="0" i="0" u="none" strike="noStrike" cap="none" normalizeH="0" baseline="0" dirty="0" smtClean="0">
                <a:ln>
                  <a:noFill/>
                </a:ln>
                <a:solidFill>
                  <a:srgbClr val="292929"/>
                </a:solidFill>
                <a:effectLst/>
                <a:latin typeface="medium-content-serif-font"/>
              </a:rPr>
              <a:t>Text Blob </a:t>
            </a:r>
            <a:r>
              <a:rPr kumimoji="0" lang="en-US" altLang="en-US" sz="1500" b="0" i="0" u="none" strike="noStrike" cap="none" normalizeH="0" baseline="0" dirty="0">
                <a:ln>
                  <a:noFill/>
                </a:ln>
                <a:solidFill>
                  <a:srgbClr val="292929"/>
                </a:solidFill>
                <a:effectLst/>
                <a:latin typeface="medium-content-serif-font"/>
              </a:rPr>
              <a:t>to explore public sentiments, which showed an upward trend in being steadily more positive.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 xmlns:a16="http://schemas.microsoft.com/office/drawing/2014/main" id="{F3C0F7D3-EC46-4140-932C-8B8E6932388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55480" y="3174275"/>
            <a:ext cx="3973721" cy="2784504"/>
          </a:xfrm>
          <a:prstGeom prst="rect">
            <a:avLst/>
          </a:prstGeom>
        </p:spPr>
      </p:pic>
      <p:pic>
        <p:nvPicPr>
          <p:cNvPr id="12" name="Picture Placeholder 11" descr="214455955778867_214455973370795[2337].jpg"/>
          <p:cNvPicPr>
            <a:picLocks noGrp="1" noChangeAspect="1"/>
          </p:cNvPicPr>
          <p:nvPr>
            <p:ph type="pic" idx="1"/>
          </p:nvPr>
        </p:nvPicPr>
        <p:blipFill>
          <a:blip r:embed="rId3" cstate="print"/>
          <a:stretch>
            <a:fillRect/>
          </a:stretch>
        </p:blipFill>
        <p:spPr>
          <a:xfrm>
            <a:off x="5460275" y="1746104"/>
            <a:ext cx="5930536" cy="3222101"/>
          </a:xfrm>
          <a:prstGeom prst="rect">
            <a:avLst/>
          </a:prstGeom>
          <a:noFill/>
          <a:ln>
            <a:noFill/>
          </a:ln>
        </p:spPr>
      </p:pic>
    </p:spTree>
    <p:extLst>
      <p:ext uri="{BB962C8B-B14F-4D97-AF65-F5344CB8AC3E}">
        <p14:creationId xmlns="" xmlns:p14="http://schemas.microsoft.com/office/powerpoint/2010/main" val="4150092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9F375B-1579-461F-9835-64FE245626A7}"/>
              </a:ext>
            </a:extLst>
          </p:cNvPr>
          <p:cNvSpPr>
            <a:spLocks noGrp="1"/>
          </p:cNvSpPr>
          <p:nvPr>
            <p:ph type="title"/>
          </p:nvPr>
        </p:nvSpPr>
        <p:spPr>
          <a:xfrm>
            <a:off x="653144" y="457200"/>
            <a:ext cx="4118882" cy="1060882"/>
          </a:xfrm>
        </p:spPr>
        <p:txBody>
          <a:bodyPr>
            <a:normAutofit/>
          </a:bodyPr>
          <a:lstStyle/>
          <a:p>
            <a:pPr algn="l"/>
            <a:r>
              <a:rPr lang="en-IN" sz="2400" b="1" i="0" u="sng" strike="noStrike" spc="0" dirty="0">
                <a:solidFill>
                  <a:srgbClr val="000000"/>
                </a:solidFill>
                <a:effectLst/>
                <a:latin typeface="Roboto"/>
              </a:rPr>
              <a:t>Sentiment Identification</a:t>
            </a:r>
            <a:r>
              <a:rPr lang="en-IN" sz="2400" b="1" i="0" strike="noStrike" spc="0" dirty="0">
                <a:solidFill>
                  <a:srgbClr val="000000"/>
                </a:solidFill>
                <a:effectLst/>
                <a:latin typeface="Roboto"/>
              </a:rPr>
              <a:t> </a:t>
            </a:r>
            <a:r>
              <a:rPr lang="en-IN" sz="2400" b="1" i="0" strike="noStrike" spc="0" dirty="0" smtClean="0">
                <a:solidFill>
                  <a:srgbClr val="000000"/>
                </a:solidFill>
                <a:effectLst/>
                <a:latin typeface="Roboto"/>
              </a:rPr>
              <a:t>:</a:t>
            </a:r>
            <a:r>
              <a:rPr lang="en-IN" sz="2400" u="sng" dirty="0">
                <a:effectLst/>
                <a:latin typeface="Roboto"/>
              </a:rPr>
              <a:t/>
            </a:r>
            <a:br>
              <a:rPr lang="en-IN" sz="2400" u="sng" dirty="0">
                <a:effectLst/>
                <a:latin typeface="Roboto"/>
              </a:rPr>
            </a:br>
            <a:endParaRPr lang="en-IN" sz="2400" u="sng" dirty="0">
              <a:latin typeface="Roboto"/>
            </a:endParaRPr>
          </a:p>
        </p:txBody>
      </p:sp>
      <p:sp>
        <p:nvSpPr>
          <p:cNvPr id="4" name="Text Placeholder 3">
            <a:extLst>
              <a:ext uri="{FF2B5EF4-FFF2-40B4-BE49-F238E27FC236}">
                <a16:creationId xmlns="" xmlns:a16="http://schemas.microsoft.com/office/drawing/2014/main" id="{5FCA0E27-7271-41D0-98F9-75CCFAF3D534}"/>
              </a:ext>
            </a:extLst>
          </p:cNvPr>
          <p:cNvSpPr>
            <a:spLocks noGrp="1"/>
          </p:cNvSpPr>
          <p:nvPr>
            <p:ph type="body" sz="half" idx="2"/>
          </p:nvPr>
        </p:nvSpPr>
        <p:spPr>
          <a:xfrm>
            <a:off x="617720" y="1152323"/>
            <a:ext cx="4711926" cy="4948032"/>
          </a:xfrm>
        </p:spPr>
        <p:txBody>
          <a:bodyPr>
            <a:noAutofit/>
          </a:bodyPr>
          <a:lstStyle/>
          <a:p>
            <a:pPr algn="just"/>
            <a:r>
              <a:rPr lang="en-US" sz="2000" b="0" i="0" u="none" strike="noStrike" spc="0" dirty="0">
                <a:solidFill>
                  <a:srgbClr val="000000"/>
                </a:solidFill>
                <a:effectLst/>
                <a:latin typeface="Roboto"/>
              </a:rPr>
              <a:t>After feature extraction, we identify the</a:t>
            </a:r>
            <a:r>
              <a:rPr lang="en-US" sz="2000" b="1" i="0" u="none" strike="noStrike" spc="0" dirty="0">
                <a:solidFill>
                  <a:srgbClr val="000000"/>
                </a:solidFill>
                <a:effectLst/>
                <a:latin typeface="Roboto"/>
              </a:rPr>
              <a:t> positive</a:t>
            </a:r>
            <a:r>
              <a:rPr lang="en-US" sz="2000" b="0" i="0" u="none" strike="noStrike" spc="0" dirty="0">
                <a:solidFill>
                  <a:srgbClr val="000000"/>
                </a:solidFill>
                <a:effectLst/>
                <a:latin typeface="Roboto"/>
              </a:rPr>
              <a:t> and</a:t>
            </a:r>
            <a:r>
              <a:rPr lang="en-US" sz="2000" b="1" i="0" u="none" strike="noStrike" spc="0" dirty="0">
                <a:solidFill>
                  <a:srgbClr val="000000"/>
                </a:solidFill>
                <a:effectLst/>
                <a:latin typeface="Roboto"/>
              </a:rPr>
              <a:t> negative</a:t>
            </a:r>
            <a:r>
              <a:rPr lang="en-US" sz="2000" b="0" i="0" u="none" strike="noStrike" spc="0" dirty="0">
                <a:solidFill>
                  <a:srgbClr val="000000"/>
                </a:solidFill>
                <a:effectLst/>
                <a:latin typeface="Roboto"/>
              </a:rPr>
              <a:t> orientation of words. These features are searched into opinion word list from the huge set of corpora in </a:t>
            </a:r>
            <a:r>
              <a:rPr lang="en-US" sz="2000" b="1" i="0" u="none" strike="noStrike" spc="0" dirty="0" smtClean="0">
                <a:solidFill>
                  <a:srgbClr val="000000"/>
                </a:solidFill>
                <a:effectLst/>
                <a:latin typeface="Roboto"/>
              </a:rPr>
              <a:t>Text Blob</a:t>
            </a:r>
            <a:r>
              <a:rPr lang="en-US" sz="2000" b="0" i="0" u="none" strike="noStrike" spc="0" dirty="0" smtClean="0">
                <a:solidFill>
                  <a:srgbClr val="000000"/>
                </a:solidFill>
                <a:effectLst/>
                <a:latin typeface="Roboto"/>
              </a:rPr>
              <a:t> </a:t>
            </a:r>
            <a:r>
              <a:rPr lang="en-US" sz="2000" b="0" i="0" u="none" strike="noStrike" spc="0" dirty="0">
                <a:solidFill>
                  <a:srgbClr val="000000"/>
                </a:solidFill>
                <a:effectLst/>
                <a:latin typeface="Roboto"/>
              </a:rPr>
              <a:t>Library to find out the sentiments. Features are searched into positive and negative word list of the dictionary. If the word is present in the positive opinion word list, then the positive Sentiment is assigned to the corresponding feature. If the word is present in the negative Word list, then the negative sentiment is assigned to the corresponding feature. If the word is not present in both the word list, then the sentiment is considered as</a:t>
            </a:r>
            <a:r>
              <a:rPr lang="en-US" sz="2000" b="1" i="0" u="none" strike="noStrike" spc="0" dirty="0">
                <a:solidFill>
                  <a:srgbClr val="000000"/>
                </a:solidFill>
                <a:effectLst/>
                <a:latin typeface="Roboto"/>
              </a:rPr>
              <a:t> neutral</a:t>
            </a:r>
            <a:r>
              <a:rPr lang="en-US" sz="2000" b="0" i="0" u="none" strike="noStrike" spc="0" dirty="0">
                <a:solidFill>
                  <a:srgbClr val="000000"/>
                </a:solidFill>
                <a:effectLst/>
                <a:latin typeface="Roboto"/>
              </a:rPr>
              <a:t>. </a:t>
            </a:r>
            <a:endParaRPr lang="en-US" sz="2000" dirty="0">
              <a:effectLst/>
              <a:latin typeface="Roboto"/>
            </a:endParaRPr>
          </a:p>
          <a:p>
            <a:pPr algn="just"/>
            <a:endParaRPr lang="en-IN" sz="2000" dirty="0">
              <a:latin typeface="Roboto"/>
            </a:endParaRPr>
          </a:p>
        </p:txBody>
      </p:sp>
      <p:pic>
        <p:nvPicPr>
          <p:cNvPr id="9" name="Picture Placeholder 8" descr="sentiment-analysis.jpg"/>
          <p:cNvPicPr>
            <a:picLocks noGrp="1" noChangeAspect="1"/>
          </p:cNvPicPr>
          <p:nvPr>
            <p:ph type="pic" idx="1"/>
          </p:nvPr>
        </p:nvPicPr>
        <p:blipFill>
          <a:blip r:embed="rId2" cstate="print"/>
          <a:stretch>
            <a:fillRect/>
          </a:stretch>
        </p:blipFill>
        <p:spPr>
          <a:xfrm>
            <a:off x="5721531" y="1694543"/>
            <a:ext cx="5525589" cy="3752668"/>
          </a:xfrm>
          <a:prstGeom prst="rect">
            <a:avLst/>
          </a:prstGeom>
          <a:noFill/>
          <a:ln>
            <a:noFill/>
          </a:ln>
        </p:spPr>
      </p:pic>
    </p:spTree>
    <p:extLst>
      <p:ext uri="{BB962C8B-B14F-4D97-AF65-F5344CB8AC3E}">
        <p14:creationId xmlns="" xmlns:p14="http://schemas.microsoft.com/office/powerpoint/2010/main" val="3341257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9E3AA2-09FF-463D-B7B5-CA67D68DC630}"/>
              </a:ext>
            </a:extLst>
          </p:cNvPr>
          <p:cNvSpPr>
            <a:spLocks noGrp="1"/>
          </p:cNvSpPr>
          <p:nvPr>
            <p:ph type="title"/>
          </p:nvPr>
        </p:nvSpPr>
        <p:spPr>
          <a:xfrm>
            <a:off x="761411" y="705394"/>
            <a:ext cx="3932237" cy="1149658"/>
          </a:xfrm>
        </p:spPr>
        <p:txBody>
          <a:bodyPr>
            <a:normAutofit/>
          </a:bodyPr>
          <a:lstStyle/>
          <a:p>
            <a:pPr algn="l"/>
            <a:r>
              <a:rPr lang="en-IN" sz="2400" b="1" i="0" u="sng" strike="noStrike" spc="0" dirty="0">
                <a:solidFill>
                  <a:srgbClr val="000000"/>
                </a:solidFill>
                <a:effectLst/>
                <a:latin typeface="Roboto"/>
              </a:rPr>
              <a:t>Output Presentation: </a:t>
            </a:r>
            <a:r>
              <a:rPr lang="en-IN" sz="2400" b="1" u="sng" dirty="0">
                <a:effectLst/>
              </a:rPr>
              <a:t/>
            </a:r>
            <a:br>
              <a:rPr lang="en-IN" sz="2400" b="1" u="sng" dirty="0">
                <a:effectLst/>
              </a:rPr>
            </a:br>
            <a:endParaRPr lang="en-IN" sz="2400" b="1" u="sng" dirty="0"/>
          </a:p>
        </p:txBody>
      </p:sp>
      <p:sp>
        <p:nvSpPr>
          <p:cNvPr id="4" name="Text Placeholder 3">
            <a:extLst>
              <a:ext uri="{FF2B5EF4-FFF2-40B4-BE49-F238E27FC236}">
                <a16:creationId xmlns="" xmlns:a16="http://schemas.microsoft.com/office/drawing/2014/main" id="{4B177763-3083-4D2B-9440-07447FA9BF0B}"/>
              </a:ext>
            </a:extLst>
          </p:cNvPr>
          <p:cNvSpPr>
            <a:spLocks noGrp="1"/>
          </p:cNvSpPr>
          <p:nvPr>
            <p:ph type="body" sz="half" idx="2"/>
          </p:nvPr>
        </p:nvSpPr>
        <p:spPr>
          <a:xfrm>
            <a:off x="748348" y="1502355"/>
            <a:ext cx="3932237" cy="4454307"/>
          </a:xfrm>
        </p:spPr>
        <p:txBody>
          <a:bodyPr>
            <a:noAutofit/>
          </a:bodyPr>
          <a:lstStyle/>
          <a:p>
            <a:pPr algn="just"/>
            <a:r>
              <a:rPr lang="en-US" sz="1800" b="0" i="0" u="none" strike="noStrike" spc="0" dirty="0">
                <a:solidFill>
                  <a:srgbClr val="000000"/>
                </a:solidFill>
                <a:effectLst/>
                <a:latin typeface="Roboto"/>
              </a:rPr>
              <a:t>The final phase of our sentiment analysis is the visualization of the results. We use Pie charts, Trend Graphs and tables to view the results. We use a python library Matplotlib to plot Pie charts and a trend graph to plot these charts and charts. Its numerical extension to mathematics is NumPy. </a:t>
            </a:r>
          </a:p>
          <a:p>
            <a:pPr algn="just">
              <a:spcAft>
                <a:spcPts val="0"/>
              </a:spcAft>
            </a:pPr>
            <a:r>
              <a:rPr lang="en-US" sz="1800" b="0" i="0" u="none" strike="noStrike" spc="0" dirty="0">
                <a:solidFill>
                  <a:srgbClr val="000000"/>
                </a:solidFill>
                <a:effectLst/>
                <a:latin typeface="Roboto"/>
              </a:rPr>
              <a:t>This figure </a:t>
            </a:r>
            <a:r>
              <a:rPr lang="en-US" sz="1800" b="0" i="0" u="none" strike="noStrike" spc="0" dirty="0" smtClean="0">
                <a:solidFill>
                  <a:srgbClr val="000000"/>
                </a:solidFill>
                <a:effectLst/>
                <a:latin typeface="Roboto"/>
              </a:rPr>
              <a:t>shows </a:t>
            </a:r>
            <a:r>
              <a:rPr lang="en-US" sz="1800" b="0" i="0" u="none" strike="noStrike" spc="0" dirty="0">
                <a:solidFill>
                  <a:srgbClr val="000000"/>
                </a:solidFill>
                <a:effectLst/>
                <a:latin typeface="Roboto"/>
              </a:rPr>
              <a:t>the result of tweets for </a:t>
            </a:r>
            <a:r>
              <a:rPr lang="en-US" sz="1800" b="1" dirty="0" smtClean="0">
                <a:solidFill>
                  <a:srgbClr val="000000"/>
                </a:solidFill>
                <a:latin typeface="Roboto"/>
              </a:rPr>
              <a:t>C</a:t>
            </a:r>
            <a:r>
              <a:rPr lang="en-US" sz="1800" b="1" i="0" u="none" strike="noStrike" spc="0" dirty="0" smtClean="0">
                <a:solidFill>
                  <a:srgbClr val="000000"/>
                </a:solidFill>
                <a:effectLst/>
                <a:latin typeface="Roboto"/>
              </a:rPr>
              <a:t>orona Virus(COVID19)</a:t>
            </a:r>
            <a:r>
              <a:rPr lang="en-US" sz="1800" b="0" i="0" u="none" strike="noStrike" spc="0" dirty="0" smtClean="0">
                <a:solidFill>
                  <a:srgbClr val="000000"/>
                </a:solidFill>
                <a:effectLst/>
                <a:latin typeface="Roboto"/>
              </a:rPr>
              <a:t> based </a:t>
            </a:r>
            <a:r>
              <a:rPr lang="en-US" sz="1800" b="0" i="0" u="none" strike="noStrike" spc="0" dirty="0">
                <a:solidFill>
                  <a:srgbClr val="000000"/>
                </a:solidFill>
                <a:effectLst/>
                <a:latin typeface="Roboto"/>
              </a:rPr>
              <a:t>on 2000 tweets from Twitter.</a:t>
            </a:r>
            <a:endParaRPr lang="en-US" sz="1800" dirty="0">
              <a:effectLst/>
            </a:endParaRPr>
          </a:p>
          <a:p>
            <a:pPr algn="just">
              <a:spcAft>
                <a:spcPts val="0"/>
              </a:spcAft>
            </a:pPr>
            <a:r>
              <a:rPr lang="en-US" sz="1800" b="0" i="0" u="none" strike="noStrike" spc="0" dirty="0">
                <a:solidFill>
                  <a:srgbClr val="000000"/>
                </a:solidFill>
                <a:effectLst/>
                <a:latin typeface="Roboto"/>
              </a:rPr>
              <a:t>Positive tweets percentage </a:t>
            </a:r>
            <a:r>
              <a:rPr lang="en-US" sz="1800" b="1" i="0" u="none" strike="noStrike" spc="0" dirty="0">
                <a:solidFill>
                  <a:srgbClr val="000000"/>
                </a:solidFill>
                <a:effectLst/>
                <a:latin typeface="Roboto"/>
              </a:rPr>
              <a:t>25.7%</a:t>
            </a:r>
            <a:endParaRPr lang="en-US" sz="1800" b="1" dirty="0">
              <a:effectLst/>
            </a:endParaRPr>
          </a:p>
          <a:p>
            <a:pPr algn="just">
              <a:spcAft>
                <a:spcPts val="0"/>
              </a:spcAft>
            </a:pPr>
            <a:r>
              <a:rPr lang="en-US" sz="1800" b="0" i="0" u="none" strike="noStrike" spc="0" dirty="0">
                <a:solidFill>
                  <a:srgbClr val="000000"/>
                </a:solidFill>
                <a:effectLst/>
                <a:latin typeface="Roboto"/>
              </a:rPr>
              <a:t>Negative tweets percentage </a:t>
            </a:r>
            <a:r>
              <a:rPr lang="en-US" sz="1800" b="1" i="0" u="none" strike="noStrike" spc="0" dirty="0">
                <a:solidFill>
                  <a:srgbClr val="000000"/>
                </a:solidFill>
                <a:effectLst/>
                <a:latin typeface="Roboto"/>
              </a:rPr>
              <a:t>22.3% </a:t>
            </a:r>
            <a:endParaRPr lang="en-US" sz="1800" b="1" dirty="0">
              <a:effectLst/>
            </a:endParaRPr>
          </a:p>
          <a:p>
            <a:pPr algn="just">
              <a:spcAft>
                <a:spcPts val="0"/>
              </a:spcAft>
            </a:pPr>
            <a:r>
              <a:rPr lang="en-US" sz="1800" b="0" i="0" u="none" strike="noStrike" spc="0" dirty="0">
                <a:solidFill>
                  <a:srgbClr val="000000"/>
                </a:solidFill>
                <a:effectLst/>
                <a:latin typeface="Roboto"/>
              </a:rPr>
              <a:t>Neutral tweets percentage </a:t>
            </a:r>
            <a:r>
              <a:rPr lang="en-US" sz="1800" b="1" i="0" u="none" strike="noStrike" spc="0" dirty="0">
                <a:solidFill>
                  <a:srgbClr val="000000"/>
                </a:solidFill>
                <a:effectLst/>
                <a:latin typeface="Roboto"/>
              </a:rPr>
              <a:t>52.0%</a:t>
            </a:r>
            <a:endParaRPr lang="en-US" sz="1800" b="1" dirty="0">
              <a:effectLst/>
            </a:endParaRPr>
          </a:p>
          <a:p>
            <a:pPr algn="just"/>
            <a:endParaRPr lang="en-IN" sz="1800" dirty="0"/>
          </a:p>
        </p:txBody>
      </p:sp>
      <p:pic>
        <p:nvPicPr>
          <p:cNvPr id="11" name="Picture Placeholder 10" descr="1594762934027.png"/>
          <p:cNvPicPr>
            <a:picLocks noGrp="1" noChangeAspect="1"/>
          </p:cNvPicPr>
          <p:nvPr>
            <p:ph type="pic" idx="1"/>
          </p:nvPr>
        </p:nvPicPr>
        <p:blipFill>
          <a:blip r:embed="rId2" cstate="print"/>
          <a:stretch>
            <a:fillRect/>
          </a:stretch>
        </p:blipFill>
        <p:spPr>
          <a:xfrm>
            <a:off x="4846638" y="1304434"/>
            <a:ext cx="6557962" cy="4415819"/>
          </a:xfrm>
        </p:spPr>
      </p:pic>
    </p:spTree>
    <p:extLst>
      <p:ext uri="{BB962C8B-B14F-4D97-AF65-F5344CB8AC3E}">
        <p14:creationId xmlns="" xmlns:p14="http://schemas.microsoft.com/office/powerpoint/2010/main" val="3353431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Theme1</Template>
  <TotalTime>95</TotalTime>
  <Words>1042</Words>
  <Application>Microsoft Office PowerPoint</Application>
  <PresentationFormat>Custom</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Theme1</vt:lpstr>
      <vt:lpstr>PROJECT DETAILS</vt:lpstr>
      <vt:lpstr>TWITTER SENTIMENTAL ANALYSIS ON COVID-19</vt:lpstr>
      <vt:lpstr>Abstract :</vt:lpstr>
      <vt:lpstr>Sentiment Analysis</vt:lpstr>
      <vt:lpstr>Analysis Process  </vt:lpstr>
      <vt:lpstr>Accessing Twitter Data AND Authentication :</vt:lpstr>
      <vt:lpstr>Data Collection Process : </vt:lpstr>
      <vt:lpstr>Sentiment Identification : </vt:lpstr>
      <vt:lpstr>Output Presentation:  </vt:lpstr>
      <vt:lpstr>Advantages</vt:lpstr>
      <vt:lpstr>Applications And Benefits:</vt:lpstr>
      <vt:lpstr>Conclusion: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kiranmayi.devaraju@gmail.com</dc:creator>
  <cp:lastModifiedBy>DELL</cp:lastModifiedBy>
  <cp:revision>23</cp:revision>
  <dcterms:created xsi:type="dcterms:W3CDTF">2020-07-19T16:49:02Z</dcterms:created>
  <dcterms:modified xsi:type="dcterms:W3CDTF">2020-07-21T06:29:51Z</dcterms:modified>
</cp:coreProperties>
</file>