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1"/>
  </p:notesMasterIdLst>
  <p:sldIdLst>
    <p:sldId id="256" r:id="rId2"/>
    <p:sldId id="259" r:id="rId3"/>
    <p:sldId id="262" r:id="rId4"/>
    <p:sldId id="258" r:id="rId5"/>
    <p:sldId id="292" r:id="rId6"/>
    <p:sldId id="293" r:id="rId7"/>
    <p:sldId id="260" r:id="rId8"/>
    <p:sldId id="294" r:id="rId9"/>
    <p:sldId id="273" r:id="rId10"/>
  </p:sldIdLst>
  <p:sldSz cx="9144000" cy="5143500" type="screen16x9"/>
  <p:notesSz cx="6858000" cy="9144000"/>
  <p:embeddedFontLst>
    <p:embeddedFont>
      <p:font typeface="Abel" panose="020B0604020202020204" charset="0"/>
      <p:regular r:id="rId12"/>
    </p:embeddedFont>
    <p:embeddedFont>
      <p:font typeface="Dosis" panose="020B0604020202020204" charset="0"/>
      <p:regular r:id="rId13"/>
      <p:bold r:id="rId14"/>
    </p:embeddedFont>
    <p:embeddedFont>
      <p:font typeface="Dosis ExtraLight" panose="020B0604020202020204" charset="0"/>
      <p:regular r:id="rId15"/>
      <p:bold r:id="rId16"/>
    </p:embeddedFont>
    <p:embeddedFont>
      <p:font typeface="Fira Sans Condensed ExtraLight" panose="020B0604020202020204"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
      <p:font typeface="Josefin Sans" panose="020B0604020202020204" charset="0"/>
      <p:regular r:id="rId25"/>
      <p:bold r:id="rId26"/>
      <p:italic r:id="rId27"/>
      <p:boldItalic r:id="rId28"/>
    </p:embeddedFont>
    <p:embeddedFont>
      <p:font typeface="Montserrat" panose="00000500000000000000" pitchFamily="2" charset="0"/>
      <p:regular r:id="rId29"/>
    </p:embeddedFont>
    <p:embeddedFont>
      <p:font typeface="Squada One" panose="020B0604020202020204" charset="0"/>
      <p:regular r:id="rId30"/>
    </p:embeddedFont>
    <p:embeddedFont>
      <p:font typeface="Staatliches"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5"/>
        <p:cNvGrpSpPr/>
        <p:nvPr/>
      </p:nvGrpSpPr>
      <p:grpSpPr>
        <a:xfrm>
          <a:off x="0" y="0"/>
          <a:ext cx="0" cy="0"/>
          <a:chOff x="0" y="0"/>
          <a:chExt cx="0" cy="0"/>
        </a:xfrm>
      </p:grpSpPr>
      <p:sp>
        <p:nvSpPr>
          <p:cNvPr id="5326" name="Google Shape;5326;g571f33f51b_1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7" name="Google Shape;5327;g571f33f51b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a:buNone/>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lang="en" sz="900" b="1">
                <a:solidFill>
                  <a:srgbClr val="FFFFFF"/>
                </a:solidFill>
                <a:uFill>
                  <a:noFill/>
                </a:uFill>
                <a:latin typeface="Dosis"/>
                <a:ea typeface="Dosis"/>
                <a:cs typeface="Dosis"/>
                <a:sym typeface="Dosis"/>
                <a:hlinkClick r:id="rId2"/>
              </a:rPr>
              <a:t>Slidesgo</a:t>
            </a:r>
            <a:r>
              <a:rPr lang="en" sz="900">
                <a:solidFill>
                  <a:srgbClr val="FFFFFF"/>
                </a:solidFill>
                <a:latin typeface="Dosis"/>
                <a:ea typeface="Dosis"/>
                <a:cs typeface="Dosis"/>
                <a:sym typeface="Dosis"/>
              </a:rPr>
              <a:t>, including icons by </a:t>
            </a:r>
            <a:r>
              <a:rPr lang="en" sz="900" b="1">
                <a:solidFill>
                  <a:srgbClr val="FFFFFF"/>
                </a:solidFill>
                <a:uFill>
                  <a:noFill/>
                </a:uFill>
                <a:latin typeface="Dosis"/>
                <a:ea typeface="Dosis"/>
                <a:cs typeface="Dosis"/>
                <a:sym typeface="Dosis"/>
                <a:hlinkClick r:id="rId3"/>
              </a:rPr>
              <a:t>Flaticon</a:t>
            </a:r>
            <a:r>
              <a:rPr lang="en" sz="900">
                <a:solidFill>
                  <a:srgbClr val="FFFFFF"/>
                </a:solidFill>
                <a:latin typeface="Dosis"/>
                <a:ea typeface="Dosis"/>
                <a:cs typeface="Dosis"/>
                <a:sym typeface="Dosis"/>
              </a:rPr>
              <a:t>, and infographics &amp; images by </a:t>
            </a:r>
            <a:r>
              <a:rPr lang="en" sz="900" b="1">
                <a:solidFill>
                  <a:srgbClr val="FFFFFF"/>
                </a:solidFill>
                <a:uFill>
                  <a:noFill/>
                </a:uFill>
                <a:latin typeface="Dosis"/>
                <a:ea typeface="Dosis"/>
                <a:cs typeface="Dosis"/>
                <a:sym typeface="Dosis"/>
                <a:hlinkClick r:id="rId4"/>
              </a:rPr>
              <a:t>Freepik</a:t>
            </a:r>
            <a:r>
              <a:rPr lang="en" sz="900">
                <a:solidFill>
                  <a:srgbClr val="FFFFFF"/>
                </a:solidFill>
                <a:latin typeface="Dosis"/>
                <a:ea typeface="Dosis"/>
                <a:cs typeface="Dosis"/>
                <a:sym typeface="Dosis"/>
              </a:rPr>
              <a:t> </a:t>
            </a:r>
            <a:r>
              <a:rPr lang="en" sz="900">
                <a:solidFill>
                  <a:schemeClr val="accent3"/>
                </a:solidFill>
                <a:latin typeface="Dosis"/>
                <a:ea typeface="Dosis"/>
                <a:cs typeface="Dosis"/>
                <a:sym typeface="Dosis"/>
              </a:rPr>
              <a:t>and illustrations by</a:t>
            </a:r>
            <a:r>
              <a:rPr lang="en" sz="900" b="1">
                <a:solidFill>
                  <a:schemeClr val="accent3"/>
                </a:solidFill>
                <a:latin typeface="Dosis"/>
                <a:ea typeface="Dosis"/>
                <a:cs typeface="Dosis"/>
                <a:sym typeface="Dosis"/>
              </a:rPr>
              <a:t> </a:t>
            </a:r>
            <a:r>
              <a:rPr lang="en" sz="900" b="1">
                <a:solidFill>
                  <a:schemeClr val="accent3"/>
                </a:solidFill>
                <a:uFill>
                  <a:noFill/>
                </a:uFill>
                <a:latin typeface="Dosis"/>
                <a:ea typeface="Dosis"/>
                <a:cs typeface="Dosis"/>
                <a:sym typeface="Dosis"/>
                <a:hlinkClick r:id="rId5"/>
              </a:rPr>
              <a:t>Stories</a:t>
            </a:r>
            <a:endParaRPr sz="900">
              <a:solidFill>
                <a:schemeClr val="accent3"/>
              </a:solidFill>
              <a:latin typeface="Dosis"/>
              <a:ea typeface="Dosis"/>
              <a:cs typeface="Dosis"/>
              <a:sym typeface="Dosi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61" r:id="rId7"/>
    <p:sldLayoutId id="2147483663" r:id="rId8"/>
    <p:sldLayoutId id="214748366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martPracticeschool/SBSPS-Challenge-1100-Wind-Farm-Power-Output-Predictor" TargetMode="External"/><Relationship Id="rId2" Type="http://schemas.openxmlformats.org/officeDocument/2006/relationships/hyperlink" Target="http://node-red-qlgrg.eu-gb.mybluemix.net/u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5" name="Picture 4">
            <a:extLst>
              <a:ext uri="{FF2B5EF4-FFF2-40B4-BE49-F238E27FC236}">
                <a16:creationId xmlns:a16="http://schemas.microsoft.com/office/drawing/2014/main" id="{E3726EC6-69B7-4554-9060-E690AC924497}"/>
              </a:ext>
            </a:extLst>
          </p:cNvPr>
          <p:cNvPicPr>
            <a:picLocks noChangeAspect="1"/>
          </p:cNvPicPr>
          <p:nvPr/>
        </p:nvPicPr>
        <p:blipFill>
          <a:blip r:embed="rId3"/>
          <a:stretch>
            <a:fillRect/>
          </a:stretch>
        </p:blipFill>
        <p:spPr>
          <a:xfrm>
            <a:off x="0" y="0"/>
            <a:ext cx="9144000" cy="5143500"/>
          </a:xfrm>
          <a:prstGeom prst="rect">
            <a:avLst/>
          </a:prstGeom>
        </p:spPr>
      </p:pic>
      <p:sp>
        <p:nvSpPr>
          <p:cNvPr id="119" name="Google Shape;119;p23"/>
          <p:cNvSpPr txBox="1">
            <a:spLocks noGrp="1"/>
          </p:cNvSpPr>
          <p:nvPr>
            <p:ph type="subTitle" idx="1"/>
          </p:nvPr>
        </p:nvSpPr>
        <p:spPr>
          <a:xfrm>
            <a:off x="345440" y="3053323"/>
            <a:ext cx="3332400" cy="495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bg1"/>
                </a:solidFill>
              </a:rPr>
              <a:t>Developed By: ProConspiracy</a:t>
            </a:r>
          </a:p>
          <a:p>
            <a:pPr marL="0" lvl="0" indent="0" algn="l" rtl="0">
              <a:spcBef>
                <a:spcPts val="0"/>
              </a:spcBef>
              <a:spcAft>
                <a:spcPts val="0"/>
              </a:spcAft>
              <a:buNone/>
            </a:pPr>
            <a:r>
              <a:rPr lang="en-US" sz="1600" b="1" dirty="0">
                <a:solidFill>
                  <a:schemeClr val="bg1"/>
                </a:solidFill>
              </a:rPr>
              <a:t>Project ID: SPS_PRO_745</a:t>
            </a:r>
            <a:endParaRPr sz="1600" b="1" dirty="0">
              <a:solidFill>
                <a:schemeClr val="bg1"/>
              </a:solidFill>
            </a:endParaRPr>
          </a:p>
        </p:txBody>
      </p:sp>
      <p:sp>
        <p:nvSpPr>
          <p:cNvPr id="120" name="Google Shape;120;p23"/>
          <p:cNvSpPr txBox="1">
            <a:spLocks noGrp="1"/>
          </p:cNvSpPr>
          <p:nvPr>
            <p:ph type="ctrTitle"/>
          </p:nvPr>
        </p:nvSpPr>
        <p:spPr>
          <a:xfrm>
            <a:off x="284480" y="243840"/>
            <a:ext cx="4557484" cy="30573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chemeClr val="accent3"/>
                </a:solidFill>
              </a:rPr>
              <a:t>W</a:t>
            </a:r>
            <a:r>
              <a:rPr lang="en" sz="6000" dirty="0">
                <a:solidFill>
                  <a:schemeClr val="accent3"/>
                </a:solidFill>
              </a:rPr>
              <a:t>ind farm power output predictor</a:t>
            </a:r>
            <a:endParaRPr sz="6000"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6"/>
        <p:cNvGrpSpPr/>
        <p:nvPr/>
      </p:nvGrpSpPr>
      <p:grpSpPr>
        <a:xfrm>
          <a:off x="0" y="0"/>
          <a:ext cx="0" cy="0"/>
          <a:chOff x="0" y="0"/>
          <a:chExt cx="0" cy="0"/>
        </a:xfrm>
      </p:grpSpPr>
      <p:sp>
        <p:nvSpPr>
          <p:cNvPr id="348" name="Google Shape;348;p26"/>
          <p:cNvSpPr txBox="1">
            <a:spLocks noGrp="1"/>
          </p:cNvSpPr>
          <p:nvPr>
            <p:ph type="title" idx="4294967295"/>
          </p:nvPr>
        </p:nvSpPr>
        <p:spPr>
          <a:xfrm>
            <a:off x="3135312" y="767053"/>
            <a:ext cx="2873375" cy="6025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TEAM PROCONSPIRACY</a:t>
            </a:r>
            <a:endParaRPr dirty="0">
              <a:solidFill>
                <a:schemeClr val="accent4"/>
              </a:solidFill>
            </a:endParaRPr>
          </a:p>
        </p:txBody>
      </p:sp>
      <p:sp>
        <p:nvSpPr>
          <p:cNvPr id="349" name="Google Shape;349;p26"/>
          <p:cNvSpPr/>
          <p:nvPr/>
        </p:nvSpPr>
        <p:spPr>
          <a:xfrm>
            <a:off x="6356291" y="1369629"/>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0BA834CF-2FC9-407C-9274-8D1E89BF4BBF}"/>
              </a:ext>
            </a:extLst>
          </p:cNvPr>
          <p:cNvSpPr/>
          <p:nvPr/>
        </p:nvSpPr>
        <p:spPr>
          <a:xfrm>
            <a:off x="2448994" y="1523383"/>
            <a:ext cx="1873840" cy="2643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Google Shape;347;p26"/>
          <p:cNvSpPr txBox="1">
            <a:spLocks noGrp="1"/>
          </p:cNvSpPr>
          <p:nvPr>
            <p:ph type="subTitle" idx="4294967295"/>
          </p:nvPr>
        </p:nvSpPr>
        <p:spPr>
          <a:xfrm flipH="1">
            <a:off x="2448991" y="1523383"/>
            <a:ext cx="1873839" cy="26430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bg1"/>
                </a:solidFill>
              </a:rPr>
              <a:t>SWAPNIL NEMA</a:t>
            </a:r>
          </a:p>
          <a:p>
            <a:pPr marL="285750" indent="-285750">
              <a:buClr>
                <a:schemeClr val="dk1"/>
              </a:buClr>
            </a:pPr>
            <a:endParaRPr lang="en-US" sz="1600" dirty="0">
              <a:solidFill>
                <a:schemeClr val="bg1"/>
              </a:solidFill>
            </a:endParaRPr>
          </a:p>
          <a:p>
            <a:pPr marL="285750" indent="-285750">
              <a:buClr>
                <a:schemeClr val="dk1"/>
              </a:buClr>
            </a:pPr>
            <a:r>
              <a:rPr lang="en-US" sz="1600" dirty="0">
                <a:solidFill>
                  <a:schemeClr val="bg1"/>
                </a:solidFill>
              </a:rPr>
              <a:t>APPLICATION DESIGN</a:t>
            </a:r>
          </a:p>
          <a:p>
            <a:pPr marL="285750" indent="-285750">
              <a:buClr>
                <a:schemeClr val="dk1"/>
              </a:buClr>
            </a:pPr>
            <a:endParaRPr lang="en-US" sz="1600" dirty="0">
              <a:solidFill>
                <a:schemeClr val="bg1"/>
              </a:solidFill>
            </a:endParaRPr>
          </a:p>
          <a:p>
            <a:pPr marL="285750" indent="-285750">
              <a:buClr>
                <a:schemeClr val="dk1"/>
              </a:buClr>
            </a:pPr>
            <a:r>
              <a:rPr lang="en-US" sz="1600" dirty="0">
                <a:solidFill>
                  <a:schemeClr val="bg1"/>
                </a:solidFill>
              </a:rPr>
              <a:t>FRONTEND</a:t>
            </a:r>
          </a:p>
          <a:p>
            <a:pPr marL="285750" indent="-285750">
              <a:buClr>
                <a:schemeClr val="dk1"/>
              </a:buClr>
            </a:pPr>
            <a:endParaRPr lang="en-US" sz="1600" dirty="0">
              <a:solidFill>
                <a:schemeClr val="bg1"/>
              </a:solidFill>
            </a:endParaRPr>
          </a:p>
          <a:p>
            <a:pPr marL="285750" indent="-285750">
              <a:buClr>
                <a:schemeClr val="dk1"/>
              </a:buClr>
            </a:pPr>
            <a:r>
              <a:rPr lang="en-US" sz="1600" dirty="0">
                <a:solidFill>
                  <a:schemeClr val="bg1"/>
                </a:solidFill>
              </a:rPr>
              <a:t>PRESENTATION</a:t>
            </a:r>
          </a:p>
        </p:txBody>
      </p:sp>
      <p:sp>
        <p:nvSpPr>
          <p:cNvPr id="7" name="Rectangle 6">
            <a:extLst>
              <a:ext uri="{FF2B5EF4-FFF2-40B4-BE49-F238E27FC236}">
                <a16:creationId xmlns:a16="http://schemas.microsoft.com/office/drawing/2014/main" id="{95724AAD-6190-407A-B5FF-00C926F60CA0}"/>
              </a:ext>
            </a:extLst>
          </p:cNvPr>
          <p:cNvSpPr/>
          <p:nvPr/>
        </p:nvSpPr>
        <p:spPr>
          <a:xfrm>
            <a:off x="4683823" y="1523383"/>
            <a:ext cx="1873840" cy="2643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347;p26">
            <a:extLst>
              <a:ext uri="{FF2B5EF4-FFF2-40B4-BE49-F238E27FC236}">
                <a16:creationId xmlns:a16="http://schemas.microsoft.com/office/drawing/2014/main" id="{B946BFEB-7D73-40E1-B34C-02EF50085C70}"/>
              </a:ext>
            </a:extLst>
          </p:cNvPr>
          <p:cNvSpPr txBox="1">
            <a:spLocks/>
          </p:cNvSpPr>
          <p:nvPr/>
        </p:nvSpPr>
        <p:spPr>
          <a:xfrm flipH="1">
            <a:off x="4705463" y="1523382"/>
            <a:ext cx="1852200" cy="2643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indent="0" algn="ctr">
              <a:buClr>
                <a:schemeClr val="dk1"/>
              </a:buClr>
              <a:buFont typeface="Arial"/>
              <a:buNone/>
            </a:pPr>
            <a:r>
              <a:rPr lang="en-US" sz="1800" b="1" dirty="0">
                <a:solidFill>
                  <a:schemeClr val="bg1"/>
                </a:solidFill>
              </a:rPr>
              <a:t>UDAY RAJORIYA</a:t>
            </a:r>
          </a:p>
          <a:p>
            <a:pPr marL="285750" indent="-285750">
              <a:buClr>
                <a:schemeClr val="dk1"/>
              </a:buClr>
            </a:pPr>
            <a:endParaRPr lang="en-US" sz="1600" dirty="0">
              <a:solidFill>
                <a:schemeClr val="bg1"/>
              </a:solidFill>
            </a:endParaRPr>
          </a:p>
          <a:p>
            <a:pPr marL="285750" indent="-285750">
              <a:buClr>
                <a:schemeClr val="dk1"/>
              </a:buClr>
            </a:pPr>
            <a:r>
              <a:rPr lang="en-US" sz="1600" dirty="0">
                <a:solidFill>
                  <a:schemeClr val="bg1"/>
                </a:solidFill>
              </a:rPr>
              <a:t>MACHINE LEARNING MODEL</a:t>
            </a:r>
          </a:p>
          <a:p>
            <a:pPr marL="285750" indent="-285750">
              <a:buClr>
                <a:schemeClr val="dk1"/>
              </a:buClr>
            </a:pPr>
            <a:endParaRPr lang="en-US" sz="1600" dirty="0">
              <a:solidFill>
                <a:schemeClr val="bg1"/>
              </a:solidFill>
            </a:endParaRPr>
          </a:p>
          <a:p>
            <a:pPr marL="285750" indent="-285750">
              <a:buClr>
                <a:schemeClr val="dk1"/>
              </a:buClr>
            </a:pPr>
            <a:r>
              <a:rPr lang="en-US" sz="1600" dirty="0">
                <a:solidFill>
                  <a:schemeClr val="bg1"/>
                </a:solidFill>
              </a:rPr>
              <a:t>BACKEND</a:t>
            </a:r>
          </a:p>
          <a:p>
            <a:pPr marL="285750" indent="-285750">
              <a:buClr>
                <a:schemeClr val="dk1"/>
              </a:buClr>
            </a:pPr>
            <a:endParaRPr lang="en-US" sz="1600" dirty="0">
              <a:solidFill>
                <a:schemeClr val="bg1"/>
              </a:solidFill>
            </a:endParaRPr>
          </a:p>
          <a:p>
            <a:pPr marL="285750" indent="-285750">
              <a:buClr>
                <a:schemeClr val="dk1"/>
              </a:buClr>
            </a:pPr>
            <a:r>
              <a:rPr lang="en-US" sz="1600" dirty="0">
                <a:solidFill>
                  <a:schemeClr val="bg1"/>
                </a:solidFill>
              </a:rPr>
              <a:t>DOCUMENTATION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8"/>
        <p:cNvGrpSpPr/>
        <p:nvPr/>
      </p:nvGrpSpPr>
      <p:grpSpPr>
        <a:xfrm>
          <a:off x="0" y="0"/>
          <a:ext cx="0" cy="0"/>
          <a:chOff x="0" y="0"/>
          <a:chExt cx="0" cy="0"/>
        </a:xfrm>
      </p:grpSpPr>
      <p:sp>
        <p:nvSpPr>
          <p:cNvPr id="2" name="Title 1">
            <a:extLst>
              <a:ext uri="{FF2B5EF4-FFF2-40B4-BE49-F238E27FC236}">
                <a16:creationId xmlns:a16="http://schemas.microsoft.com/office/drawing/2014/main" id="{40ED02C5-E21C-4D1E-AE7D-5089AA500D33}"/>
              </a:ext>
            </a:extLst>
          </p:cNvPr>
          <p:cNvSpPr>
            <a:spLocks noGrp="1"/>
          </p:cNvSpPr>
          <p:nvPr>
            <p:ph type="ctrTitle"/>
          </p:nvPr>
        </p:nvSpPr>
        <p:spPr/>
        <p:txBody>
          <a:bodyPr/>
          <a:lstStyle/>
          <a:p>
            <a:r>
              <a:rPr lang="en-US" dirty="0"/>
              <a:t>Problem statement</a:t>
            </a:r>
          </a:p>
        </p:txBody>
      </p:sp>
      <p:sp>
        <p:nvSpPr>
          <p:cNvPr id="730" name="Google Shape;730;p29"/>
          <p:cNvSpPr txBox="1">
            <a:spLocks noGrp="1"/>
          </p:cNvSpPr>
          <p:nvPr>
            <p:ph type="subTitle" idx="4294967295"/>
          </p:nvPr>
        </p:nvSpPr>
        <p:spPr>
          <a:xfrm flipH="1">
            <a:off x="948600" y="1254035"/>
            <a:ext cx="7150371" cy="4080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i="0" dirty="0">
                <a:solidFill>
                  <a:schemeClr val="accent3"/>
                </a:solidFill>
                <a:effectLst/>
                <a:latin typeface="Montserrat"/>
              </a:rPr>
              <a:t>Predicting the energy output of wind turbine based on weather condition</a:t>
            </a:r>
            <a:endParaRPr sz="1800" dirty="0">
              <a:solidFill>
                <a:schemeClr val="accent3"/>
              </a:solidFill>
            </a:endParaRPr>
          </a:p>
        </p:txBody>
      </p:sp>
      <p:sp>
        <p:nvSpPr>
          <p:cNvPr id="97" name="Google Shape;730;p29">
            <a:extLst>
              <a:ext uri="{FF2B5EF4-FFF2-40B4-BE49-F238E27FC236}">
                <a16:creationId xmlns:a16="http://schemas.microsoft.com/office/drawing/2014/main" id="{0ABBA7D0-5E75-4D94-B588-111B08F2FF74}"/>
              </a:ext>
            </a:extLst>
          </p:cNvPr>
          <p:cNvSpPr txBox="1">
            <a:spLocks/>
          </p:cNvSpPr>
          <p:nvPr/>
        </p:nvSpPr>
        <p:spPr>
          <a:xfrm flipH="1">
            <a:off x="948600" y="2326790"/>
            <a:ext cx="6523354" cy="13709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indent="0">
              <a:buFont typeface="Dosis ExtraLight"/>
              <a:buNone/>
            </a:pPr>
            <a:r>
              <a:rPr lang="en-US" sz="1600" b="0" i="0" dirty="0">
                <a:solidFill>
                  <a:schemeClr val="accent3"/>
                </a:solidFill>
                <a:effectLst/>
                <a:latin typeface="Montserrat"/>
              </a:rPr>
              <a:t>Wind energy plays an increasing role in the supply of energy world-wide.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endParaRPr lang="en-US" sz="105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4"/>
        <p:cNvGrpSpPr/>
        <p:nvPr/>
      </p:nvGrpSpPr>
      <p:grpSpPr>
        <a:xfrm>
          <a:off x="0" y="0"/>
          <a:ext cx="0" cy="0"/>
          <a:chOff x="0" y="0"/>
          <a:chExt cx="0" cy="0"/>
        </a:xfrm>
      </p:grpSpPr>
      <p:sp>
        <p:nvSpPr>
          <p:cNvPr id="331" name="Google Shape;331;p25"/>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37" name="Google Shape;337;p25"/>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Website interface</a:t>
            </a:r>
            <a:endParaRPr/>
          </a:p>
        </p:txBody>
      </p:sp>
      <p:pic>
        <p:nvPicPr>
          <p:cNvPr id="80" name="Picture 79" descr="f5f64333-21d1-4f9c-8e39-2c9c963eaad3.jfif"/>
          <p:cNvPicPr>
            <a:picLocks noChangeAspect="1"/>
          </p:cNvPicPr>
          <p:nvPr/>
        </p:nvPicPr>
        <p:blipFill>
          <a:blip r:embed="rId3"/>
          <a:stretch>
            <a:fillRect/>
          </a:stretch>
        </p:blipFill>
        <p:spPr>
          <a:xfrm>
            <a:off x="2667000" y="483493"/>
            <a:ext cx="3810000" cy="42672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1" name="Google Shape;331;p25"/>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a:p>
        </p:txBody>
      </p:sp>
      <p:sp>
        <p:nvSpPr>
          <p:cNvPr id="337" name="Google Shape;337;p25"/>
          <p:cNvSpPr txBox="1">
            <a:spLocks noGrp="1"/>
          </p:cNvSpPr>
          <p:nvPr>
            <p:ph type="subTitle" idx="4"/>
          </p:nvPr>
        </p:nvSpPr>
        <p:spPr>
          <a:xfrm>
            <a:off x="1274821" y="579250"/>
            <a:ext cx="139218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User Fills the given fields</a:t>
            </a:r>
          </a:p>
        </p:txBody>
      </p:sp>
      <p:pic>
        <p:nvPicPr>
          <p:cNvPr id="5" name="Picture 4" descr="25a879ad-1ff9-4c32-910d-fc3b10487d28.jfif"/>
          <p:cNvPicPr>
            <a:picLocks noChangeAspect="1"/>
          </p:cNvPicPr>
          <p:nvPr/>
        </p:nvPicPr>
        <p:blipFill>
          <a:blip r:embed="rId3"/>
          <a:stretch>
            <a:fillRect/>
          </a:stretch>
        </p:blipFill>
        <p:spPr>
          <a:xfrm>
            <a:off x="2667000" y="483495"/>
            <a:ext cx="3810000" cy="4267286"/>
          </a:xfrm>
          <a:prstGeom prst="rect">
            <a:avLst/>
          </a:prstGeom>
        </p:spPr>
      </p:pic>
      <p:sp>
        <p:nvSpPr>
          <p:cNvPr id="7" name="Google Shape;337;p25"/>
          <p:cNvSpPr txBox="1">
            <a:spLocks noGrp="1"/>
          </p:cNvSpPr>
          <p:nvPr>
            <p:ph type="subTitle" idx="4"/>
          </p:nvPr>
        </p:nvSpPr>
        <p:spPr>
          <a:xfrm>
            <a:off x="674120" y="1112649"/>
            <a:ext cx="1764279"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And clicks the submit button.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1" name="Google Shape;331;p25"/>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a:p>
        </p:txBody>
      </p:sp>
      <p:sp>
        <p:nvSpPr>
          <p:cNvPr id="337" name="Google Shape;337;p25"/>
          <p:cNvSpPr txBox="1">
            <a:spLocks noGrp="1"/>
          </p:cNvSpPr>
          <p:nvPr>
            <p:ph type="subTitle" idx="4"/>
          </p:nvPr>
        </p:nvSpPr>
        <p:spPr>
          <a:xfrm>
            <a:off x="1269216" y="579250"/>
            <a:ext cx="1274858"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Predicted output is</a:t>
            </a:r>
            <a:endParaRPr dirty="0"/>
          </a:p>
        </p:txBody>
      </p:sp>
      <p:pic>
        <p:nvPicPr>
          <p:cNvPr id="5" name="Picture 4" descr="f42c7813-8936-4f09-abfa-91b2f0d8da2d.jfif"/>
          <p:cNvPicPr>
            <a:picLocks noChangeAspect="1"/>
          </p:cNvPicPr>
          <p:nvPr/>
        </p:nvPicPr>
        <p:blipFill>
          <a:blip r:embed="rId3"/>
          <a:stretch>
            <a:fillRect/>
          </a:stretch>
        </p:blipFill>
        <p:spPr>
          <a:xfrm>
            <a:off x="2667000" y="483494"/>
            <a:ext cx="3810000" cy="4267287"/>
          </a:xfrm>
          <a:prstGeom prst="rect">
            <a:avLst/>
          </a:prstGeom>
        </p:spPr>
      </p:pic>
      <p:sp>
        <p:nvSpPr>
          <p:cNvPr id="7" name="Google Shape;337;p25">
            <a:extLst>
              <a:ext uri="{FF2B5EF4-FFF2-40B4-BE49-F238E27FC236}">
                <a16:creationId xmlns:a16="http://schemas.microsoft.com/office/drawing/2014/main" id="{8245952A-1D11-4521-BCE1-18B9B6B69AD9}"/>
              </a:ext>
            </a:extLst>
          </p:cNvPr>
          <p:cNvSpPr txBox="1">
            <a:spLocks/>
          </p:cNvSpPr>
          <p:nvPr/>
        </p:nvSpPr>
        <p:spPr>
          <a:xfrm>
            <a:off x="607642" y="1046152"/>
            <a:ext cx="1648323" cy="4025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5"/>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2pPr>
            <a:lvl3pPr marL="1371600" marR="0" lvl="2"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3pPr>
            <a:lvl4pPr marL="1828800" marR="0" lvl="3"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4pPr>
            <a:lvl5pPr marL="2286000" marR="0" lvl="4"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5pPr>
            <a:lvl6pPr marL="2743200" marR="0" lvl="5"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6pPr>
            <a:lvl7pPr marL="3200400" marR="0" lvl="6"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7pPr>
            <a:lvl8pPr marL="3657600" marR="0" lvl="7"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8pPr>
            <a:lvl9pPr marL="4114800" marR="0" lvl="8"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9pPr>
          </a:lstStyle>
          <a:p>
            <a:pPr marL="0" indent="0"/>
            <a:r>
              <a:rPr lang="en-US" dirty="0"/>
              <a:t>then displayed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94"/>
        <p:cNvGrpSpPr/>
        <p:nvPr/>
      </p:nvGrpSpPr>
      <p:grpSpPr>
        <a:xfrm>
          <a:off x="0" y="0"/>
          <a:ext cx="0" cy="0"/>
          <a:chOff x="0" y="0"/>
          <a:chExt cx="0" cy="0"/>
        </a:xfrm>
      </p:grpSpPr>
      <p:sp>
        <p:nvSpPr>
          <p:cNvPr id="501" name="Google Shape;501;p27"/>
          <p:cNvSpPr txBox="1">
            <a:spLocks noGrp="1"/>
          </p:cNvSpPr>
          <p:nvPr>
            <p:ph type="ctrTitle"/>
          </p:nvPr>
        </p:nvSpPr>
        <p:spPr>
          <a:xfrm>
            <a:off x="941673" y="374498"/>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a:t>
            </a:r>
            <a:r>
              <a:rPr lang="en" dirty="0"/>
              <a:t>dvantages of windfarm power output predictor</a:t>
            </a:r>
            <a:endParaRPr dirty="0"/>
          </a:p>
        </p:txBody>
      </p:sp>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TextBox 70"/>
          <p:cNvSpPr txBox="1"/>
          <p:nvPr/>
        </p:nvSpPr>
        <p:spPr>
          <a:xfrm>
            <a:off x="397130" y="1790733"/>
            <a:ext cx="8349740" cy="1323439"/>
          </a:xfrm>
          <a:prstGeom prst="rect">
            <a:avLst/>
          </a:prstGeom>
          <a:noFill/>
        </p:spPr>
        <p:txBody>
          <a:bodyPr wrap="square" rtlCol="0">
            <a:spAutoFit/>
          </a:bodyPr>
          <a:lstStyle/>
          <a:p>
            <a:pPr>
              <a:buFont typeface="Wingdings" pitchFamily="2" charset="2"/>
              <a:buChar char="Ø"/>
            </a:pPr>
            <a:r>
              <a:rPr lang="en-US" sz="1600" dirty="0">
                <a:solidFill>
                  <a:schemeClr val="accent4"/>
                </a:solidFill>
              </a:rPr>
              <a:t> Controls the cost of over-production.</a:t>
            </a:r>
          </a:p>
          <a:p>
            <a:pPr>
              <a:buFont typeface="Wingdings" pitchFamily="2" charset="2"/>
              <a:buChar char="Ø"/>
            </a:pPr>
            <a:r>
              <a:rPr lang="en-US" sz="1600" dirty="0">
                <a:solidFill>
                  <a:schemeClr val="accent4"/>
                </a:solidFill>
              </a:rPr>
              <a:t> It is economically feasible.</a:t>
            </a:r>
          </a:p>
          <a:p>
            <a:pPr>
              <a:buFont typeface="Wingdings" pitchFamily="2" charset="2"/>
              <a:buChar char="Ø"/>
            </a:pPr>
            <a:r>
              <a:rPr lang="en-US" sz="1600" dirty="0">
                <a:solidFill>
                  <a:schemeClr val="accent4"/>
                </a:solidFill>
              </a:rPr>
              <a:t> Wind Energy can replace many non-environment friendly sources as it is so economical. </a:t>
            </a:r>
          </a:p>
          <a:p>
            <a:pPr>
              <a:buFont typeface="Wingdings" pitchFamily="2" charset="2"/>
              <a:buChar char="Ø"/>
            </a:pPr>
            <a:r>
              <a:rPr lang="en-US" sz="1600" dirty="0">
                <a:solidFill>
                  <a:schemeClr val="accent4"/>
                </a:solidFill>
              </a:rPr>
              <a:t> It makes production of energy more efficient.</a:t>
            </a:r>
          </a:p>
          <a:p>
            <a:pPr>
              <a:buFont typeface="Wingdings" pitchFamily="2" charset="2"/>
              <a:buChar char="Ø"/>
            </a:pPr>
            <a:r>
              <a:rPr lang="en-US" sz="1600" dirty="0">
                <a:solidFill>
                  <a:schemeClr val="accent4"/>
                </a:solidFill>
              </a:rPr>
              <a:t> More reliable technology as compared to the present 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62996-0716-47E3-957F-582B9C99E86E}"/>
              </a:ext>
            </a:extLst>
          </p:cNvPr>
          <p:cNvSpPr>
            <a:spLocks noGrp="1"/>
          </p:cNvSpPr>
          <p:nvPr>
            <p:ph type="ctrTitle"/>
          </p:nvPr>
        </p:nvSpPr>
        <p:spPr/>
        <p:txBody>
          <a:bodyPr/>
          <a:lstStyle/>
          <a:p>
            <a:r>
              <a:rPr lang="en-US" dirty="0"/>
              <a:t>Links</a:t>
            </a:r>
          </a:p>
        </p:txBody>
      </p:sp>
      <p:sp>
        <p:nvSpPr>
          <p:cNvPr id="2" name="Subtitle 1">
            <a:extLst>
              <a:ext uri="{FF2B5EF4-FFF2-40B4-BE49-F238E27FC236}">
                <a16:creationId xmlns:a16="http://schemas.microsoft.com/office/drawing/2014/main" id="{A8AF9401-8A3E-4DF5-8769-ED42C157BF2D}"/>
              </a:ext>
            </a:extLst>
          </p:cNvPr>
          <p:cNvSpPr>
            <a:spLocks noGrp="1"/>
          </p:cNvSpPr>
          <p:nvPr>
            <p:ph type="subTitle" idx="1"/>
          </p:nvPr>
        </p:nvSpPr>
        <p:spPr>
          <a:xfrm>
            <a:off x="1246961" y="1644002"/>
            <a:ext cx="6667778" cy="1081261"/>
          </a:xfrm>
        </p:spPr>
        <p:style>
          <a:lnRef idx="2">
            <a:schemeClr val="accent4">
              <a:shade val="50000"/>
            </a:schemeClr>
          </a:lnRef>
          <a:fillRef idx="1">
            <a:schemeClr val="accent4"/>
          </a:fillRef>
          <a:effectRef idx="0">
            <a:schemeClr val="accent4"/>
          </a:effectRef>
          <a:fontRef idx="minor">
            <a:schemeClr val="lt1"/>
          </a:fontRef>
        </p:style>
        <p:txBody>
          <a:bodyPr/>
          <a:lstStyle/>
          <a:p>
            <a:pPr marL="158750" indent="0">
              <a:buNone/>
            </a:pPr>
            <a:r>
              <a:rPr lang="en-US" sz="1600" b="1" dirty="0">
                <a:solidFill>
                  <a:schemeClr val="accent3"/>
                </a:solidFill>
              </a:rPr>
              <a:t>APPLICATION/WEBSITE</a:t>
            </a:r>
          </a:p>
          <a:p>
            <a:pPr marL="158750" indent="0">
              <a:buNone/>
            </a:pPr>
            <a:r>
              <a:rPr lang="en-US" sz="2800" dirty="0">
                <a:hlinkClick r:id="rId2"/>
              </a:rPr>
              <a:t>http://node-red-qlgrg.eu-gb.mybluemix.net/ui</a:t>
            </a:r>
            <a:endParaRPr lang="en-US" sz="1600" b="1" dirty="0">
              <a:solidFill>
                <a:schemeClr val="accent3"/>
              </a:solidFill>
            </a:endParaRPr>
          </a:p>
        </p:txBody>
      </p:sp>
      <p:sp>
        <p:nvSpPr>
          <p:cNvPr id="5" name="Subtitle 1">
            <a:extLst>
              <a:ext uri="{FF2B5EF4-FFF2-40B4-BE49-F238E27FC236}">
                <a16:creationId xmlns:a16="http://schemas.microsoft.com/office/drawing/2014/main" id="{FBA6796B-7AF3-43B4-9AF5-D61E3BA7B116}"/>
              </a:ext>
            </a:extLst>
          </p:cNvPr>
          <p:cNvSpPr txBox="1">
            <a:spLocks/>
          </p:cNvSpPr>
          <p:nvPr/>
        </p:nvSpPr>
        <p:spPr>
          <a:xfrm>
            <a:off x="1246961" y="2918683"/>
            <a:ext cx="6667778" cy="1247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20293B"/>
              </a:buClr>
              <a:buSzPts val="1000"/>
              <a:buFont typeface="Abel"/>
              <a:buChar char="●"/>
              <a:defRPr sz="1100" b="0" i="0" u="none" strike="noStrike" cap="none">
                <a:solidFill>
                  <a:srgbClr val="EFEFEF"/>
                </a:solidFill>
                <a:latin typeface="Abel"/>
                <a:ea typeface="Abel"/>
                <a:cs typeface="Abel"/>
                <a:sym typeface="Abel"/>
              </a:defRPr>
            </a:lvl1pPr>
            <a:lvl2pPr marL="914400" marR="0" lvl="1" indent="-298450" algn="l" rtl="0">
              <a:lnSpc>
                <a:spcPct val="100000"/>
              </a:lnSpc>
              <a:spcBef>
                <a:spcPts val="0"/>
              </a:spcBef>
              <a:spcAft>
                <a:spcPts val="0"/>
              </a:spcAft>
              <a:buClr>
                <a:srgbClr val="20293B"/>
              </a:buClr>
              <a:buSzPts val="1400"/>
              <a:buFont typeface="Arial"/>
              <a:buChar char="○"/>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2pPr>
            <a:lvl3pPr marL="1371600" marR="0" lvl="2" indent="-298450" algn="l" rtl="0">
              <a:lnSpc>
                <a:spcPct val="100000"/>
              </a:lnSpc>
              <a:spcBef>
                <a:spcPts val="0"/>
              </a:spcBef>
              <a:spcAft>
                <a:spcPts val="0"/>
              </a:spcAft>
              <a:buClr>
                <a:srgbClr val="20293B"/>
              </a:buClr>
              <a:buSzPts val="1400"/>
              <a:buFont typeface="Arial"/>
              <a:buChar char="■"/>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3pPr>
            <a:lvl4pPr marL="1828800" marR="0" lvl="3" indent="-298450" algn="l" rtl="0">
              <a:lnSpc>
                <a:spcPct val="100000"/>
              </a:lnSpc>
              <a:spcBef>
                <a:spcPts val="0"/>
              </a:spcBef>
              <a:spcAft>
                <a:spcPts val="0"/>
              </a:spcAft>
              <a:buClr>
                <a:srgbClr val="20293B"/>
              </a:buClr>
              <a:buSzPts val="1400"/>
              <a:buFont typeface="Arial"/>
              <a:buChar char="●"/>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4pPr>
            <a:lvl5pPr marL="2286000" marR="0" lvl="4" indent="-298450" algn="l" rtl="0">
              <a:lnSpc>
                <a:spcPct val="100000"/>
              </a:lnSpc>
              <a:spcBef>
                <a:spcPts val="0"/>
              </a:spcBef>
              <a:spcAft>
                <a:spcPts val="0"/>
              </a:spcAft>
              <a:buClr>
                <a:srgbClr val="20293B"/>
              </a:buClr>
              <a:buSzPts val="1400"/>
              <a:buFont typeface="Arial"/>
              <a:buChar char="○"/>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5pPr>
            <a:lvl6pPr marL="2743200" marR="0" lvl="5" indent="-298450" algn="l" rtl="0">
              <a:lnSpc>
                <a:spcPct val="100000"/>
              </a:lnSpc>
              <a:spcBef>
                <a:spcPts val="0"/>
              </a:spcBef>
              <a:spcAft>
                <a:spcPts val="0"/>
              </a:spcAft>
              <a:buClr>
                <a:srgbClr val="20293B"/>
              </a:buClr>
              <a:buSzPts val="1400"/>
              <a:buFont typeface="Arial"/>
              <a:buChar char="■"/>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6pPr>
            <a:lvl7pPr marL="3200400" marR="0" lvl="6" indent="-298450" algn="l" rtl="0">
              <a:lnSpc>
                <a:spcPct val="100000"/>
              </a:lnSpc>
              <a:spcBef>
                <a:spcPts val="0"/>
              </a:spcBef>
              <a:spcAft>
                <a:spcPts val="0"/>
              </a:spcAft>
              <a:buClr>
                <a:srgbClr val="20293B"/>
              </a:buClr>
              <a:buSzPts val="1400"/>
              <a:buFont typeface="Arial"/>
              <a:buChar char="●"/>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7pPr>
            <a:lvl8pPr marL="3657600" marR="0" lvl="7" indent="-298450" algn="l" rtl="0">
              <a:lnSpc>
                <a:spcPct val="100000"/>
              </a:lnSpc>
              <a:spcBef>
                <a:spcPts val="0"/>
              </a:spcBef>
              <a:spcAft>
                <a:spcPts val="0"/>
              </a:spcAft>
              <a:buClr>
                <a:srgbClr val="20293B"/>
              </a:buClr>
              <a:buSzPts val="1400"/>
              <a:buFont typeface="Arial"/>
              <a:buChar char="○"/>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8pPr>
            <a:lvl9pPr marL="4114800" marR="0" lvl="8" indent="-298450" algn="l" rtl="0">
              <a:lnSpc>
                <a:spcPct val="100000"/>
              </a:lnSpc>
              <a:spcBef>
                <a:spcPts val="0"/>
              </a:spcBef>
              <a:spcAft>
                <a:spcPts val="0"/>
              </a:spcAft>
              <a:buClr>
                <a:srgbClr val="20293B"/>
              </a:buClr>
              <a:buSzPts val="1400"/>
              <a:buFont typeface="Arial"/>
              <a:buChar char="■"/>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9pPr>
          </a:lstStyle>
          <a:p>
            <a:pPr marL="158750" indent="0">
              <a:buFont typeface="Abel"/>
              <a:buNone/>
            </a:pPr>
            <a:r>
              <a:rPr lang="en-US" sz="1600" b="1" dirty="0">
                <a:solidFill>
                  <a:schemeClr val="accent3"/>
                </a:solidFill>
              </a:rPr>
              <a:t>SOURCE/GITHUB</a:t>
            </a:r>
          </a:p>
          <a:p>
            <a:pPr marL="158750" indent="0">
              <a:buFont typeface="Abel"/>
              <a:buNone/>
            </a:pPr>
            <a:r>
              <a:rPr lang="en-US" sz="2000" dirty="0">
                <a:hlinkClick r:id="rId3"/>
              </a:rPr>
              <a:t>https://github.com/SmartPracticeschool/SBSPS-Challenge-1100-Wind-Farm-Power-Output-Predictor</a:t>
            </a:r>
            <a:endParaRPr lang="en-US" sz="900" b="1" dirty="0">
              <a:solidFill>
                <a:schemeClr val="accent3"/>
              </a:solidFill>
            </a:endParaRPr>
          </a:p>
        </p:txBody>
      </p:sp>
    </p:spTree>
    <p:extLst>
      <p:ext uri="{BB962C8B-B14F-4D97-AF65-F5344CB8AC3E}">
        <p14:creationId xmlns:p14="http://schemas.microsoft.com/office/powerpoint/2010/main" val="396752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28"/>
        <p:cNvGrpSpPr/>
        <p:nvPr/>
      </p:nvGrpSpPr>
      <p:grpSpPr>
        <a:xfrm>
          <a:off x="0" y="0"/>
          <a:ext cx="0" cy="0"/>
          <a:chOff x="0" y="0"/>
          <a:chExt cx="0" cy="0"/>
        </a:xfrm>
      </p:grpSpPr>
      <p:sp>
        <p:nvSpPr>
          <p:cNvPr id="5332" name="Google Shape;5332;p40"/>
          <p:cNvSpPr txBox="1">
            <a:spLocks noGrp="1"/>
          </p:cNvSpPr>
          <p:nvPr>
            <p:ph type="ctrTitle"/>
          </p:nvPr>
        </p:nvSpPr>
        <p:spPr>
          <a:xfrm>
            <a:off x="927578" y="1570004"/>
            <a:ext cx="7288844" cy="20034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5"/>
                </a:solidFill>
              </a:rPr>
              <a:t>A</a:t>
            </a:r>
            <a:r>
              <a:rPr lang="en" dirty="0">
                <a:solidFill>
                  <a:schemeClr val="accent5"/>
                </a:solidFill>
              </a:rPr>
              <a:t> huge THANKS from team </a:t>
            </a:r>
            <a:r>
              <a:rPr lang="en" dirty="0">
                <a:solidFill>
                  <a:schemeClr val="tx2">
                    <a:lumMod val="60000"/>
                    <a:lumOff val="40000"/>
                  </a:schemeClr>
                </a:solidFill>
              </a:rPr>
              <a:t>proconspiracy</a:t>
            </a:r>
            <a:endParaRPr dirty="0">
              <a:solidFill>
                <a:schemeClr val="tx2">
                  <a:lumMod val="60000"/>
                  <a:lumOff val="40000"/>
                </a:schemeClr>
              </a:solidFill>
            </a:endParaRPr>
          </a:p>
        </p:txBody>
      </p:sp>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214</Words>
  <Application>Microsoft Office PowerPoint</Application>
  <PresentationFormat>On-screen Show (16:9)</PresentationFormat>
  <Paragraphs>41</Paragraphs>
  <Slides>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Wingdings</vt:lpstr>
      <vt:lpstr>Josefin Sans</vt:lpstr>
      <vt:lpstr>Fira Sans Condensed ExtraLight</vt:lpstr>
      <vt:lpstr>Abel</vt:lpstr>
      <vt:lpstr>Fira Sans Extra Condensed Medium</vt:lpstr>
      <vt:lpstr>Arial</vt:lpstr>
      <vt:lpstr>Dosis ExtraLight</vt:lpstr>
      <vt:lpstr>Montserrat</vt:lpstr>
      <vt:lpstr>Squada One</vt:lpstr>
      <vt:lpstr>Dosis</vt:lpstr>
      <vt:lpstr>Staatliches</vt:lpstr>
      <vt:lpstr>Isometric Proposal by Slidesgo</vt:lpstr>
      <vt:lpstr>Wind farm power output predictor</vt:lpstr>
      <vt:lpstr>TEAM PROCONSPIRACY</vt:lpstr>
      <vt:lpstr>Problem statement</vt:lpstr>
      <vt:lpstr>01</vt:lpstr>
      <vt:lpstr>02</vt:lpstr>
      <vt:lpstr>03</vt:lpstr>
      <vt:lpstr>Advantages of windfarm power output predictor</vt:lpstr>
      <vt:lpstr>Links</vt:lpstr>
      <vt:lpstr>A huge THANKS from team proconspiracy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farm power output predictor</dc:title>
  <dc:creator>Uday</dc:creator>
  <cp:lastModifiedBy>uday rajoriya</cp:lastModifiedBy>
  <cp:revision>16</cp:revision>
  <dcterms:modified xsi:type="dcterms:W3CDTF">2020-07-15T09:03:02Z</dcterms:modified>
</cp:coreProperties>
</file>