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PT Sans Narrow"/>
      <p:regular r:id="rId20"/>
      <p:bold r:id="rId21"/>
    </p:embeddedFont>
    <p:embeddedFont>
      <p:font typeface="Montserrat"/>
      <p:regular r:id="rId22"/>
      <p:bold r:id="rId23"/>
      <p:italic r:id="rId24"/>
      <p:boldItalic r:id="rId25"/>
    </p:embeddedFont>
    <p:embeddedFont>
      <p:font typeface="Open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TSansNarrow-regular.fntdata"/><Relationship Id="rId22" Type="http://schemas.openxmlformats.org/officeDocument/2006/relationships/font" Target="fonts/Montserrat-regular.fntdata"/><Relationship Id="rId21" Type="http://schemas.openxmlformats.org/officeDocument/2006/relationships/font" Target="fonts/PTSansNarrow-bold.fntdata"/><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regular.fntdata"/><Relationship Id="rId25" Type="http://schemas.openxmlformats.org/officeDocument/2006/relationships/font" Target="fonts/Montserrat-boldItalic.fntdata"/><Relationship Id="rId28" Type="http://schemas.openxmlformats.org/officeDocument/2006/relationships/font" Target="fonts/OpenSans-italic.fntdata"/><Relationship Id="rId27" Type="http://schemas.openxmlformats.org/officeDocument/2006/relationships/font" Target="fonts/OpenSans-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8d9150438a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8d9150438a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8d9150438a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d9150438a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8d9150438a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d9150438a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8d9150438a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d9150438a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8d9150438a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8d9150438a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8d9150438a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8d9150438a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8d9150438a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d9150438a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8d9150438a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d9150438a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8d9150438a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8d9150438a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l">
              <a:lnSpc>
                <a:spcPct val="228000"/>
              </a:lnSpc>
              <a:spcBef>
                <a:spcPts val="1500"/>
              </a:spcBef>
              <a:spcAft>
                <a:spcPts val="0"/>
              </a:spcAft>
              <a:buNone/>
            </a:pPr>
            <a:r>
              <a:t/>
            </a:r>
            <a:endParaRPr b="0" sz="1200">
              <a:solidFill>
                <a:srgbClr val="333333"/>
              </a:solidFill>
              <a:highlight>
                <a:srgbClr val="FFFFFF"/>
              </a:highlight>
              <a:latin typeface="Montserrat"/>
              <a:ea typeface="Montserrat"/>
              <a:cs typeface="Montserrat"/>
              <a:sym typeface="Montserrat"/>
            </a:endParaRPr>
          </a:p>
          <a:p>
            <a:pPr indent="0" lvl="0" marL="0" rtl="0" algn="ctr">
              <a:spcBef>
                <a:spcPts val="800"/>
              </a:spcBef>
              <a:spcAft>
                <a:spcPts val="0"/>
              </a:spcAft>
              <a:buNone/>
            </a:pPr>
            <a:r>
              <a:rPr lang="en"/>
              <a:t>WareHouse Management System</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WHMS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sz="1400">
                <a:solidFill>
                  <a:srgbClr val="000000"/>
                </a:solidFill>
                <a:latin typeface="Roboto"/>
                <a:ea typeface="Roboto"/>
                <a:cs typeface="Roboto"/>
                <a:sym typeface="Roboto"/>
              </a:rPr>
              <a:t>A food delivery service or an outlet for all the fruits and veggies play a very important role in the place of business as well as the social life of the society.</a:t>
            </a:r>
            <a:endParaRPr sz="1400">
              <a:solidFill>
                <a:srgbClr val="000000"/>
              </a:solidFill>
              <a:latin typeface="Roboto"/>
              <a:ea typeface="Roboto"/>
              <a:cs typeface="Roboto"/>
              <a:sym typeface="Roboto"/>
            </a:endParaRPr>
          </a:p>
          <a:p>
            <a:pPr indent="-330200" lvl="0" marL="457200" rtl="0" algn="l">
              <a:spcBef>
                <a:spcPts val="0"/>
              </a:spcBef>
              <a:spcAft>
                <a:spcPts val="0"/>
              </a:spcAft>
              <a:buClr>
                <a:srgbClr val="000000"/>
              </a:buClr>
              <a:buSzPts val="1600"/>
              <a:buFont typeface="Roboto"/>
              <a:buAutoNum type="arabicPeriod"/>
            </a:pPr>
            <a:r>
              <a:rPr lang="en" sz="1400">
                <a:solidFill>
                  <a:srgbClr val="000000"/>
                </a:solidFill>
                <a:latin typeface="Roboto"/>
                <a:ea typeface="Roboto"/>
                <a:cs typeface="Roboto"/>
                <a:sym typeface="Roboto"/>
              </a:rPr>
              <a:t>Where these are the essentials needed by the people of the society who buy them on a day to day basis but dealing with these type of products usually has a very huge potential of risk as they are perishable raw materials.</a:t>
            </a:r>
            <a:endParaRPr sz="1400">
              <a:solidFill>
                <a:srgbClr val="000000"/>
              </a:solidFill>
              <a:latin typeface="Roboto"/>
              <a:ea typeface="Roboto"/>
              <a:cs typeface="Roboto"/>
              <a:sym typeface="Roboto"/>
            </a:endParaRPr>
          </a:p>
          <a:p>
            <a:pPr indent="-330200" lvl="0" marL="457200" rtl="0" algn="l">
              <a:spcBef>
                <a:spcPts val="0"/>
              </a:spcBef>
              <a:spcAft>
                <a:spcPts val="0"/>
              </a:spcAft>
              <a:buClr>
                <a:srgbClr val="000000"/>
              </a:buClr>
              <a:buSzPts val="1600"/>
              <a:buFont typeface="Roboto"/>
              <a:buAutoNum type="arabicPeriod"/>
            </a:pPr>
            <a:r>
              <a:rPr lang="en" sz="1400">
                <a:solidFill>
                  <a:srgbClr val="000000"/>
                </a:solidFill>
                <a:latin typeface="Roboto"/>
                <a:ea typeface="Roboto"/>
                <a:cs typeface="Roboto"/>
                <a:sym typeface="Roboto"/>
              </a:rPr>
              <a:t>Where in field of business this requires huge amount of daily forecast and demand for which they can supply wherein getting huge inventory would risk them getting spoilt and which would incur a huge loss for the company.</a:t>
            </a:r>
            <a:endParaRPr sz="1400">
              <a:solidFill>
                <a:srgbClr val="000000"/>
              </a:solidFill>
              <a:latin typeface="Roboto"/>
              <a:ea typeface="Roboto"/>
              <a:cs typeface="Roboto"/>
              <a:sym typeface="Roboto"/>
            </a:endParaRPr>
          </a:p>
          <a:p>
            <a:pPr indent="-330200" lvl="0" marL="457200" rtl="0" algn="l">
              <a:spcBef>
                <a:spcPts val="0"/>
              </a:spcBef>
              <a:spcAft>
                <a:spcPts val="0"/>
              </a:spcAft>
              <a:buClr>
                <a:srgbClr val="000000"/>
              </a:buClr>
              <a:buSzPts val="1600"/>
              <a:buFont typeface="Roboto"/>
              <a:buAutoNum type="arabicPeriod"/>
            </a:pPr>
            <a:r>
              <a:rPr lang="en" sz="1400">
                <a:solidFill>
                  <a:srgbClr val="000000"/>
                </a:solidFill>
                <a:latin typeface="Roboto"/>
                <a:ea typeface="Roboto"/>
                <a:cs typeface="Roboto"/>
                <a:sym typeface="Roboto"/>
              </a:rPr>
              <a:t>Our Machine Learning model which would keep a check on the amount of different vegetables and fruits sold and their quantity per day which would give us a raw amount of demand which is created. With which we can alter the amount of supply to a limit by keeping a buffer which depends on the demand of the materials needed by the buyers.</a:t>
            </a:r>
            <a:endParaRPr sz="1600">
              <a:solidFill>
                <a:srgbClr val="000000"/>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Roboto"/>
              <a:buAutoNum type="arabicPeriod"/>
            </a:pPr>
            <a:r>
              <a:rPr lang="en" sz="1400">
                <a:solidFill>
                  <a:srgbClr val="000000"/>
                </a:solidFill>
                <a:latin typeface="Roboto"/>
                <a:ea typeface="Roboto"/>
                <a:cs typeface="Roboto"/>
                <a:sym typeface="Roboto"/>
              </a:rPr>
              <a:t>A food delivery service has to deal with a lot of perishable raw materials which makes it all, the most important factor for such a company is to accurately forecast daily and weekly demand.</a:t>
            </a:r>
            <a:endParaRPr sz="1400">
              <a:solidFill>
                <a:srgbClr val="000000"/>
              </a:solidFill>
              <a:latin typeface="Roboto"/>
              <a:ea typeface="Roboto"/>
              <a:cs typeface="Roboto"/>
              <a:sym typeface="Roboto"/>
            </a:endParaRPr>
          </a:p>
          <a:p>
            <a:pPr indent="-317500" lvl="0" marL="457200" rtl="0" algn="l">
              <a:spcBef>
                <a:spcPts val="0"/>
              </a:spcBef>
              <a:spcAft>
                <a:spcPts val="0"/>
              </a:spcAft>
              <a:buClr>
                <a:srgbClr val="000000"/>
              </a:buClr>
              <a:buSzPts val="1400"/>
              <a:buFont typeface="Roboto"/>
              <a:buAutoNum type="arabicPeriod"/>
            </a:pPr>
            <a:r>
              <a:rPr lang="en" sz="1400">
                <a:solidFill>
                  <a:srgbClr val="000000"/>
                </a:solidFill>
                <a:latin typeface="Roboto"/>
                <a:ea typeface="Roboto"/>
                <a:cs typeface="Roboto"/>
                <a:sym typeface="Roboto"/>
              </a:rPr>
              <a:t>Too much inventory in the warehouse means more risk of wastage, and not enough could lead to out-of-stocks - and push customers to seek solutions from your competitors.</a:t>
            </a:r>
            <a:endParaRPr sz="1400">
              <a:solidFill>
                <a:srgbClr val="000000"/>
              </a:solidFill>
              <a:latin typeface="Roboto"/>
              <a:ea typeface="Roboto"/>
              <a:cs typeface="Roboto"/>
              <a:sym typeface="Roboto"/>
            </a:endParaRPr>
          </a:p>
          <a:p>
            <a:pPr indent="-317500" lvl="0" marL="457200" rtl="0" algn="l">
              <a:spcBef>
                <a:spcPts val="0"/>
              </a:spcBef>
              <a:spcAft>
                <a:spcPts val="0"/>
              </a:spcAft>
              <a:buClr>
                <a:srgbClr val="000000"/>
              </a:buClr>
              <a:buSzPts val="1400"/>
              <a:buFont typeface="Roboto"/>
              <a:buAutoNum type="arabicPeriod"/>
            </a:pPr>
            <a:r>
              <a:rPr lang="en" sz="1400">
                <a:solidFill>
                  <a:srgbClr val="000000"/>
                </a:solidFill>
                <a:latin typeface="Roboto"/>
                <a:ea typeface="Roboto"/>
                <a:cs typeface="Roboto"/>
                <a:sym typeface="Roboto"/>
              </a:rPr>
              <a:t>The replenishment of the majority of raw materials is done on a weekly basis and since the raw material is perishable, the procurement planning is of </a:t>
            </a:r>
            <a:r>
              <a:rPr lang="en" sz="1400">
                <a:solidFill>
                  <a:srgbClr val="000000"/>
                </a:solidFill>
                <a:latin typeface="Roboto"/>
                <a:ea typeface="Roboto"/>
                <a:cs typeface="Roboto"/>
                <a:sym typeface="Roboto"/>
              </a:rPr>
              <a:t>utmost</a:t>
            </a:r>
            <a:r>
              <a:rPr lang="en" sz="1400">
                <a:solidFill>
                  <a:srgbClr val="000000"/>
                </a:solidFill>
                <a:latin typeface="Roboto"/>
                <a:ea typeface="Roboto"/>
                <a:cs typeface="Roboto"/>
                <a:sym typeface="Roboto"/>
              </a:rPr>
              <a:t> importance.</a:t>
            </a:r>
            <a:endParaRPr sz="1400">
              <a:solidFill>
                <a:srgbClr val="000000"/>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PRODUCED SOLUTION</a:t>
            </a:r>
            <a:endParaRPr/>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sz="1400">
                <a:solidFill>
                  <a:srgbClr val="000000"/>
                </a:solidFill>
                <a:latin typeface="Roboto"/>
                <a:ea typeface="Roboto"/>
                <a:cs typeface="Roboto"/>
                <a:sym typeface="Roboto"/>
              </a:rPr>
              <a:t>To check on the given demand we try to implement a model based on Machine Learning which would keep a check on the amount of different vegetables and fruits sold and their quantity per day which would give us a raw amount of demand which is created. With which we can alter the amount of supply to a limit by keeping a buffer which depends on the demand of the materials needed by the buyers.</a:t>
            </a:r>
            <a:endParaRPr sz="1400">
              <a:solidFill>
                <a:srgbClr val="000000"/>
              </a:solidFill>
              <a:latin typeface="Roboto"/>
              <a:ea typeface="Roboto"/>
              <a:cs typeface="Roboto"/>
              <a:sym typeface="Roboto"/>
            </a:endParaRPr>
          </a:p>
          <a:p>
            <a:pPr indent="-330200" lvl="0" marL="457200" rtl="0" algn="l">
              <a:spcBef>
                <a:spcPts val="0"/>
              </a:spcBef>
              <a:spcAft>
                <a:spcPts val="0"/>
              </a:spcAft>
              <a:buClr>
                <a:srgbClr val="000000"/>
              </a:buClr>
              <a:buSzPts val="1600"/>
              <a:buFont typeface="Roboto"/>
              <a:buAutoNum type="arabicPeriod"/>
            </a:pPr>
            <a:r>
              <a:rPr lang="en" sz="1400">
                <a:solidFill>
                  <a:srgbClr val="000000"/>
                </a:solidFill>
                <a:latin typeface="Roboto"/>
                <a:ea typeface="Roboto"/>
                <a:cs typeface="Roboto"/>
                <a:sym typeface="Roboto"/>
              </a:rPr>
              <a:t>By use of Machine Learning we can analyze the pattern of how people buy based on various factors and parameters which would help in creating a good model for which the materials or the goods can be acquired by the company.</a:t>
            </a:r>
            <a:endParaRPr sz="1400">
              <a:solidFill>
                <a:srgbClr val="000000"/>
              </a:solidFill>
              <a:latin typeface="Roboto"/>
              <a:ea typeface="Roboto"/>
              <a:cs typeface="Roboto"/>
              <a:sym typeface="Roboto"/>
            </a:endParaRPr>
          </a:p>
          <a:p>
            <a:pPr indent="-330200" lvl="0" marL="457200" rtl="0" algn="l">
              <a:spcBef>
                <a:spcPts val="0"/>
              </a:spcBef>
              <a:spcAft>
                <a:spcPts val="0"/>
              </a:spcAft>
              <a:buClr>
                <a:srgbClr val="000000"/>
              </a:buClr>
              <a:buSzPts val="1600"/>
              <a:buFont typeface="Roboto"/>
              <a:buAutoNum type="arabicPeriod"/>
            </a:pPr>
            <a:r>
              <a:rPr lang="en" sz="1400">
                <a:solidFill>
                  <a:srgbClr val="000000"/>
                </a:solidFill>
                <a:latin typeface="Roboto"/>
                <a:ea typeface="Roboto"/>
                <a:cs typeface="Roboto"/>
                <a:sym typeface="Roboto"/>
              </a:rPr>
              <a:t>There in this would help in preventing the waste of these raw materials and would help in acquiring the products needed and would help in the building of the business model and would remove the amount of materials wasted and help in giving the society a better and a more sustainable consumer model.</a:t>
            </a:r>
            <a:endParaRPr sz="1600">
              <a:solidFill>
                <a:srgbClr val="000000"/>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a:t>
            </a:r>
            <a:endParaRPr/>
          </a:p>
        </p:txBody>
      </p:sp>
      <p:pic>
        <p:nvPicPr>
          <p:cNvPr id="91" name="Google Shape;91;p17"/>
          <p:cNvPicPr preferRelativeResize="0"/>
          <p:nvPr/>
        </p:nvPicPr>
        <p:blipFill>
          <a:blip r:embed="rId3">
            <a:alphaModFix/>
          </a:blip>
          <a:stretch>
            <a:fillRect/>
          </a:stretch>
        </p:blipFill>
        <p:spPr>
          <a:xfrm>
            <a:off x="1224975" y="1027500"/>
            <a:ext cx="6694050" cy="3900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ADVANTAGES</a:t>
            </a:r>
            <a:endParaRPr/>
          </a:p>
        </p:txBody>
      </p:sp>
      <p:sp>
        <p:nvSpPr>
          <p:cNvPr id="97" name="Google Shape;97;p1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sz="1400">
                <a:solidFill>
                  <a:srgbClr val="000000"/>
                </a:solidFill>
                <a:latin typeface="Roboto"/>
                <a:ea typeface="Roboto"/>
                <a:cs typeface="Roboto"/>
                <a:sym typeface="Roboto"/>
              </a:rPr>
              <a:t>By the use of Machine Learning we can analyze the pattern of how people buy based on various factors and parameters which would help in creating a good model for which the materials or the goods can be acquired by the company.</a:t>
            </a:r>
            <a:endParaRPr sz="1400">
              <a:solidFill>
                <a:srgbClr val="000000"/>
              </a:solidFill>
              <a:latin typeface="Roboto"/>
              <a:ea typeface="Roboto"/>
              <a:cs typeface="Roboto"/>
              <a:sym typeface="Roboto"/>
            </a:endParaRPr>
          </a:p>
          <a:p>
            <a:pPr indent="-330200" lvl="0" marL="457200" rtl="0" algn="l">
              <a:spcBef>
                <a:spcPts val="0"/>
              </a:spcBef>
              <a:spcAft>
                <a:spcPts val="0"/>
              </a:spcAft>
              <a:buClr>
                <a:srgbClr val="000000"/>
              </a:buClr>
              <a:buSzPts val="1600"/>
              <a:buFont typeface="Roboto"/>
              <a:buAutoNum type="arabicPeriod"/>
            </a:pPr>
            <a:r>
              <a:rPr lang="en" sz="1400">
                <a:solidFill>
                  <a:srgbClr val="000000"/>
                </a:solidFill>
                <a:latin typeface="Roboto"/>
                <a:ea typeface="Roboto"/>
                <a:cs typeface="Roboto"/>
                <a:sym typeface="Roboto"/>
              </a:rPr>
              <a:t>This would help in preventing the waste of these raw materials and would help in acquiring the products needed and would help in the building of the business model and would remove the amount of materials wasted and help in giving the society a better and a more sustainable consumer model.</a:t>
            </a:r>
            <a:endParaRPr sz="1400">
              <a:solidFill>
                <a:srgbClr val="000000"/>
              </a:solidFill>
              <a:latin typeface="Roboto"/>
              <a:ea typeface="Roboto"/>
              <a:cs typeface="Roboto"/>
              <a:sym typeface="Roboto"/>
            </a:endParaRPr>
          </a:p>
          <a:p>
            <a:pPr indent="-317500" lvl="0" marL="457200" rtl="0" algn="l">
              <a:spcBef>
                <a:spcPts val="0"/>
              </a:spcBef>
              <a:spcAft>
                <a:spcPts val="0"/>
              </a:spcAft>
              <a:buClr>
                <a:srgbClr val="000000"/>
              </a:buClr>
              <a:buSzPts val="1400"/>
              <a:buFont typeface="Roboto"/>
              <a:buAutoNum type="arabicPeriod"/>
            </a:pPr>
            <a:r>
              <a:rPr lang="en" sz="1400">
                <a:solidFill>
                  <a:srgbClr val="000000"/>
                </a:solidFill>
                <a:latin typeface="Roboto"/>
                <a:ea typeface="Roboto"/>
                <a:cs typeface="Roboto"/>
                <a:sym typeface="Roboto"/>
              </a:rPr>
              <a:t>Efficient.</a:t>
            </a:r>
            <a:endParaRPr sz="1400">
              <a:solidFill>
                <a:srgbClr val="000000"/>
              </a:solidFill>
              <a:latin typeface="Roboto"/>
              <a:ea typeface="Roboto"/>
              <a:cs typeface="Roboto"/>
              <a:sym typeface="Roboto"/>
            </a:endParaRPr>
          </a:p>
          <a:p>
            <a:pPr indent="-317500" lvl="0" marL="457200" rtl="0" algn="l">
              <a:spcBef>
                <a:spcPts val="0"/>
              </a:spcBef>
              <a:spcAft>
                <a:spcPts val="0"/>
              </a:spcAft>
              <a:buClr>
                <a:srgbClr val="000000"/>
              </a:buClr>
              <a:buSzPts val="1400"/>
              <a:buFont typeface="Roboto"/>
              <a:buAutoNum type="arabicPeriod"/>
            </a:pPr>
            <a:r>
              <a:rPr lang="en" sz="1400">
                <a:solidFill>
                  <a:srgbClr val="000000"/>
                </a:solidFill>
                <a:latin typeface="Roboto"/>
                <a:ea typeface="Roboto"/>
                <a:cs typeface="Roboto"/>
                <a:sym typeface="Roboto"/>
              </a:rPr>
              <a:t>Accurate.</a:t>
            </a:r>
            <a:endParaRPr sz="1400">
              <a:solidFill>
                <a:srgbClr val="000000"/>
              </a:solidFill>
              <a:latin typeface="Roboto"/>
              <a:ea typeface="Roboto"/>
              <a:cs typeface="Roboto"/>
              <a:sym typeface="Roboto"/>
            </a:endParaRPr>
          </a:p>
          <a:p>
            <a:pPr indent="-317500" lvl="0" marL="457200" rtl="0" algn="l">
              <a:spcBef>
                <a:spcPts val="0"/>
              </a:spcBef>
              <a:spcAft>
                <a:spcPts val="0"/>
              </a:spcAft>
              <a:buClr>
                <a:srgbClr val="000000"/>
              </a:buClr>
              <a:buSzPts val="1400"/>
              <a:buFont typeface="Roboto"/>
              <a:buAutoNum type="arabicPeriod"/>
            </a:pPr>
            <a:r>
              <a:rPr lang="en" sz="1400">
                <a:solidFill>
                  <a:srgbClr val="000000"/>
                </a:solidFill>
                <a:latin typeface="Roboto"/>
                <a:ea typeface="Roboto"/>
                <a:cs typeface="Roboto"/>
                <a:sym typeface="Roboto"/>
              </a:rPr>
              <a:t>Precise. </a:t>
            </a:r>
            <a:endParaRPr sz="1400">
              <a:solidFill>
                <a:srgbClr val="000000"/>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DISADVANTAGES</a:t>
            </a:r>
            <a:endParaRPr/>
          </a:p>
        </p:txBody>
      </p:sp>
      <p:sp>
        <p:nvSpPr>
          <p:cNvPr id="103" name="Google Shape;103;p1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rPr>
              <a:t>Where there are many advantages, everything which has advantages comes with some disadvantages also. So here are some few of them,</a:t>
            </a:r>
            <a:endParaRPr sz="1400">
              <a:solidFill>
                <a:srgbClr val="000000"/>
              </a:solidFill>
            </a:endParaRPr>
          </a:p>
          <a:p>
            <a:pPr indent="-330200" lvl="0" marL="457200" rtl="0" algn="l">
              <a:spcBef>
                <a:spcPts val="1600"/>
              </a:spcBef>
              <a:spcAft>
                <a:spcPts val="0"/>
              </a:spcAft>
              <a:buClr>
                <a:srgbClr val="000000"/>
              </a:buClr>
              <a:buSzPts val="1600"/>
              <a:buAutoNum type="arabicPeriod"/>
            </a:pPr>
            <a:r>
              <a:rPr lang="en" sz="1400">
                <a:solidFill>
                  <a:srgbClr val="000000"/>
                </a:solidFill>
                <a:latin typeface="Roboto"/>
                <a:ea typeface="Roboto"/>
                <a:cs typeface="Roboto"/>
                <a:sym typeface="Roboto"/>
              </a:rPr>
              <a:t>The major disadvantage would be to implement it on a real life situation and predict its output and the efficiency of the model which is the major criteria in Machine Learning model.</a:t>
            </a:r>
            <a:endParaRPr sz="1400">
              <a:solidFill>
                <a:srgbClr val="000000"/>
              </a:solidFill>
              <a:latin typeface="Roboto"/>
              <a:ea typeface="Roboto"/>
              <a:cs typeface="Roboto"/>
              <a:sym typeface="Roboto"/>
            </a:endParaRPr>
          </a:p>
          <a:p>
            <a:pPr indent="-330200" lvl="0" marL="457200" rtl="0" algn="l">
              <a:spcBef>
                <a:spcPts val="0"/>
              </a:spcBef>
              <a:spcAft>
                <a:spcPts val="0"/>
              </a:spcAft>
              <a:buClr>
                <a:srgbClr val="000000"/>
              </a:buClr>
              <a:buSzPts val="1600"/>
              <a:buFont typeface="Roboto"/>
              <a:buAutoNum type="arabicPeriod"/>
            </a:pPr>
            <a:r>
              <a:rPr lang="en" sz="1400">
                <a:solidFill>
                  <a:srgbClr val="000000"/>
                </a:solidFill>
                <a:latin typeface="Roboto"/>
                <a:ea typeface="Roboto"/>
                <a:cs typeface="Roboto"/>
                <a:sym typeface="Roboto"/>
              </a:rPr>
              <a:t>But this disadvantage could be solved by getting a more efficient ML model to get the required output.</a:t>
            </a:r>
            <a:endParaRPr sz="1600">
              <a:solidFill>
                <a:srgbClr val="000000"/>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APPLICATIONS</a:t>
            </a:r>
            <a:endParaRPr/>
          </a:p>
        </p:txBody>
      </p:sp>
      <p:sp>
        <p:nvSpPr>
          <p:cNvPr id="109" name="Google Shape;109;p2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sz="1400">
                <a:solidFill>
                  <a:srgbClr val="000000"/>
                </a:solidFill>
                <a:latin typeface="Roboto"/>
                <a:ea typeface="Roboto"/>
                <a:cs typeface="Roboto"/>
                <a:sym typeface="Roboto"/>
              </a:rPr>
              <a:t>I</a:t>
            </a:r>
            <a:r>
              <a:rPr lang="en" sz="1400">
                <a:solidFill>
                  <a:srgbClr val="000000"/>
                </a:solidFill>
                <a:latin typeface="Roboto"/>
                <a:ea typeface="Roboto"/>
                <a:cs typeface="Roboto"/>
                <a:sym typeface="Roboto"/>
              </a:rPr>
              <a:t>n predicting the demand and the pattern of buying.</a:t>
            </a:r>
            <a:endParaRPr sz="1400">
              <a:solidFill>
                <a:srgbClr val="000000"/>
              </a:solidFill>
              <a:latin typeface="Roboto"/>
              <a:ea typeface="Roboto"/>
              <a:cs typeface="Roboto"/>
              <a:sym typeface="Roboto"/>
            </a:endParaRPr>
          </a:p>
          <a:p>
            <a:pPr indent="-330200" lvl="0" marL="457200" rtl="0" algn="l">
              <a:spcBef>
                <a:spcPts val="0"/>
              </a:spcBef>
              <a:spcAft>
                <a:spcPts val="0"/>
              </a:spcAft>
              <a:buClr>
                <a:srgbClr val="000000"/>
              </a:buClr>
              <a:buSzPts val="1600"/>
              <a:buFont typeface="Roboto"/>
              <a:buAutoNum type="arabicPeriod"/>
            </a:pPr>
            <a:r>
              <a:rPr lang="en" sz="1400">
                <a:solidFill>
                  <a:srgbClr val="000000"/>
                </a:solidFill>
                <a:latin typeface="Roboto"/>
                <a:ea typeface="Roboto"/>
                <a:cs typeface="Roboto"/>
                <a:sym typeface="Roboto"/>
              </a:rPr>
              <a:t>In predicting the waste generated and minimizing it.</a:t>
            </a:r>
            <a:endParaRPr sz="1400">
              <a:solidFill>
                <a:srgbClr val="000000"/>
              </a:solidFill>
              <a:latin typeface="Roboto"/>
              <a:ea typeface="Roboto"/>
              <a:cs typeface="Roboto"/>
              <a:sym typeface="Roboto"/>
            </a:endParaRPr>
          </a:p>
          <a:p>
            <a:pPr indent="-330200" lvl="0" marL="457200" rtl="0" algn="l">
              <a:spcBef>
                <a:spcPts val="0"/>
              </a:spcBef>
              <a:spcAft>
                <a:spcPts val="0"/>
              </a:spcAft>
              <a:buClr>
                <a:srgbClr val="000000"/>
              </a:buClr>
              <a:buSzPts val="1600"/>
              <a:buFont typeface="Roboto"/>
              <a:buAutoNum type="arabicPeriod"/>
            </a:pPr>
            <a:r>
              <a:rPr lang="en" sz="1400">
                <a:solidFill>
                  <a:srgbClr val="000000"/>
                </a:solidFill>
                <a:latin typeface="Roboto"/>
                <a:ea typeface="Roboto"/>
                <a:cs typeface="Roboto"/>
                <a:sym typeface="Roboto"/>
              </a:rPr>
              <a:t>This can be used in a </a:t>
            </a:r>
            <a:r>
              <a:rPr lang="en" sz="1400">
                <a:solidFill>
                  <a:srgbClr val="000000"/>
                </a:solidFill>
                <a:latin typeface="Roboto"/>
                <a:ea typeface="Roboto"/>
                <a:cs typeface="Roboto"/>
                <a:sym typeface="Roboto"/>
              </a:rPr>
              <a:t>varieties</a:t>
            </a:r>
            <a:r>
              <a:rPr lang="en" sz="1400">
                <a:solidFill>
                  <a:srgbClr val="000000"/>
                </a:solidFill>
                <a:latin typeface="Roboto"/>
                <a:ea typeface="Roboto"/>
                <a:cs typeface="Roboto"/>
                <a:sym typeface="Roboto"/>
              </a:rPr>
              <a:t> of </a:t>
            </a:r>
            <a:r>
              <a:rPr lang="en" sz="1400">
                <a:solidFill>
                  <a:srgbClr val="000000"/>
                </a:solidFill>
                <a:latin typeface="Roboto"/>
                <a:ea typeface="Roboto"/>
                <a:cs typeface="Roboto"/>
                <a:sym typeface="Roboto"/>
              </a:rPr>
              <a:t>predicting</a:t>
            </a:r>
            <a:r>
              <a:rPr lang="en" sz="1400">
                <a:solidFill>
                  <a:srgbClr val="000000"/>
                </a:solidFill>
                <a:latin typeface="Roboto"/>
                <a:ea typeface="Roboto"/>
                <a:cs typeface="Roboto"/>
                <a:sym typeface="Roboto"/>
              </a:rPr>
              <a:t> many parameters in various applications.</a:t>
            </a:r>
            <a:endParaRPr sz="1600">
              <a:solidFill>
                <a:srgbClr val="000000"/>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SCOPE</a:t>
            </a:r>
            <a:endParaRPr/>
          </a:p>
        </p:txBody>
      </p:sp>
      <p:sp>
        <p:nvSpPr>
          <p:cNvPr id="115" name="Google Shape;115;p2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sz="1400">
                <a:solidFill>
                  <a:srgbClr val="000000"/>
                </a:solidFill>
                <a:latin typeface="Roboto"/>
                <a:ea typeface="Roboto"/>
                <a:cs typeface="Roboto"/>
                <a:sym typeface="Roboto"/>
              </a:rPr>
              <a:t>Further</a:t>
            </a:r>
            <a:r>
              <a:rPr lang="en" sz="1400">
                <a:solidFill>
                  <a:srgbClr val="000000"/>
                </a:solidFill>
                <a:latin typeface="Roboto"/>
                <a:ea typeface="Roboto"/>
                <a:cs typeface="Roboto"/>
                <a:sym typeface="Roboto"/>
              </a:rPr>
              <a:t> this model can be </a:t>
            </a:r>
            <a:r>
              <a:rPr lang="en" sz="1400">
                <a:solidFill>
                  <a:srgbClr val="000000"/>
                </a:solidFill>
                <a:latin typeface="Roboto"/>
                <a:ea typeface="Roboto"/>
                <a:cs typeface="Roboto"/>
                <a:sym typeface="Roboto"/>
              </a:rPr>
              <a:t>enhanced</a:t>
            </a:r>
            <a:r>
              <a:rPr lang="en" sz="1400">
                <a:solidFill>
                  <a:srgbClr val="000000"/>
                </a:solidFill>
                <a:latin typeface="Roboto"/>
                <a:ea typeface="Roboto"/>
                <a:cs typeface="Roboto"/>
                <a:sym typeface="Roboto"/>
              </a:rPr>
              <a:t> to keep a track on the transport their efficiency and various other parameters which </a:t>
            </a:r>
            <a:r>
              <a:rPr lang="en" sz="1400">
                <a:solidFill>
                  <a:srgbClr val="000000"/>
                </a:solidFill>
                <a:latin typeface="Roboto"/>
                <a:ea typeface="Roboto"/>
                <a:cs typeface="Roboto"/>
                <a:sym typeface="Roboto"/>
              </a:rPr>
              <a:t>enhance</a:t>
            </a:r>
            <a:r>
              <a:rPr lang="en" sz="1400">
                <a:solidFill>
                  <a:srgbClr val="000000"/>
                </a:solidFill>
                <a:latin typeface="Roboto"/>
                <a:ea typeface="Roboto"/>
                <a:cs typeface="Roboto"/>
                <a:sym typeface="Roboto"/>
              </a:rPr>
              <a:t> the buying patterns and help in reduction of the waste generated.</a:t>
            </a:r>
            <a:endParaRPr sz="1400">
              <a:solidFill>
                <a:srgbClr val="000000"/>
              </a:solidFill>
              <a:latin typeface="Roboto"/>
              <a:ea typeface="Roboto"/>
              <a:cs typeface="Roboto"/>
              <a:sym typeface="Roboto"/>
            </a:endParaRPr>
          </a:p>
          <a:p>
            <a:pPr indent="-330200" lvl="0" marL="457200" rtl="0" algn="just">
              <a:lnSpc>
                <a:spcPct val="120000"/>
              </a:lnSpc>
              <a:spcBef>
                <a:spcPts val="0"/>
              </a:spcBef>
              <a:spcAft>
                <a:spcPts val="0"/>
              </a:spcAft>
              <a:buClr>
                <a:srgbClr val="000000"/>
              </a:buClr>
              <a:buSzPts val="1600"/>
              <a:buFont typeface="Roboto"/>
              <a:buAutoNum type="arabicPeriod"/>
            </a:pPr>
            <a:r>
              <a:rPr lang="en" sz="1400">
                <a:solidFill>
                  <a:srgbClr val="000000"/>
                </a:solidFill>
                <a:latin typeface="Roboto"/>
                <a:ea typeface="Roboto"/>
                <a:cs typeface="Roboto"/>
                <a:sym typeface="Roboto"/>
              </a:rPr>
              <a:t>We can implement this model in all various managing retail stores to get a knowledge on all the products sold and how to get the efficient model in retail stores and get the required efficient output.</a:t>
            </a:r>
            <a:endParaRPr sz="1600">
              <a:solidFill>
                <a:srgbClr val="000000"/>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