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64B72-7593-43F7-9E7E-E26814DD85DA}" type="datetimeFigureOut">
              <a:rPr lang="en-US" smtClean="0"/>
              <a:t>15-Jul-20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F7666D-0D6A-4403-8540-D1318A3BA52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7666D-0D6A-4403-8540-D1318A3BA524}"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7666D-0D6A-4403-8540-D1318A3BA524}"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53507E6-C935-4192-9BFC-34DC1653FED7}" type="datetimeFigureOut">
              <a:rPr lang="en-US" smtClean="0"/>
              <a:t>15-Jul-20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AE2ABD6-C995-403F-9F0D-E80E55E38042}"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3507E6-C935-4192-9BFC-34DC1653FED7}" type="datetimeFigureOut">
              <a:rPr lang="en-US" smtClean="0"/>
              <a:t>15-Jul-20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2ABD6-C995-403F-9F0D-E80E55E380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3507E6-C935-4192-9BFC-34DC1653FED7}" type="datetimeFigureOut">
              <a:rPr lang="en-US" smtClean="0"/>
              <a:t>15-Jul-20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2ABD6-C995-403F-9F0D-E80E55E380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53507E6-C935-4192-9BFC-34DC1653FED7}" type="datetimeFigureOut">
              <a:rPr lang="en-US" smtClean="0"/>
              <a:t>15-Jul-20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2ABD6-C995-403F-9F0D-E80E55E38042}"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3507E6-C935-4192-9BFC-34DC1653FED7}" type="datetimeFigureOut">
              <a:rPr lang="en-US" smtClean="0"/>
              <a:t>15-Jul-20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AE2ABD6-C995-403F-9F0D-E80E55E3804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53507E6-C935-4192-9BFC-34DC1653FED7}" type="datetimeFigureOut">
              <a:rPr lang="en-US" smtClean="0"/>
              <a:t>15-Jul-20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2ABD6-C995-403F-9F0D-E80E55E38042}"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53507E6-C935-4192-9BFC-34DC1653FED7}" type="datetimeFigureOut">
              <a:rPr lang="en-US" smtClean="0"/>
              <a:t>15-Jul-20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2ABD6-C995-403F-9F0D-E80E55E38042}"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3507E6-C935-4192-9BFC-34DC1653FED7}" type="datetimeFigureOut">
              <a:rPr lang="en-US" smtClean="0"/>
              <a:t>15-Jul-20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2ABD6-C995-403F-9F0D-E80E55E380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507E6-C935-4192-9BFC-34DC1653FED7}" type="datetimeFigureOut">
              <a:rPr lang="en-US" smtClean="0"/>
              <a:t>15-Jul-20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2ABD6-C995-403F-9F0D-E80E55E380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3507E6-C935-4192-9BFC-34DC1653FED7}" type="datetimeFigureOut">
              <a:rPr lang="en-US" smtClean="0"/>
              <a:t>15-Jul-20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2ABD6-C995-403F-9F0D-E80E55E38042}"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3507E6-C935-4192-9BFC-34DC1653FED7}" type="datetimeFigureOut">
              <a:rPr lang="en-US" smtClean="0"/>
              <a:t>15-Jul-20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AE2ABD6-C995-403F-9F0D-E80E55E38042}"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53507E6-C935-4192-9BFC-34DC1653FED7}" type="datetimeFigureOut">
              <a:rPr lang="en-US" smtClean="0"/>
              <a:t>15-Jul-20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AE2ABD6-C995-403F-9F0D-E80E55E380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latin typeface="Calibri" pitchFamily="34" charset="0"/>
              </a:rPr>
              <a:t>AI RECRUITER</a:t>
            </a:r>
            <a:endParaRPr lang="en-US" sz="6000" b="1" dirty="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r>
              <a:rPr lang="en-US" sz="3200" b="1" dirty="0" smtClean="0">
                <a:solidFill>
                  <a:srgbClr val="00B0F0"/>
                </a:solidFill>
                <a:latin typeface="Calibri" pitchFamily="34" charset="0"/>
              </a:rPr>
              <a:t>Step – 3 : Create the Node-</a:t>
            </a:r>
            <a:r>
              <a:rPr lang="en-US" sz="3200" b="1" dirty="0" err="1" smtClean="0">
                <a:solidFill>
                  <a:srgbClr val="00B0F0"/>
                </a:solidFill>
                <a:latin typeface="Calibri" pitchFamily="34" charset="0"/>
              </a:rPr>
              <a:t>REDflow</a:t>
            </a:r>
            <a:endParaRPr lang="en-US" sz="3200" b="1" dirty="0">
              <a:solidFill>
                <a:srgbClr val="00B0F0"/>
              </a:solidFill>
              <a:latin typeface="Calibri" pitchFamily="34" charset="0"/>
            </a:endParaRPr>
          </a:p>
        </p:txBody>
      </p:sp>
      <p:pic>
        <p:nvPicPr>
          <p:cNvPr id="4" name="Content Placeholder 3"/>
          <p:cNvPicPr>
            <a:picLocks noGrp="1"/>
          </p:cNvPicPr>
          <p:nvPr>
            <p:ph sz="quarter" idx="1"/>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28600" y="1600200"/>
            <a:ext cx="8610600" cy="5029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28601" y="304800"/>
            <a:ext cx="8458200" cy="6172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r>
              <a:rPr lang="en-US" sz="3200" b="1" dirty="0" smtClean="0">
                <a:solidFill>
                  <a:srgbClr val="00B0F0"/>
                </a:solidFill>
                <a:latin typeface="Calibri" pitchFamily="34" charset="0"/>
              </a:rPr>
              <a:t>Step – 4 : Create the Cloudant:</a:t>
            </a:r>
            <a:br>
              <a:rPr lang="en-US" sz="3200" b="1" dirty="0" smtClean="0">
                <a:solidFill>
                  <a:srgbClr val="00B0F0"/>
                </a:solidFill>
                <a:latin typeface="Calibri" pitchFamily="34" charset="0"/>
              </a:rPr>
            </a:br>
            <a:endParaRPr lang="en-US" sz="3200" dirty="0">
              <a:solidFill>
                <a:srgbClr val="00B0F0"/>
              </a:solidFill>
              <a:latin typeface="Calibri" pitchFamily="34" charset="0"/>
            </a:endParaRPr>
          </a:p>
        </p:txBody>
      </p:sp>
      <p:pic>
        <p:nvPicPr>
          <p:cNvPr id="4" name="Content Placeholder 3" descr="IBM Cloud dashboard"/>
          <p:cNvPicPr>
            <a:picLocks noGrp="1"/>
          </p:cNvPicPr>
          <p:nvPr>
            <p:ph sz="quarter"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04800" y="1371600"/>
            <a:ext cx="8610600" cy="5257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Autofit/>
          </a:bodyPr>
          <a:lstStyle/>
          <a:p>
            <a:r>
              <a:rPr lang="en-US" sz="2800" b="1" dirty="0" smtClean="0">
                <a:solidFill>
                  <a:srgbClr val="00B0F0"/>
                </a:solidFill>
                <a:latin typeface="Calibri" pitchFamily="34" charset="0"/>
              </a:rPr>
              <a:t> </a:t>
            </a:r>
            <a:br>
              <a:rPr lang="en-US" sz="2800" b="1" dirty="0" smtClean="0">
                <a:solidFill>
                  <a:srgbClr val="00B0F0"/>
                </a:solidFill>
                <a:latin typeface="Calibri" pitchFamily="34" charset="0"/>
              </a:rPr>
            </a:br>
            <a:r>
              <a:rPr lang="en-US" sz="2800" b="1" dirty="0" smtClean="0">
                <a:solidFill>
                  <a:srgbClr val="00B0F0"/>
                </a:solidFill>
                <a:latin typeface="Calibri" pitchFamily="34" charset="0"/>
              </a:rPr>
              <a:t>Step – 5 : Create the Db2:</a:t>
            </a:r>
            <a:br>
              <a:rPr lang="en-US" sz="2800" b="1" dirty="0" smtClean="0">
                <a:solidFill>
                  <a:srgbClr val="00B0F0"/>
                </a:solidFill>
                <a:latin typeface="Calibri" pitchFamily="34" charset="0"/>
              </a:rPr>
            </a:br>
            <a:endParaRPr lang="en-US" sz="2800" dirty="0">
              <a:solidFill>
                <a:srgbClr val="00B0F0"/>
              </a:solidFill>
              <a:latin typeface="Calibri" pitchFamily="34" charset="0"/>
            </a:endParaRPr>
          </a:p>
        </p:txBody>
      </p:sp>
      <p:pic>
        <p:nvPicPr>
          <p:cNvPr id="4" name="Content Placeholder 3"/>
          <p:cNvPicPr>
            <a:picLocks noGrp="1"/>
          </p:cNvPicPr>
          <p:nvPr>
            <p:ph sz="quarter"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52400" y="1219200"/>
            <a:ext cx="8763000" cy="5334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a:bodyPr>
          <a:lstStyle/>
          <a:p>
            <a:r>
              <a:rPr lang="en-US" sz="3200" b="1" dirty="0" smtClean="0">
                <a:solidFill>
                  <a:srgbClr val="92D050"/>
                </a:solidFill>
                <a:latin typeface="Calibri" pitchFamily="34" charset="0"/>
              </a:rPr>
              <a:t>RESULT</a:t>
            </a:r>
            <a:endParaRPr lang="en-US" sz="3200" b="1" dirty="0">
              <a:solidFill>
                <a:srgbClr val="92D050"/>
              </a:solidFill>
              <a:latin typeface="Calibri" pitchFamily="34" charset="0"/>
            </a:endParaRPr>
          </a:p>
        </p:txBody>
      </p:sp>
      <p:pic>
        <p:nvPicPr>
          <p:cNvPr id="4" name="Content Placeholder 3"/>
          <p:cNvPicPr>
            <a:picLocks noGrp="1"/>
          </p:cNvPicPr>
          <p:nvPr>
            <p:ph sz="quarter" idx="1"/>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28600" y="1600200"/>
            <a:ext cx="8534400" cy="4876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944226" y="533400"/>
            <a:ext cx="7666374" cy="609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447800" y="762000"/>
            <a:ext cx="5838825" cy="2419350"/>
          </a:xfrm>
          <a:prstGeom prst="rect">
            <a:avLst/>
          </a:prstGeom>
        </p:spPr>
      </p:pic>
      <p:pic>
        <p:nvPicPr>
          <p:cNvPr id="6" name="Picture 5"/>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447800" y="3886200"/>
            <a:ext cx="5867400" cy="2705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524000" y="457200"/>
            <a:ext cx="5857875" cy="2743200"/>
          </a:xfrm>
          <a:prstGeom prst="rect">
            <a:avLst/>
          </a:prstGeom>
        </p:spPr>
      </p:pic>
      <p:pic>
        <p:nvPicPr>
          <p:cNvPr id="3" name="Picture 2"/>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447800" y="3657600"/>
            <a:ext cx="5924550" cy="2962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447800" y="228600"/>
            <a:ext cx="5924550" cy="2981325"/>
          </a:xfrm>
          <a:prstGeom prst="rect">
            <a:avLst/>
          </a:prstGeom>
        </p:spPr>
      </p:pic>
      <p:pic>
        <p:nvPicPr>
          <p:cNvPr id="3" name="Picture 2"/>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447800" y="3657600"/>
            <a:ext cx="5924550" cy="29241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p>
            <a:r>
              <a:rPr lang="en-US" sz="3200" b="1" dirty="0" smtClean="0">
                <a:solidFill>
                  <a:srgbClr val="92D050"/>
                </a:solidFill>
                <a:latin typeface="Calibri" pitchFamily="34" charset="0"/>
              </a:rPr>
              <a:t>Advantages</a:t>
            </a:r>
            <a:endParaRPr lang="en-US" sz="3200" b="1" dirty="0">
              <a:solidFill>
                <a:srgbClr val="92D050"/>
              </a:solidFill>
              <a:latin typeface="Calibri" pitchFamily="34" charset="0"/>
            </a:endParaRPr>
          </a:p>
        </p:txBody>
      </p:sp>
      <p:sp>
        <p:nvSpPr>
          <p:cNvPr id="3" name="Content Placeholder 2"/>
          <p:cNvSpPr>
            <a:spLocks noGrp="1"/>
          </p:cNvSpPr>
          <p:nvPr>
            <p:ph sz="quarter" idx="1"/>
          </p:nvPr>
        </p:nvSpPr>
        <p:spPr>
          <a:xfrm>
            <a:off x="228600" y="1447800"/>
            <a:ext cx="8458200" cy="4572000"/>
          </a:xfrm>
        </p:spPr>
        <p:txBody>
          <a:bodyPr/>
          <a:lstStyle/>
          <a:p>
            <a:pPr fontAlgn="base">
              <a:buNone/>
            </a:pPr>
            <a:r>
              <a:rPr lang="en-US" dirty="0" smtClean="0"/>
              <a:t>    </a:t>
            </a:r>
          </a:p>
          <a:p>
            <a:pPr fontAlgn="base">
              <a:buNone/>
            </a:pPr>
            <a:r>
              <a:rPr lang="en-US" dirty="0" smtClean="0"/>
              <a:t> </a:t>
            </a:r>
            <a:r>
              <a:rPr lang="en-US" dirty="0" smtClean="0"/>
              <a:t>   1</a:t>
            </a:r>
            <a:r>
              <a:rPr lang="en-US" dirty="0" smtClean="0"/>
              <a:t>. Improved Quality of Candidates</a:t>
            </a:r>
          </a:p>
          <a:p>
            <a:pPr fontAlgn="base">
              <a:buNone/>
            </a:pPr>
            <a:r>
              <a:rPr lang="en-US" dirty="0" smtClean="0"/>
              <a:t>    2</a:t>
            </a:r>
            <a:r>
              <a:rPr lang="en-US" dirty="0" smtClean="0"/>
              <a:t>. Automate Tedious Manual </a:t>
            </a:r>
            <a:r>
              <a:rPr lang="en-US" dirty="0" smtClean="0"/>
              <a:t>Tasks</a:t>
            </a:r>
            <a:r>
              <a:rPr lang="en-US" dirty="0" smtClean="0"/>
              <a:t>	</a:t>
            </a:r>
            <a:br>
              <a:rPr lang="en-US" dirty="0" smtClean="0"/>
            </a:br>
            <a:r>
              <a:rPr lang="en-US" dirty="0" smtClean="0"/>
              <a:t>3. Better Experience for Candidates</a:t>
            </a:r>
            <a:br>
              <a:rPr lang="en-US" dirty="0" smtClean="0"/>
            </a:br>
            <a:r>
              <a:rPr lang="en-US" dirty="0" smtClean="0"/>
              <a:t>4. An optimized Recruitment Process</a:t>
            </a:r>
            <a:br>
              <a:rPr lang="en-US" dirty="0" smtClean="0"/>
            </a:br>
            <a:r>
              <a:rPr lang="en-US" dirty="0" smtClean="0"/>
              <a:t>5. Cost Effective Hiring</a:t>
            </a:r>
            <a:br>
              <a:rPr lang="en-US" dirty="0" smtClean="0"/>
            </a:br>
            <a:r>
              <a:rPr lang="en-US" dirty="0" smtClean="0"/>
              <a:t>6. Reduced Time to Hire</a:t>
            </a:r>
            <a:br>
              <a:rPr lang="en-US" dirty="0" smtClean="0"/>
            </a:br>
            <a:r>
              <a:rPr lang="en-US" dirty="0" smtClean="0"/>
              <a:t>7. No more ‘talent waste’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pPr algn="l"/>
            <a:r>
              <a:rPr lang="en-US" sz="2800" b="1" dirty="0" smtClean="0">
                <a:solidFill>
                  <a:srgbClr val="FF0000"/>
                </a:solidFill>
                <a:latin typeface="Calibri" pitchFamily="34" charset="0"/>
              </a:rPr>
              <a:t>INTRODUCTION</a:t>
            </a:r>
            <a:endParaRPr lang="en-US" sz="2800" b="1" dirty="0">
              <a:solidFill>
                <a:srgbClr val="FF0000"/>
              </a:solidFill>
              <a:latin typeface="Calibri" pitchFamily="34" charset="0"/>
            </a:endParaRPr>
          </a:p>
        </p:txBody>
      </p:sp>
      <p:sp>
        <p:nvSpPr>
          <p:cNvPr id="3" name="Content Placeholder 2"/>
          <p:cNvSpPr>
            <a:spLocks noGrp="1"/>
          </p:cNvSpPr>
          <p:nvPr>
            <p:ph sz="quarter" idx="1"/>
          </p:nvPr>
        </p:nvSpPr>
        <p:spPr>
          <a:xfrm>
            <a:off x="381000" y="1447800"/>
            <a:ext cx="8305800" cy="4572000"/>
          </a:xfrm>
        </p:spPr>
        <p:txBody>
          <a:bodyPr/>
          <a:lstStyle/>
          <a:p>
            <a:pPr>
              <a:buNone/>
            </a:pPr>
            <a:r>
              <a:rPr lang="en-US" dirty="0"/>
              <a:t> </a:t>
            </a:r>
            <a:endParaRPr lang="en-US" sz="2000" dirty="0"/>
          </a:p>
          <a:p>
            <a:r>
              <a:rPr lang="en-US" sz="2000" b="1" dirty="0">
                <a:latin typeface="Calibri" pitchFamily="34" charset="0"/>
              </a:rPr>
              <a:t>AI</a:t>
            </a:r>
            <a:r>
              <a:rPr lang="en-US" sz="2000" dirty="0">
                <a:latin typeface="Calibri" pitchFamily="34" charset="0"/>
              </a:rPr>
              <a:t> </a:t>
            </a:r>
            <a:r>
              <a:rPr lang="en-US" sz="2000" b="1" dirty="0">
                <a:latin typeface="Calibri" pitchFamily="34" charset="0"/>
              </a:rPr>
              <a:t>recruiting</a:t>
            </a:r>
            <a:r>
              <a:rPr lang="en-US" sz="2000" dirty="0">
                <a:latin typeface="Calibri" pitchFamily="34" charset="0"/>
              </a:rPr>
              <a:t> is often described as the largest tech-induced transformation that ever hit the talent acquisition industry, and it seems that the hype is growing every </a:t>
            </a:r>
            <a:r>
              <a:rPr lang="en-US" sz="2000" dirty="0" smtClean="0">
                <a:latin typeface="Calibri" pitchFamily="34" charset="0"/>
              </a:rPr>
              <a:t>week</a:t>
            </a:r>
          </a:p>
          <a:p>
            <a:r>
              <a:rPr lang="en-US" sz="2000" b="1" dirty="0">
                <a:latin typeface="Calibri" pitchFamily="34" charset="0"/>
              </a:rPr>
              <a:t>AI</a:t>
            </a:r>
            <a:r>
              <a:rPr lang="en-US" sz="2000" dirty="0">
                <a:latin typeface="Calibri" pitchFamily="34" charset="0"/>
              </a:rPr>
              <a:t> for recruiting is the application of artificial intelligence, such as the learning or problem-solving that a computer can do, to the recruitment function. This new technology is designed to streamline or automate some part of the recruiting workflow, especially repetitive, high-volume tasks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r>
              <a:rPr lang="en-US" sz="3200" b="1" dirty="0" smtClean="0">
                <a:solidFill>
                  <a:srgbClr val="92D050"/>
                </a:solidFill>
                <a:latin typeface="Calibri" pitchFamily="34" charset="0"/>
              </a:rPr>
              <a:t>Future scope</a:t>
            </a:r>
            <a:endParaRPr lang="en-US" sz="3200" b="1" dirty="0">
              <a:solidFill>
                <a:srgbClr val="92D050"/>
              </a:solidFill>
              <a:latin typeface="Calibri" pitchFamily="34" charset="0"/>
            </a:endParaRPr>
          </a:p>
        </p:txBody>
      </p:sp>
      <p:sp>
        <p:nvSpPr>
          <p:cNvPr id="3" name="Content Placeholder 2"/>
          <p:cNvSpPr>
            <a:spLocks noGrp="1"/>
          </p:cNvSpPr>
          <p:nvPr>
            <p:ph sz="quarter" idx="1"/>
          </p:nvPr>
        </p:nvSpPr>
        <p:spPr>
          <a:xfrm>
            <a:off x="381000" y="1447800"/>
            <a:ext cx="8305800" cy="4572000"/>
          </a:xfrm>
        </p:spPr>
        <p:txBody>
          <a:bodyPr>
            <a:normAutofit fontScale="92500" lnSpcReduction="10000"/>
          </a:bodyPr>
          <a:lstStyle/>
          <a:p>
            <a:r>
              <a:rPr lang="en-US" sz="2400" dirty="0" smtClean="0">
                <a:latin typeface="Calibri" pitchFamily="34" charset="0"/>
              </a:rPr>
              <a:t>Artificial intelligence in recruitment can significantly improve candidate engagement through improved communication between candidates and employers. </a:t>
            </a:r>
            <a:r>
              <a:rPr lang="en-US" sz="2400" dirty="0" smtClean="0"/>
              <a:t>AI can help with sourcing in a number of ways. For example:</a:t>
            </a:r>
          </a:p>
          <a:p>
            <a:r>
              <a:rPr lang="en-US" sz="2400" dirty="0" smtClean="0">
                <a:latin typeface="Calibri" pitchFamily="34" charset="0"/>
              </a:rPr>
              <a:t>Parse and search LinkedIn, </a:t>
            </a:r>
            <a:r>
              <a:rPr lang="en-US" sz="2400" dirty="0" err="1" smtClean="0">
                <a:latin typeface="Calibri" pitchFamily="34" charset="0"/>
              </a:rPr>
              <a:t>Facebook</a:t>
            </a:r>
            <a:r>
              <a:rPr lang="en-US" sz="2400" dirty="0" smtClean="0">
                <a:latin typeface="Calibri" pitchFamily="34" charset="0"/>
              </a:rPr>
              <a:t> and many other platforms to find qualified candidates with the right </a:t>
            </a:r>
            <a:r>
              <a:rPr lang="en-US" sz="2400" dirty="0" err="1" smtClean="0">
                <a:latin typeface="Calibri" pitchFamily="34" charset="0"/>
              </a:rPr>
              <a:t>background.Sending</a:t>
            </a:r>
            <a:r>
              <a:rPr lang="en-US" sz="2400" dirty="0" smtClean="0">
                <a:latin typeface="Calibri" pitchFamily="34" charset="0"/>
              </a:rPr>
              <a:t> personalized outreach </a:t>
            </a:r>
            <a:r>
              <a:rPr lang="en-US" sz="2400" dirty="0" err="1" smtClean="0">
                <a:latin typeface="Calibri" pitchFamily="34" charset="0"/>
              </a:rPr>
              <a:t>emails.Easier</a:t>
            </a:r>
            <a:r>
              <a:rPr lang="en-US" sz="2400" dirty="0" smtClean="0">
                <a:latin typeface="Calibri" pitchFamily="34" charset="0"/>
              </a:rPr>
              <a:t> rank matching candidates (hard with </a:t>
            </a:r>
            <a:r>
              <a:rPr lang="en-US" sz="2400" dirty="0" err="1" smtClean="0">
                <a:latin typeface="Calibri" pitchFamily="34" charset="0"/>
              </a:rPr>
              <a:t>boolean</a:t>
            </a:r>
            <a:r>
              <a:rPr lang="en-US" sz="2400" dirty="0" smtClean="0">
                <a:latin typeface="Calibri" pitchFamily="34" charset="0"/>
              </a:rPr>
              <a:t> search).Predict the likelihood of a candidate to make a </a:t>
            </a:r>
            <a:r>
              <a:rPr lang="en-US" sz="2400" dirty="0" err="1" smtClean="0">
                <a:latin typeface="Calibri" pitchFamily="34" charset="0"/>
              </a:rPr>
              <a:t>move.The</a:t>
            </a:r>
            <a:r>
              <a:rPr lang="en-US" sz="2400" dirty="0" smtClean="0">
                <a:latin typeface="Calibri" pitchFamily="34" charset="0"/>
              </a:rPr>
              <a:t> current crisis is horrible for everyone. People are dying, economies are shutting down and employees are being laid off their jobs. But crisis is also the mother of all innovation.</a:t>
            </a:r>
          </a:p>
          <a:p>
            <a:pPr>
              <a:buNone/>
            </a:pPr>
            <a:r>
              <a:rPr lang="en-US" sz="2400" dirty="0" smtClean="0"/>
              <a:t/>
            </a:r>
            <a:br>
              <a:rPr lang="en-US" sz="2400" dirty="0" smtClean="0"/>
            </a:br>
            <a:endParaRPr lang="en-US" sz="2400" dirty="0" smtClean="0">
              <a:latin typeface="Calibri" pitchFamily="34"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r>
              <a:rPr lang="en-US" sz="3600" b="1" dirty="0" smtClean="0">
                <a:solidFill>
                  <a:srgbClr val="92D050"/>
                </a:solidFill>
                <a:latin typeface="Calibri" pitchFamily="34" charset="0"/>
              </a:rPr>
              <a:t>Conclusion</a:t>
            </a:r>
            <a:endParaRPr lang="en-US" sz="3600" b="1" dirty="0">
              <a:solidFill>
                <a:srgbClr val="92D050"/>
              </a:solidFill>
              <a:latin typeface="Calibri" pitchFamily="34" charset="0"/>
            </a:endParaRPr>
          </a:p>
        </p:txBody>
      </p:sp>
      <p:sp>
        <p:nvSpPr>
          <p:cNvPr id="3" name="Content Placeholder 2"/>
          <p:cNvSpPr>
            <a:spLocks noGrp="1"/>
          </p:cNvSpPr>
          <p:nvPr>
            <p:ph sz="quarter" idx="1"/>
          </p:nvPr>
        </p:nvSpPr>
        <p:spPr>
          <a:xfrm>
            <a:off x="381000" y="1447800"/>
            <a:ext cx="8534400" cy="5029200"/>
          </a:xfrm>
        </p:spPr>
        <p:txBody>
          <a:bodyPr>
            <a:normAutofit fontScale="92500" lnSpcReduction="20000"/>
          </a:bodyPr>
          <a:lstStyle/>
          <a:p>
            <a:r>
              <a:rPr lang="en-US" dirty="0" smtClean="0">
                <a:latin typeface="Calibri" pitchFamily="34" charset="0"/>
              </a:rPr>
              <a:t>Digital tools have been a big help to keep work going in this unprecedented, global crisis. And in many ways there’s reason to believe that this will speed up technology adoption. As people are forced into using tech in their daily work-life, we believe this will be an eye-opening event with a profound impact on work-life post Corona</a:t>
            </a:r>
            <a:r>
              <a:rPr lang="en-US" dirty="0" smtClean="0">
                <a:latin typeface="Calibri" pitchFamily="34" charset="0"/>
              </a:rPr>
              <a:t>.</a:t>
            </a:r>
            <a:r>
              <a:rPr lang="en-US" dirty="0" smtClean="0"/>
              <a:t> </a:t>
            </a:r>
            <a:r>
              <a:rPr lang="en-US" dirty="0" smtClean="0">
                <a:latin typeface="Calibri" pitchFamily="34" charset="0"/>
              </a:rPr>
              <a:t>Remote working is one thing that likely will continue to see a much higher use even after things cool down. People realize that remote meetings work pretty well.</a:t>
            </a:r>
          </a:p>
          <a:p>
            <a:endParaRPr lang="en-US" sz="2400" dirty="0" smtClean="0">
              <a:latin typeface="Calibri" pitchFamily="34" charset="0"/>
            </a:endParaRPr>
          </a:p>
          <a:p>
            <a:r>
              <a:rPr lang="en-US" dirty="0" smtClean="0">
                <a:latin typeface="Calibri" pitchFamily="34" charset="0"/>
              </a:rPr>
              <a:t>To  avoid face to face communication during pandemic situations</a:t>
            </a:r>
          </a:p>
          <a:p>
            <a:r>
              <a:rPr lang="en-US" dirty="0" smtClean="0">
                <a:latin typeface="Calibri" pitchFamily="34" charset="0"/>
              </a:rPr>
              <a:t>To get high accuracy in finding suitable candidate</a:t>
            </a:r>
          </a:p>
          <a:p>
            <a:r>
              <a:rPr lang="en-US" dirty="0" smtClean="0">
                <a:latin typeface="Calibri" pitchFamily="34" charset="0"/>
              </a:rPr>
              <a:t>To overcome situation like living in a remote location</a:t>
            </a:r>
          </a:p>
          <a:p>
            <a:r>
              <a:rPr lang="en-US" dirty="0" smtClean="0">
                <a:latin typeface="Calibri" pitchFamily="34" charset="0"/>
              </a:rPr>
              <a:t>To manage recruitment time and cost</a:t>
            </a:r>
          </a:p>
          <a:p>
            <a:pPr>
              <a:buNone/>
            </a:pPr>
            <a:r>
              <a:rPr lang="en-US" dirty="0" smtClean="0">
                <a:latin typeface="Calibri" pitchFamily="34" charset="0"/>
              </a:rPr>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7772400" cy="1143000"/>
          </a:xfrm>
        </p:spPr>
        <p:txBody>
          <a:bodyPr>
            <a:normAutofit fontScale="90000"/>
          </a:bodyPr>
          <a:lstStyle/>
          <a:p>
            <a:r>
              <a:rPr lang="en-US" sz="9600" b="1" dirty="0" smtClean="0">
                <a:solidFill>
                  <a:srgbClr val="0070C0"/>
                </a:solidFill>
                <a:latin typeface="Algerian" pitchFamily="82" charset="0"/>
              </a:rPr>
              <a:t>   THANK YOU</a:t>
            </a:r>
            <a:endParaRPr lang="en-US" sz="9600" b="1" dirty="0">
              <a:solidFill>
                <a:srgbClr val="0070C0"/>
              </a:solidFill>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Autofit/>
          </a:bodyPr>
          <a:lstStyle/>
          <a:p>
            <a:pPr lvl="1" algn="l" rtl="0">
              <a:spcBef>
                <a:spcPct val="0"/>
              </a:spcBef>
            </a:pPr>
            <a:r>
              <a:rPr lang="en-US" sz="2400" b="1" dirty="0" smtClean="0">
                <a:solidFill>
                  <a:srgbClr val="FF0000"/>
                </a:solidFill>
              </a:rPr>
              <a:t/>
            </a:r>
            <a:br>
              <a:rPr lang="en-US" sz="2400" b="1" dirty="0" smtClean="0">
                <a:solidFill>
                  <a:srgbClr val="FF0000"/>
                </a:solidFill>
              </a:rPr>
            </a:br>
            <a:r>
              <a:rPr lang="en-US" sz="2400" b="1" dirty="0">
                <a:solidFill>
                  <a:srgbClr val="FF0000"/>
                </a:solidFill>
              </a:rPr>
              <a:t/>
            </a:r>
            <a:br>
              <a:rPr lang="en-US" sz="2400" b="1" dirty="0">
                <a:solidFill>
                  <a:srgbClr val="FF0000"/>
                </a:solidFill>
              </a:rPr>
            </a:br>
            <a:r>
              <a:rPr lang="en-US" sz="2400" b="1" dirty="0" smtClean="0">
                <a:solidFill>
                  <a:srgbClr val="FF0000"/>
                </a:solidFill>
              </a:rPr>
              <a:t>Existing Problem--</a:t>
            </a:r>
            <a:br>
              <a:rPr lang="en-US" sz="2400" b="1" dirty="0" smtClean="0">
                <a:solidFill>
                  <a:srgbClr val="FF0000"/>
                </a:solidFill>
              </a:rPr>
            </a:br>
            <a:endParaRPr lang="en-US" sz="2400" dirty="0">
              <a:solidFill>
                <a:srgbClr val="FF0000"/>
              </a:solidFill>
            </a:endParaRPr>
          </a:p>
        </p:txBody>
      </p:sp>
      <p:sp>
        <p:nvSpPr>
          <p:cNvPr id="3" name="Content Placeholder 2"/>
          <p:cNvSpPr>
            <a:spLocks noGrp="1"/>
          </p:cNvSpPr>
          <p:nvPr>
            <p:ph sz="quarter" idx="1"/>
          </p:nvPr>
        </p:nvSpPr>
        <p:spPr>
          <a:xfrm>
            <a:off x="304800" y="1447800"/>
            <a:ext cx="8382000" cy="4572000"/>
          </a:xfrm>
        </p:spPr>
        <p:txBody>
          <a:bodyPr>
            <a:normAutofit/>
          </a:bodyPr>
          <a:lstStyle/>
          <a:p>
            <a:pPr lvl="1">
              <a:buNone/>
            </a:pPr>
            <a:endParaRPr lang="en-US" b="1" dirty="0">
              <a:latin typeface="Calibri" pitchFamily="34" charset="0"/>
            </a:endParaRPr>
          </a:p>
          <a:p>
            <a:r>
              <a:rPr lang="en-US" sz="2400" dirty="0">
                <a:latin typeface="Calibri" pitchFamily="34" charset="0"/>
              </a:rPr>
              <a:t>Now a days we have some of the techniques for recruiting the candidates but it is not sufficient for the present day situation. Present recruiting process doesn’t allow more candidates at a time.</a:t>
            </a:r>
          </a:p>
          <a:p>
            <a:r>
              <a:rPr lang="en-US" sz="2400" dirty="0">
                <a:latin typeface="Calibri" pitchFamily="34" charset="0"/>
              </a:rPr>
              <a:t>The typical customer care </a:t>
            </a:r>
            <a:r>
              <a:rPr lang="en-US" sz="2400" dirty="0" smtClean="0">
                <a:latin typeface="Calibri" pitchFamily="34" charset="0"/>
              </a:rPr>
              <a:t>Chabot </a:t>
            </a:r>
            <a:r>
              <a:rPr lang="en-US" sz="2400" dirty="0">
                <a:latin typeface="Calibri" pitchFamily="34" charset="0"/>
              </a:rPr>
              <a:t>can answer simple questions, such  as  locations  and hours, directions, and may be even making  appointments. When  a  question  falls  outside of the scope of the pre-determined question  set, the  option  is  typically  to  tell  the customer the question is not valid or offer to speak to a </a:t>
            </a:r>
            <a:r>
              <a:rPr lang="en-US" sz="2400" dirty="0" smtClean="0">
                <a:latin typeface="Calibri" pitchFamily="34" charset="0"/>
              </a:rPr>
              <a:t>real person</a:t>
            </a:r>
            <a:r>
              <a:rPr lang="en-US" sz="2400" dirty="0">
                <a:latin typeface="Calibri" pitchFamily="34" charset="0"/>
              </a:rPr>
              <a:t>.</a:t>
            </a:r>
          </a:p>
          <a:p>
            <a:endParaRPr lang="en-US" sz="2400"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pPr algn="l"/>
            <a:r>
              <a:rPr lang="en-US" sz="3200" b="1" dirty="0" smtClean="0">
                <a:solidFill>
                  <a:srgbClr val="FF0000"/>
                </a:solidFill>
                <a:latin typeface="Calibri" pitchFamily="34" charset="0"/>
              </a:rPr>
              <a:t>Proposed solution</a:t>
            </a:r>
            <a:endParaRPr lang="en-US" sz="3200" b="1" dirty="0">
              <a:solidFill>
                <a:srgbClr val="FF0000"/>
              </a:solidFill>
              <a:latin typeface="Calibri" pitchFamily="34" charset="0"/>
            </a:endParaRPr>
          </a:p>
        </p:txBody>
      </p:sp>
      <p:sp>
        <p:nvSpPr>
          <p:cNvPr id="3" name="Content Placeholder 2"/>
          <p:cNvSpPr>
            <a:spLocks noGrp="1"/>
          </p:cNvSpPr>
          <p:nvPr>
            <p:ph sz="quarter" idx="1"/>
          </p:nvPr>
        </p:nvSpPr>
        <p:spPr>
          <a:xfrm>
            <a:off x="304800" y="1447800"/>
            <a:ext cx="8382000" cy="4572000"/>
          </a:xfrm>
        </p:spPr>
        <p:txBody>
          <a:bodyPr>
            <a:normAutofit/>
          </a:bodyPr>
          <a:lstStyle/>
          <a:p>
            <a:r>
              <a:rPr lang="en-US" sz="2200" dirty="0">
                <a:latin typeface="Calibri" pitchFamily="34" charset="0"/>
              </a:rPr>
              <a:t>In this project, we will provide another option. If the candidate entered all details in the webpage, the </a:t>
            </a:r>
            <a:r>
              <a:rPr lang="en-US" sz="2200" dirty="0" smtClean="0">
                <a:latin typeface="Calibri" pitchFamily="34" charset="0"/>
              </a:rPr>
              <a:t>Chabot </a:t>
            </a:r>
            <a:r>
              <a:rPr lang="en-US" sz="2200" dirty="0">
                <a:latin typeface="Calibri" pitchFamily="34" charset="0"/>
              </a:rPr>
              <a:t>will  use  the  webhook  feature  of  Watson  Assistant  to  pass the question onto our Watson Discovery Service, which has been pre-loaded with the device’s database manual. So now, instead of “Would you like to speak to a company representative?” we can return  relevant  sections  of  the  webpage  to  help the candidate recruiting problems.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lstStyle/>
          <a:p>
            <a:pPr algn="l"/>
            <a:r>
              <a:rPr lang="en-US" sz="3200" b="1" dirty="0" smtClean="0">
                <a:solidFill>
                  <a:srgbClr val="FF0000"/>
                </a:solidFill>
                <a:latin typeface="Calibri" pitchFamily="34" charset="0"/>
              </a:rPr>
              <a:t>Application Tracking System</a:t>
            </a:r>
            <a:endParaRPr lang="en-US" sz="3200" b="1" dirty="0">
              <a:solidFill>
                <a:srgbClr val="FF0000"/>
              </a:solidFill>
              <a:latin typeface="Calibri" pitchFamily="34" charset="0"/>
            </a:endParaRPr>
          </a:p>
        </p:txBody>
      </p:sp>
      <p:pic>
        <p:nvPicPr>
          <p:cNvPr id="4" name="Content Placeholder 3" descr="Open req page displays requisitions with their assigned priorities."/>
          <p:cNvPicPr>
            <a:picLocks noGrp="1"/>
          </p:cNvPicPr>
          <p:nvPr>
            <p:ph sz="quarter" idx="1"/>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bwMode="auto">
          <a:xfrm>
            <a:off x="152400" y="1600200"/>
            <a:ext cx="8763000" cy="502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pPr algn="l"/>
            <a:r>
              <a:rPr lang="en-US" sz="3200" b="1" dirty="0" smtClean="0">
                <a:solidFill>
                  <a:srgbClr val="FF0000"/>
                </a:solidFill>
              </a:rPr>
              <a:t>Block diagram</a:t>
            </a:r>
            <a:endParaRPr lang="en-US" sz="3200" b="1" dirty="0">
              <a:solidFill>
                <a:srgbClr val="FF0000"/>
              </a:solidFill>
            </a:endParaRPr>
          </a:p>
        </p:txBody>
      </p:sp>
      <p:pic>
        <p:nvPicPr>
          <p:cNvPr id="4" name="image1.jpeg"/>
          <p:cNvPicPr>
            <a:picLocks noGrp="1"/>
          </p:cNvPicPr>
          <p:nvPr>
            <p:ph sz="quarter" idx="1"/>
          </p:nvPr>
        </p:nvPicPr>
        <p:blipFill>
          <a:blip r:embed="rId2" cstate="print"/>
          <a:stretch>
            <a:fillRect/>
          </a:stretch>
        </p:blipFill>
        <p:spPr>
          <a:xfrm>
            <a:off x="609600" y="2301080"/>
            <a:ext cx="8153400" cy="39473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r>
              <a:rPr lang="en-US" sz="3200" b="1" dirty="0" smtClean="0">
                <a:solidFill>
                  <a:srgbClr val="FF0000"/>
                </a:solidFill>
              </a:rPr>
              <a:t>Software Required :</a:t>
            </a:r>
            <a:endParaRPr lang="en-US" sz="3200" b="1" dirty="0">
              <a:solidFill>
                <a:srgbClr val="FF0000"/>
              </a:solidFill>
            </a:endParaRPr>
          </a:p>
        </p:txBody>
      </p:sp>
      <p:sp>
        <p:nvSpPr>
          <p:cNvPr id="3" name="Content Placeholder 2"/>
          <p:cNvSpPr>
            <a:spLocks noGrp="1"/>
          </p:cNvSpPr>
          <p:nvPr>
            <p:ph sz="quarter" idx="1"/>
          </p:nvPr>
        </p:nvSpPr>
        <p:spPr/>
        <p:txBody>
          <a:bodyPr/>
          <a:lstStyle/>
          <a:p>
            <a:pPr>
              <a:buNone/>
            </a:pPr>
            <a:endParaRPr lang="en-US" dirty="0" smtClean="0"/>
          </a:p>
          <a:p>
            <a:r>
              <a:rPr lang="en-US" dirty="0" smtClean="0"/>
              <a:t> </a:t>
            </a:r>
            <a:r>
              <a:rPr lang="en-US" dirty="0" smtClean="0"/>
              <a:t>IBM Cloud</a:t>
            </a:r>
            <a:r>
              <a:rPr lang="en-US" dirty="0" smtClean="0"/>
              <a:t>,</a:t>
            </a:r>
          </a:p>
          <a:p>
            <a:r>
              <a:rPr lang="en-US" dirty="0" smtClean="0"/>
              <a:t> </a:t>
            </a:r>
            <a:r>
              <a:rPr lang="en-US" dirty="0" smtClean="0"/>
              <a:t>Node-RED</a:t>
            </a:r>
            <a:r>
              <a:rPr lang="en-US" dirty="0" smtClean="0"/>
              <a:t>,</a:t>
            </a:r>
          </a:p>
          <a:p>
            <a:r>
              <a:rPr lang="en-US" dirty="0" smtClean="0"/>
              <a:t> </a:t>
            </a:r>
            <a:r>
              <a:rPr lang="en-US" dirty="0" smtClean="0"/>
              <a:t>Db2</a:t>
            </a:r>
            <a:r>
              <a:rPr lang="en-US" dirty="0" smtClean="0"/>
              <a:t>,</a:t>
            </a:r>
          </a:p>
          <a:p>
            <a:r>
              <a:rPr lang="en-US" dirty="0" smtClean="0"/>
              <a:t>Watson </a:t>
            </a:r>
            <a:r>
              <a:rPr lang="en-US" dirty="0" smtClean="0"/>
              <a:t>assistant</a:t>
            </a:r>
            <a:r>
              <a:rPr lang="en-US" dirty="0" smtClean="0"/>
              <a:t>,</a:t>
            </a:r>
          </a:p>
          <a:p>
            <a:r>
              <a:rPr lang="en-US" dirty="0" smtClean="0"/>
              <a:t>Cloudant</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r>
              <a:rPr lang="en-US" sz="3200" b="1" dirty="0" smtClean="0">
                <a:solidFill>
                  <a:srgbClr val="FFC000"/>
                </a:solidFill>
              </a:rPr>
              <a:t>Experimental Investigations</a:t>
            </a:r>
            <a:endParaRPr lang="en-US" sz="3200" b="1" dirty="0">
              <a:solidFill>
                <a:srgbClr val="FFC000"/>
              </a:solidFill>
            </a:endParaRPr>
          </a:p>
        </p:txBody>
      </p:sp>
      <p:sp>
        <p:nvSpPr>
          <p:cNvPr id="3" name="Content Placeholder 2"/>
          <p:cNvSpPr>
            <a:spLocks noGrp="1"/>
          </p:cNvSpPr>
          <p:nvPr>
            <p:ph sz="quarter" idx="1"/>
          </p:nvPr>
        </p:nvSpPr>
        <p:spPr>
          <a:xfrm>
            <a:off x="304800" y="1447800"/>
            <a:ext cx="8382000" cy="4572000"/>
          </a:xfrm>
        </p:spPr>
        <p:txBody>
          <a:bodyPr/>
          <a:lstStyle/>
          <a:p>
            <a:pPr>
              <a:buNone/>
            </a:pPr>
            <a:endParaRPr lang="en-US" b="1" dirty="0" smtClean="0"/>
          </a:p>
          <a:p>
            <a:pPr>
              <a:buNone/>
            </a:pPr>
            <a:r>
              <a:rPr lang="en-US" b="1" dirty="0" smtClean="0">
                <a:solidFill>
                  <a:srgbClr val="00B0F0"/>
                </a:solidFill>
              </a:rPr>
              <a:t>Step </a:t>
            </a:r>
            <a:r>
              <a:rPr lang="en-US" b="1" dirty="0" smtClean="0">
                <a:solidFill>
                  <a:srgbClr val="00B0F0"/>
                </a:solidFill>
              </a:rPr>
              <a:t>– 1 : Create IBM </a:t>
            </a:r>
            <a:r>
              <a:rPr lang="en-US" b="1" dirty="0" err="1" smtClean="0">
                <a:solidFill>
                  <a:srgbClr val="00B0F0"/>
                </a:solidFill>
              </a:rPr>
              <a:t>CloudServices</a:t>
            </a:r>
            <a:endParaRPr lang="en-US" b="1" dirty="0" smtClean="0">
              <a:solidFill>
                <a:srgbClr val="00B0F0"/>
              </a:solidFill>
            </a:endParaRPr>
          </a:p>
          <a:p>
            <a:pPr>
              <a:buNone/>
            </a:pPr>
            <a:endParaRPr lang="en-US" dirty="0" smtClean="0"/>
          </a:p>
          <a:p>
            <a:pPr>
              <a:buNone/>
            </a:pPr>
            <a:r>
              <a:rPr lang="en-US" dirty="0" smtClean="0"/>
              <a:t>Create the following services : </a:t>
            </a:r>
          </a:p>
          <a:p>
            <a:pPr lvl="0"/>
            <a:r>
              <a:rPr lang="en-US" dirty="0" smtClean="0"/>
              <a:t>Watson  Assistant</a:t>
            </a:r>
          </a:p>
          <a:p>
            <a:pPr lvl="0"/>
            <a:r>
              <a:rPr lang="en-US" dirty="0" smtClean="0"/>
              <a:t>Node-Red</a:t>
            </a:r>
          </a:p>
          <a:p>
            <a:pPr lvl="0"/>
            <a:r>
              <a:rPr lang="en-US" dirty="0" smtClean="0"/>
              <a:t>Cloudant</a:t>
            </a:r>
          </a:p>
          <a:p>
            <a:pPr lvl="0"/>
            <a:r>
              <a:rPr lang="en-US" dirty="0" smtClean="0"/>
              <a:t>Db2</a:t>
            </a:r>
          </a:p>
          <a:p>
            <a:pPr>
              <a:buNone/>
            </a:pP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r>
              <a:rPr lang="en-US" sz="3200" b="1" dirty="0" smtClean="0">
                <a:solidFill>
                  <a:srgbClr val="00B0F0"/>
                </a:solidFill>
                <a:latin typeface="Calibri" pitchFamily="34" charset="0"/>
              </a:rPr>
              <a:t>Step – 2: Configure Watson Assistant</a:t>
            </a:r>
            <a:br>
              <a:rPr lang="en-US" sz="3200" b="1" dirty="0" smtClean="0">
                <a:solidFill>
                  <a:srgbClr val="00B0F0"/>
                </a:solidFill>
                <a:latin typeface="Calibri" pitchFamily="34" charset="0"/>
              </a:rPr>
            </a:br>
            <a:endParaRPr lang="en-US" sz="3200" dirty="0">
              <a:solidFill>
                <a:srgbClr val="00B0F0"/>
              </a:solidFill>
              <a:latin typeface="Calibri" pitchFamily="34" charset="0"/>
            </a:endParaRPr>
          </a:p>
        </p:txBody>
      </p:sp>
      <p:pic>
        <p:nvPicPr>
          <p:cNvPr id="4" name="Content Placeholder 3"/>
          <p:cNvPicPr>
            <a:picLocks noGrp="1"/>
          </p:cNvPicPr>
          <p:nvPr>
            <p:ph sz="quarter" idx="1"/>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52401" y="1295400"/>
            <a:ext cx="8839200" cy="52578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64</TotalTime>
  <Words>397</Words>
  <Application>Microsoft Office PowerPoint</Application>
  <PresentationFormat>On-screen Show (4:3)</PresentationFormat>
  <Paragraphs>54</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AI RECRUITER</vt:lpstr>
      <vt:lpstr>INTRODUCTION</vt:lpstr>
      <vt:lpstr>  Existing Problem-- </vt:lpstr>
      <vt:lpstr>Proposed solution</vt:lpstr>
      <vt:lpstr>Application Tracking System</vt:lpstr>
      <vt:lpstr>Block diagram</vt:lpstr>
      <vt:lpstr>Software Required :</vt:lpstr>
      <vt:lpstr>Experimental Investigations</vt:lpstr>
      <vt:lpstr>Step – 2: Configure Watson Assistant </vt:lpstr>
      <vt:lpstr>Step – 3 : Create the Node-REDflow</vt:lpstr>
      <vt:lpstr>Slide 11</vt:lpstr>
      <vt:lpstr>Step – 4 : Create the Cloudant: </vt:lpstr>
      <vt:lpstr>  Step – 5 : Create the Db2: </vt:lpstr>
      <vt:lpstr>RESULT</vt:lpstr>
      <vt:lpstr>Slide 15</vt:lpstr>
      <vt:lpstr>Slide 16</vt:lpstr>
      <vt:lpstr>Slide 17</vt:lpstr>
      <vt:lpstr>Slide 18</vt:lpstr>
      <vt:lpstr>Advantages</vt:lpstr>
      <vt:lpstr>Future scope</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RECRUITER</dc:title>
  <dc:creator>Gundam</dc:creator>
  <cp:lastModifiedBy>Gundam</cp:lastModifiedBy>
  <cp:revision>18</cp:revision>
  <dcterms:created xsi:type="dcterms:W3CDTF">2020-07-15T07:44:35Z</dcterms:created>
  <dcterms:modified xsi:type="dcterms:W3CDTF">2020-07-15T08:48:45Z</dcterms:modified>
</cp:coreProperties>
</file>