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3" r:id="rId4"/>
    <p:sldId id="258"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660"/>
  </p:normalViewPr>
  <p:slideViewPr>
    <p:cSldViewPr>
      <p:cViewPr varScale="1">
        <p:scale>
          <a:sx n="111" d="100"/>
          <a:sy n="111" d="100"/>
        </p:scale>
        <p:origin x="72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E8442-2EEB-4AE0-BC9D-E77FDAF6B59E}" type="datetimeFigureOut">
              <a:rPr lang="en-US" smtClean="0"/>
              <a:pPr/>
              <a:t>7/15/2020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F90B9C-971C-447C-9966-3C7BE1C45C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58D810-51A5-4E73-824B-14270EA617DD}"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8D810-51A5-4E73-824B-14270EA617DD}"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8D810-51A5-4E73-824B-14270EA617DD}"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8D810-51A5-4E73-824B-14270EA617DD}"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8D810-51A5-4E73-824B-14270EA617DD}"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58D810-51A5-4E73-824B-14270EA617DD}" type="datetimeFigureOut">
              <a:rPr lang="en-US" smtClean="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58D810-51A5-4E73-824B-14270EA617DD}" type="datetimeFigureOut">
              <a:rPr lang="en-US" smtClean="0"/>
              <a:pPr/>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58D810-51A5-4E73-824B-14270EA617DD}" type="datetimeFigureOut">
              <a:rPr lang="en-US" smtClean="0"/>
              <a:pPr/>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8D810-51A5-4E73-824B-14270EA617DD}" type="datetimeFigureOut">
              <a:rPr lang="en-US" smtClean="0"/>
              <a:pPr/>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8D810-51A5-4E73-824B-14270EA617DD}" type="datetimeFigureOut">
              <a:rPr lang="en-US" smtClean="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8D810-51A5-4E73-824B-14270EA617DD}" type="datetimeFigureOut">
              <a:rPr lang="en-US" smtClean="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F23F33-628D-4331-8560-157E81224DF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8D810-51A5-4E73-824B-14270EA617DD}" type="datetimeFigureOut">
              <a:rPr lang="en-US" smtClean="0"/>
              <a:pPr/>
              <a:t>7/15/2020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23F33-628D-4331-8560-157E81224DF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venkatesh113@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872AE085-5363-4903-B3CA-92591B555FE0}"/>
              </a:ext>
            </a:extLst>
          </p:cNvPr>
          <p:cNvSpPr>
            <a:spLocks noChangeArrowheads="1"/>
          </p:cNvSpPr>
          <p:nvPr/>
        </p:nvSpPr>
        <p:spPr bwMode="auto">
          <a:xfrm>
            <a:off x="697290" y="320456"/>
            <a:ext cx="6034950"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Team :</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ELECTRONICS INVENTORS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Team Members : </a:t>
            </a:r>
            <a:endParaRPr kumimoji="0" lang="en-US" altLang="en-US" sz="600" b="1" i="0" u="none" strike="noStrike" cap="none" normalizeH="0" baseline="0" dirty="0">
              <a:ln>
                <a:noFill/>
              </a:ln>
              <a:solidFill>
                <a:schemeClr val="tx1"/>
              </a:solidFill>
              <a:effectLst/>
              <a:latin typeface="Arial" panose="020B0604020202020204" pitchFamily="34" charset="0"/>
            </a:endParaRPr>
          </a:p>
          <a:p>
            <a:pPr lvl="1">
              <a:buFontTx/>
              <a:buChar char="•"/>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Sai Ganesh </a:t>
            </a:r>
            <a:r>
              <a:rPr kumimoji="0" lang="en-US" altLang="en-US"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Peram</a:t>
            </a: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(team lead)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lvl="1">
              <a:buFontTx/>
              <a:buChar char="•"/>
            </a:pPr>
            <a:r>
              <a:rPr kumimoji="0" lang="en-US" altLang="en-US"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Davanaboyana</a:t>
            </a: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Venkatesh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lvl="1">
              <a:buFontTx/>
              <a:buChar char="•"/>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Sai Kiran </a:t>
            </a:r>
            <a:r>
              <a:rPr kumimoji="0" lang="en-US" altLang="en-US"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Yerrangi</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lvl="1">
              <a:buFontTx/>
              <a:buChar char="•"/>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Sai Ganesh </a:t>
            </a:r>
            <a:r>
              <a:rPr kumimoji="0" lang="en-US" altLang="en-US"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peram</a:t>
            </a: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Mail Id : </a:t>
            </a:r>
            <a:endParaRPr kumimoji="0" lang="en-US" altLang="en-US" sz="600" b="1" i="0" u="none" strike="noStrike" cap="none" normalizeH="0" baseline="0" dirty="0">
              <a:ln>
                <a:noFill/>
              </a:ln>
              <a:solidFill>
                <a:schemeClr val="tx1"/>
              </a:solidFill>
              <a:effectLst/>
              <a:latin typeface="Arial" panose="020B0604020202020204" pitchFamily="34" charset="0"/>
            </a:endParaRPr>
          </a:p>
          <a:p>
            <a:pPr lvl="1">
              <a:buFontTx/>
              <a:buChar char="•"/>
            </a:pPr>
            <a:r>
              <a:rPr kumimoji="0" lang="en-US" altLang="en-US" sz="1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Sai Ganesh </a:t>
            </a:r>
            <a:r>
              <a:rPr kumimoji="0" lang="en-US" altLang="en-US" sz="14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Peram</a:t>
            </a:r>
            <a:r>
              <a:rPr kumimoji="0" lang="en-US" altLang="en-US" sz="1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(team lead) – peramlakshmi09@gmail.com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buFontTx/>
              <a:buChar char="•"/>
            </a:pPr>
            <a:r>
              <a:rPr kumimoji="0" lang="en-US" altLang="en-US" sz="14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Davanaboyana</a:t>
            </a:r>
            <a:r>
              <a:rPr kumimoji="0" lang="en-US" altLang="en-US" sz="1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Venkatesh – </a:t>
            </a:r>
            <a:r>
              <a:rPr kumimoji="0" lang="en-US" altLang="en-US" sz="1400" b="0" i="0" u="none" strike="noStrike" cap="none" normalizeH="0" baseline="0" dirty="0">
                <a:ln>
                  <a:noFill/>
                </a:ln>
                <a:solidFill>
                  <a:srgbClr val="000000"/>
                </a:solidFill>
                <a:effectLst/>
                <a:latin typeface="Arial" panose="020B0604020202020204" pitchFamily="34" charset="0"/>
                <a:ea typeface="Calibri" panose="020F0502020204030204" pitchFamily="34" charset="0"/>
                <a:hlinkClick r:id="rId2"/>
              </a:rPr>
              <a:t>dvenkatesh113@gmail.com</a:t>
            </a:r>
            <a:endParaRPr lang="en-US" altLang="en-US" sz="1400" dirty="0">
              <a:solidFill>
                <a:srgbClr val="000000"/>
              </a:solidFill>
              <a:ea typeface="Calibri" panose="020F0502020204030204" pitchFamily="34" charset="0"/>
            </a:endParaRPr>
          </a:p>
          <a:p>
            <a:pPr lvl="1">
              <a:buFontTx/>
              <a:buChar char="•"/>
            </a:pPr>
            <a:r>
              <a:rPr lang="en-US" altLang="en-US" sz="1400" dirty="0">
                <a:solidFill>
                  <a:srgbClr val="000000"/>
                </a:solidFill>
                <a:ea typeface="Calibri" panose="020F0502020204030204" pitchFamily="34" charset="0"/>
              </a:rPr>
              <a:t>Sai Kiran </a:t>
            </a:r>
            <a:r>
              <a:rPr lang="en-US" altLang="en-US" sz="1400" dirty="0" err="1">
                <a:solidFill>
                  <a:srgbClr val="000000"/>
                </a:solidFill>
                <a:ea typeface="Calibri" panose="020F0502020204030204" pitchFamily="34" charset="0"/>
              </a:rPr>
              <a:t>Yerrangi</a:t>
            </a:r>
            <a:r>
              <a:rPr lang="en-US" altLang="en-US" sz="1400" dirty="0">
                <a:solidFill>
                  <a:srgbClr val="000000"/>
                </a:solidFill>
                <a:ea typeface="Calibri" panose="020F0502020204030204" pitchFamily="34" charset="0"/>
              </a:rPr>
              <a:t> – saikiran818499@gmail.com </a:t>
            </a:r>
            <a:endParaRPr lang="en-US" altLang="en-US" sz="500" dirty="0"/>
          </a:p>
          <a:p>
            <a:pPr lvl="1">
              <a:buFontTx/>
              <a:buChar char="•"/>
            </a:pPr>
            <a:r>
              <a:rPr lang="en-US" altLang="en-US" sz="1400" dirty="0">
                <a:solidFill>
                  <a:srgbClr val="000000"/>
                </a:solidFill>
                <a:ea typeface="Calibri" panose="020F0502020204030204" pitchFamily="34" charset="0"/>
              </a:rPr>
              <a:t>Sai Ganesh </a:t>
            </a:r>
            <a:r>
              <a:rPr lang="en-US" altLang="en-US" sz="1400" dirty="0" err="1">
                <a:solidFill>
                  <a:srgbClr val="000000"/>
                </a:solidFill>
                <a:ea typeface="Calibri" panose="020F0502020204030204" pitchFamily="34" charset="0"/>
              </a:rPr>
              <a:t>Peram</a:t>
            </a:r>
            <a:r>
              <a:rPr lang="en-US" altLang="en-US" sz="1400" dirty="0">
                <a:solidFill>
                  <a:srgbClr val="000000"/>
                </a:solidFill>
                <a:ea typeface="Calibri" panose="020F0502020204030204" pitchFamily="34" charset="0"/>
              </a:rPr>
              <a:t> – ganeshgana5712@gmail.com </a:t>
            </a:r>
            <a:endParaRPr lang="en-US" altLang="en-US" sz="500" dirty="0"/>
          </a:p>
          <a:p>
            <a:pPr lvl="0"/>
            <a:r>
              <a:rPr lang="en-US" altLang="en-US" sz="1400" dirty="0">
                <a:solidFill>
                  <a:srgbClr val="000000"/>
                </a:solidFill>
                <a:ea typeface="Calibri" panose="020F0502020204030204" pitchFamily="34" charset="0"/>
              </a:rPr>
              <a:t> </a:t>
            </a:r>
            <a:endParaRPr lang="en-US" altLang="en-US" sz="500" dirty="0"/>
          </a:p>
          <a:p>
            <a:pPr lvl="0"/>
            <a:r>
              <a:rPr lang="en-US" altLang="en-US" b="1" dirty="0">
                <a:solidFill>
                  <a:srgbClr val="000000"/>
                </a:solidFill>
                <a:ea typeface="Calibri" panose="020F0502020204030204" pitchFamily="34" charset="0"/>
              </a:rPr>
              <a:t>Project Id :  </a:t>
            </a:r>
            <a:r>
              <a:rPr lang="en-US" altLang="en-US" b="1" dirty="0">
                <a:solidFill>
                  <a:srgbClr val="404040"/>
                </a:solidFill>
                <a:ea typeface="Calibri" panose="020F0502020204030204" pitchFamily="34" charset="0"/>
              </a:rPr>
              <a:t>SPS_PRO_364</a:t>
            </a:r>
            <a:r>
              <a:rPr lang="en-US" altLang="en-US" b="1" dirty="0">
                <a:solidFill>
                  <a:srgbClr val="000000"/>
                </a:solidFill>
                <a:ea typeface="Calibri" panose="020F0502020204030204" pitchFamily="34" charset="0"/>
              </a:rPr>
              <a:t> </a:t>
            </a:r>
            <a:endParaRPr lang="en-US" altLang="en-US" sz="500" dirty="0"/>
          </a:p>
          <a:p>
            <a:pPr lvl="0"/>
            <a:r>
              <a:rPr lang="en-US" altLang="en-US" b="1" dirty="0">
                <a:solidFill>
                  <a:srgbClr val="000000"/>
                </a:solidFill>
                <a:ea typeface="Calibri" panose="020F0502020204030204" pitchFamily="34" charset="0"/>
              </a:rPr>
              <a:t> </a:t>
            </a:r>
            <a:endParaRPr lang="en-US" altLang="en-US" sz="500" dirty="0"/>
          </a:p>
          <a:p>
            <a:pPr lvl="0"/>
            <a:r>
              <a:rPr lang="en-US" altLang="en-US" b="1" dirty="0">
                <a:solidFill>
                  <a:srgbClr val="000000"/>
                </a:solidFill>
                <a:ea typeface="Calibri" panose="020F0502020204030204" pitchFamily="34" charset="0"/>
              </a:rPr>
              <a:t>Project Title : </a:t>
            </a:r>
            <a:endParaRPr lang="en-US" altLang="en-US" sz="500" dirty="0"/>
          </a:p>
          <a:p>
            <a:pPr lvl="0"/>
            <a:r>
              <a:rPr lang="en-US" altLang="en-US" b="1" dirty="0">
                <a:solidFill>
                  <a:srgbClr val="000000"/>
                </a:solidFill>
                <a:ea typeface="Calibri" panose="020F0502020204030204" pitchFamily="34" charset="0"/>
              </a:rPr>
              <a:t> 	</a:t>
            </a:r>
            <a:r>
              <a:rPr lang="en-US" altLang="en-US" sz="1600" dirty="0">
                <a:solidFill>
                  <a:srgbClr val="000000"/>
                </a:solidFill>
                <a:ea typeface="Calibri" panose="020F0502020204030204" pitchFamily="34" charset="0"/>
              </a:rPr>
              <a:t>Predicting The Energy Output Of Wind Turbine Based On  Weather Condition </a:t>
            </a:r>
            <a:endParaRPr lang="en-US" altLang="en-US" sz="500" dirty="0"/>
          </a:p>
          <a:p>
            <a:pPr lvl="0"/>
            <a:r>
              <a:rPr lang="en-US" altLang="en-US" sz="1600" dirty="0">
                <a:solidFill>
                  <a:srgbClr val="000000"/>
                </a:solidFill>
                <a:ea typeface="Calibri" panose="020F0502020204030204" pitchFamily="34" charset="0"/>
              </a:rPr>
              <a:t> </a:t>
            </a:r>
            <a:endParaRPr lang="en-US" altLang="en-US" sz="500" dirty="0"/>
          </a:p>
          <a:p>
            <a:pPr lvl="0"/>
            <a:r>
              <a:rPr lang="en-US" altLang="en-US" b="1" dirty="0">
                <a:solidFill>
                  <a:srgbClr val="000000"/>
                </a:solidFill>
                <a:ea typeface="Calibri" panose="020F0502020204030204" pitchFamily="34" charset="0"/>
              </a:rPr>
              <a:t>Category :</a:t>
            </a:r>
          </a:p>
          <a:p>
            <a:pPr lvl="0"/>
            <a:r>
              <a:rPr lang="en-US" altLang="en-US" sz="1600" b="1" dirty="0">
                <a:solidFill>
                  <a:srgbClr val="000000"/>
                </a:solidFill>
                <a:ea typeface="Calibri" panose="020F0502020204030204" pitchFamily="34" charset="0"/>
              </a:rPr>
              <a:t>	</a:t>
            </a:r>
            <a:r>
              <a:rPr lang="en-US" altLang="en-US" sz="1600" dirty="0">
                <a:solidFill>
                  <a:srgbClr val="000000"/>
                </a:solidFill>
                <a:ea typeface="Calibri" panose="020F0502020204030204" pitchFamily="34" charset="0"/>
              </a:rPr>
              <a:t>Machine Learning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4440246"/>
          </a:xfrm>
        </p:spPr>
        <p:txBody>
          <a:bodyPr>
            <a:noAutofit/>
          </a:bodyPr>
          <a:lstStyle/>
          <a:p>
            <a:r>
              <a:rPr lang="en-US" dirty="0">
                <a:solidFill>
                  <a:schemeClr val="tx2">
                    <a:lumMod val="75000"/>
                  </a:schemeClr>
                </a:solidFill>
                <a:latin typeface="Black Widow Movie" panose="02000500000000000000" pitchFamily="2" charset="0"/>
              </a:rPr>
              <a:t>PREDICTING THE ENERGY OUTPUT OF WIND-TURBINE BASED ON WEATHER CONDITIONS</a:t>
            </a:r>
          </a:p>
        </p:txBody>
      </p:sp>
      <p:grpSp>
        <p:nvGrpSpPr>
          <p:cNvPr id="9" name="Group 8">
            <a:extLst>
              <a:ext uri="{FF2B5EF4-FFF2-40B4-BE49-F238E27FC236}">
                <a16:creationId xmlns:a16="http://schemas.microsoft.com/office/drawing/2014/main" id="{6B4DD4A1-CC7C-4F70-9844-A824EC84B2C1}"/>
              </a:ext>
            </a:extLst>
          </p:cNvPr>
          <p:cNvGrpSpPr/>
          <p:nvPr/>
        </p:nvGrpSpPr>
        <p:grpSpPr>
          <a:xfrm>
            <a:off x="2123728" y="1484784"/>
            <a:ext cx="7020272" cy="144016"/>
            <a:chOff x="2123728" y="1556792"/>
            <a:chExt cx="7020272" cy="144016"/>
          </a:xfrm>
        </p:grpSpPr>
        <p:cxnSp>
          <p:nvCxnSpPr>
            <p:cNvPr id="4" name="Straight Connector 3">
              <a:extLst>
                <a:ext uri="{FF2B5EF4-FFF2-40B4-BE49-F238E27FC236}">
                  <a16:creationId xmlns:a16="http://schemas.microsoft.com/office/drawing/2014/main" id="{480B942C-BA8C-4C57-B988-62B0C93FD736}"/>
                </a:ext>
              </a:extLst>
            </p:cNvPr>
            <p:cNvCxnSpPr>
              <a:cxnSpLocks/>
            </p:cNvCxnSpPr>
            <p:nvPr/>
          </p:nvCxnSpPr>
          <p:spPr>
            <a:xfrm>
              <a:off x="2123728" y="1700808"/>
              <a:ext cx="702027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C4E1A49-71B1-4C67-8CAB-FF654331D9B0}"/>
                </a:ext>
              </a:extLst>
            </p:cNvPr>
            <p:cNvCxnSpPr>
              <a:cxnSpLocks/>
            </p:cNvCxnSpPr>
            <p:nvPr/>
          </p:nvCxnSpPr>
          <p:spPr>
            <a:xfrm>
              <a:off x="2843808" y="1556792"/>
              <a:ext cx="630019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7919572D-1E53-4C0F-B79D-4F721883164F}"/>
              </a:ext>
            </a:extLst>
          </p:cNvPr>
          <p:cNvGrpSpPr/>
          <p:nvPr/>
        </p:nvGrpSpPr>
        <p:grpSpPr>
          <a:xfrm rot="10800000">
            <a:off x="0" y="4581127"/>
            <a:ext cx="7008864" cy="144016"/>
            <a:chOff x="2123728" y="1556792"/>
            <a:chExt cx="7008864" cy="144016"/>
          </a:xfrm>
        </p:grpSpPr>
        <p:cxnSp>
          <p:nvCxnSpPr>
            <p:cNvPr id="11" name="Straight Connector 10">
              <a:extLst>
                <a:ext uri="{FF2B5EF4-FFF2-40B4-BE49-F238E27FC236}">
                  <a16:creationId xmlns:a16="http://schemas.microsoft.com/office/drawing/2014/main" id="{7BF5192D-23DD-4563-9183-2A97B2F58F83}"/>
                </a:ext>
              </a:extLst>
            </p:cNvPr>
            <p:cNvCxnSpPr>
              <a:cxnSpLocks/>
            </p:cNvCxnSpPr>
            <p:nvPr/>
          </p:nvCxnSpPr>
          <p:spPr>
            <a:xfrm rot="10800000" flipH="1">
              <a:off x="2123728" y="1700808"/>
              <a:ext cx="700886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FFAE62C-8CEF-47EC-A3AA-5C1FE071E36A}"/>
                </a:ext>
              </a:extLst>
            </p:cNvPr>
            <p:cNvCxnSpPr>
              <a:cxnSpLocks/>
            </p:cNvCxnSpPr>
            <p:nvPr/>
          </p:nvCxnSpPr>
          <p:spPr>
            <a:xfrm rot="10800000" flipH="1">
              <a:off x="2843808" y="1556792"/>
              <a:ext cx="628878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4568D2-C921-423A-8ED9-BAFF6C825D6F}"/>
              </a:ext>
            </a:extLst>
          </p:cNvPr>
          <p:cNvSpPr/>
          <p:nvPr/>
        </p:nvSpPr>
        <p:spPr>
          <a:xfrm>
            <a:off x="395536" y="332656"/>
            <a:ext cx="8568952" cy="6219075"/>
          </a:xfrm>
          <a:prstGeom prst="rect">
            <a:avLst/>
          </a:prstGeom>
        </p:spPr>
        <p:txBody>
          <a:bodyPr wrap="square">
            <a:spAutoFit/>
          </a:bodyPr>
          <a:lstStyle/>
          <a:p>
            <a:pPr marL="276225" indent="-5080">
              <a:lnSpc>
                <a:spcPct val="107000"/>
              </a:lnSpc>
              <a:spcAft>
                <a:spcPts val="0"/>
              </a:spcAft>
            </a:pPr>
            <a:r>
              <a:rPr lang="en-IN" sz="3600" b="1" dirty="0">
                <a:solidFill>
                  <a:srgbClr val="1F3763"/>
                </a:solidFill>
                <a:latin typeface="Calibri" panose="020F0502020204030204" pitchFamily="34" charset="0"/>
                <a:ea typeface="Calibri" panose="020F0502020204030204" pitchFamily="34" charset="0"/>
              </a:rPr>
              <a:t>INTRODUCTION </a:t>
            </a:r>
            <a:r>
              <a:rPr lang="en-IN" sz="3600" dirty="0">
                <a:solidFill>
                  <a:srgbClr val="1F3763"/>
                </a:solidFill>
                <a:latin typeface="Calibri" panose="020F0502020204030204" pitchFamily="34" charset="0"/>
                <a:ea typeface="Calibri" panose="020F0502020204030204" pitchFamily="34" charset="0"/>
              </a:rPr>
              <a:t> </a:t>
            </a:r>
            <a:endParaRPr lang="en-IN" sz="2400" dirty="0">
              <a:solidFill>
                <a:srgbClr val="000000"/>
              </a:solidFill>
              <a:latin typeface="Calibri" panose="020F0502020204030204" pitchFamily="34" charset="0"/>
              <a:ea typeface="Calibri" panose="020F0502020204030204" pitchFamily="34" charset="0"/>
            </a:endParaRPr>
          </a:p>
          <a:p>
            <a:pPr marL="276225" indent="-5080">
              <a:lnSpc>
                <a:spcPct val="107000"/>
              </a:lnSpc>
              <a:spcAft>
                <a:spcPts val="70"/>
              </a:spcAft>
            </a:pPr>
            <a:r>
              <a:rPr lang="en-IN" sz="1600" dirty="0">
                <a:solidFill>
                  <a:srgbClr val="000000"/>
                </a:solidFill>
                <a:latin typeface="Calibri" panose="020F0502020204030204" pitchFamily="34" charset="0"/>
                <a:ea typeface="Calibri" panose="020F0502020204030204" pitchFamily="34" charset="0"/>
              </a:rPr>
              <a:t> </a:t>
            </a:r>
            <a:endParaRPr lang="en-IN" sz="2400" dirty="0">
              <a:solidFill>
                <a:srgbClr val="000000"/>
              </a:solidFill>
              <a:latin typeface="Calibri" panose="020F0502020204030204" pitchFamily="34" charset="0"/>
              <a:ea typeface="Calibri" panose="020F0502020204030204" pitchFamily="34" charset="0"/>
            </a:endParaRPr>
          </a:p>
          <a:p>
            <a:pPr marL="15240" marR="368300" indent="-5080">
              <a:lnSpc>
                <a:spcPct val="107000"/>
              </a:lnSpc>
              <a:spcAft>
                <a:spcPts val="1575"/>
              </a:spcAft>
            </a:pPr>
            <a:r>
              <a:rPr lang="en-IN" sz="1600" dirty="0">
                <a:solidFill>
                  <a:srgbClr val="000000"/>
                </a:solidFill>
                <a:latin typeface="Calibri" panose="020F0502020204030204" pitchFamily="34" charset="0"/>
                <a:ea typeface="Calibri" panose="020F0502020204030204" pitchFamily="34" charset="0"/>
              </a:rPr>
              <a:t>		The re-emergence of the wind as a significant source of the world’s energy must rank as one of the significant developments of the late 20th century. The first windmills on record were built by Persians around 900 A.D. These vertical axis windmills were not very efficient at capturing the wind’s power and were particularly susceptible to damage during high winds. During the middle Ages, wind turbines began to appear in Europe. These turbines resembled the 4-bladed horizontal axis windmill typically associated with Holland. The applications of windmills in Europe included water pumping, grinding grain, sawing wood and powering tools. Like modern wind turbines, the early European systems had 2 degree of freedom that allowed the turbine to turn into the wind to capture the most power. The use of windmills in Europe reached their height in the 19th century just before the onset of the Industrial Revolution. At this time, windmill designs were beginning to include some of the same features found on modern wind turbines including yaw drive systems, air foil shaped blades and a power limiting control system. Wind turbines have continued to evolve over the past 20 years and the overall cost of energy required to produce electricity from wind is now competitive with traditional fossil fuel energy sources. This reduction in wind energy cost is the result of improved aerodynamic designs, advanced materials, improved power electronics, advanced control strategies and rigorous component testing. Over the last 25 years, wind turbines have evolved and are now cost competitive with traditional energy sources in many locations. The size of the largest commercial wind turbines, has increased from approximately 50 kW to 2 MW, with machines up to 5 MW under design . </a:t>
            </a: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3797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97DB3F20-D177-49FD-A325-CCA5A75807CE}"/>
              </a:ext>
            </a:extLst>
          </p:cNvPr>
          <p:cNvPicPr/>
          <p:nvPr/>
        </p:nvPicPr>
        <p:blipFill>
          <a:blip r:embed="rId2"/>
          <a:stretch>
            <a:fillRect/>
          </a:stretch>
        </p:blipFill>
        <p:spPr>
          <a:xfrm>
            <a:off x="632753" y="1412776"/>
            <a:ext cx="7878494" cy="4842774"/>
          </a:xfrm>
          <a:prstGeom prst="rect">
            <a:avLst/>
          </a:prstGeom>
        </p:spPr>
      </p:pic>
      <p:sp>
        <p:nvSpPr>
          <p:cNvPr id="32" name="TextBox 31">
            <a:extLst>
              <a:ext uri="{FF2B5EF4-FFF2-40B4-BE49-F238E27FC236}">
                <a16:creationId xmlns:a16="http://schemas.microsoft.com/office/drawing/2014/main" id="{77C7E6A4-AB7B-4DE5-BE3D-3D1B4DFBA4E6}"/>
              </a:ext>
            </a:extLst>
          </p:cNvPr>
          <p:cNvSpPr txBox="1"/>
          <p:nvPr/>
        </p:nvSpPr>
        <p:spPr>
          <a:xfrm>
            <a:off x="179512" y="260648"/>
            <a:ext cx="3129383" cy="523220"/>
          </a:xfrm>
          <a:prstGeom prst="rect">
            <a:avLst/>
          </a:prstGeom>
          <a:noFill/>
        </p:spPr>
        <p:txBody>
          <a:bodyPr wrap="none" rtlCol="0">
            <a:spAutoFit/>
          </a:bodyPr>
          <a:lstStyle/>
          <a:p>
            <a:r>
              <a:rPr lang="en-IN" sz="2800" b="1" dirty="0">
                <a:latin typeface="Bahnschrift" panose="020B0502040204020203" pitchFamily="34" charset="0"/>
              </a:rPr>
              <a:t>BLOCK DIAGRAM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C979656-D8DE-453B-9649-8FC108045EAA}"/>
              </a:ext>
            </a:extLst>
          </p:cNvPr>
          <p:cNvGrpSpPr/>
          <p:nvPr/>
        </p:nvGrpSpPr>
        <p:grpSpPr>
          <a:xfrm>
            <a:off x="107504" y="479972"/>
            <a:ext cx="8712968" cy="5780109"/>
            <a:chOff x="107504" y="479972"/>
            <a:chExt cx="8712968" cy="5780109"/>
          </a:xfrm>
        </p:grpSpPr>
        <p:sp>
          <p:nvSpPr>
            <p:cNvPr id="2" name="Rectangle 1">
              <a:extLst>
                <a:ext uri="{FF2B5EF4-FFF2-40B4-BE49-F238E27FC236}">
                  <a16:creationId xmlns:a16="http://schemas.microsoft.com/office/drawing/2014/main" id="{88C353DA-4A22-44B2-92DF-C3C69417F5DE}"/>
                </a:ext>
              </a:extLst>
            </p:cNvPr>
            <p:cNvSpPr/>
            <p:nvPr/>
          </p:nvSpPr>
          <p:spPr>
            <a:xfrm>
              <a:off x="323528" y="479972"/>
              <a:ext cx="8496944" cy="3839193"/>
            </a:xfrm>
            <a:prstGeom prst="rect">
              <a:avLst/>
            </a:prstGeom>
          </p:spPr>
          <p:txBody>
            <a:bodyPr wrap="square">
              <a:spAutoFit/>
            </a:bodyPr>
            <a:lstStyle/>
            <a:p>
              <a:pPr marL="276225" indent="-5080">
                <a:lnSpc>
                  <a:spcPct val="107000"/>
                </a:lnSpc>
                <a:spcAft>
                  <a:spcPts val="235"/>
                </a:spcAft>
              </a:pPr>
              <a:r>
                <a:rPr lang="en-IN" sz="2000" b="1" dirty="0">
                  <a:solidFill>
                    <a:srgbClr val="2F5496"/>
                  </a:solidFill>
                  <a:uFill>
                    <a:solidFill>
                      <a:srgbClr val="2F5496"/>
                    </a:solidFill>
                  </a:uFill>
                  <a:latin typeface="Calibri" panose="020F0502020204030204" pitchFamily="34" charset="0"/>
                  <a:ea typeface="Calibri" panose="020F0502020204030204" pitchFamily="34" charset="0"/>
                </a:rPr>
                <a:t>ADVANTAGES &amp; DISADVANTAGES </a:t>
              </a:r>
              <a:r>
                <a:rPr lang="en-IN" sz="2000" i="1" u="sng" dirty="0">
                  <a:solidFill>
                    <a:srgbClr val="2F5496"/>
                  </a:solidFill>
                  <a:uFill>
                    <a:solidFill>
                      <a:srgbClr val="2F5496"/>
                    </a:solidFill>
                  </a:uFill>
                  <a:latin typeface="Calibri" panose="020F0502020204030204" pitchFamily="34" charset="0"/>
                  <a:ea typeface="Calibri" panose="020F0502020204030204" pitchFamily="34" charset="0"/>
                </a:rPr>
                <a:t>:</a:t>
              </a:r>
              <a:r>
                <a:rPr lang="en-IN" sz="2000" i="1" dirty="0">
                  <a:solidFill>
                    <a:srgbClr val="2F5496"/>
                  </a:solidFill>
                  <a:latin typeface="Calibri" panose="020F0502020204030204" pitchFamily="34" charset="0"/>
                  <a:ea typeface="Calibri" panose="020F0502020204030204" pitchFamily="34" charset="0"/>
                </a:rPr>
                <a:t> </a:t>
              </a:r>
              <a:endParaRPr lang="en-IN" sz="2000" dirty="0">
                <a:solidFill>
                  <a:srgbClr val="000000"/>
                </a:solidFill>
                <a:latin typeface="Calibri" panose="020F0502020204030204" pitchFamily="34" charset="0"/>
                <a:ea typeface="Calibri" panose="020F0502020204030204" pitchFamily="34" charset="0"/>
              </a:endParaRPr>
            </a:p>
            <a:p>
              <a:pPr marL="60960" indent="-6350">
                <a:lnSpc>
                  <a:spcPct val="107000"/>
                </a:lnSpc>
                <a:spcAft>
                  <a:spcPts val="370"/>
                </a:spcAft>
              </a:pPr>
              <a:r>
                <a:rPr lang="en-IN" sz="1600" b="1" i="1" dirty="0">
                  <a:solidFill>
                    <a:srgbClr val="000000"/>
                  </a:solidFill>
                  <a:latin typeface="Times New Roman" panose="02020603050405020304" pitchFamily="18" charset="0"/>
                  <a:ea typeface="Times New Roman" panose="02020603050405020304" pitchFamily="18" charset="0"/>
                </a:rPr>
                <a:t>Advantages: </a:t>
              </a:r>
              <a:endParaRPr lang="en-IN" sz="1600" dirty="0">
                <a:solidFill>
                  <a:srgbClr val="000000"/>
                </a:solidFill>
                <a:latin typeface="Calibri" panose="020F0502020204030204" pitchFamily="34" charset="0"/>
                <a:ea typeface="Calibri" panose="020F0502020204030204" pitchFamily="34" charset="0"/>
              </a:endParaRPr>
            </a:p>
            <a:p>
              <a:pPr marL="742950" marR="307340" lvl="1" indent="-285750" fontAlgn="base">
                <a:lnSpc>
                  <a:spcPct val="109000"/>
                </a:lnSpc>
                <a:spcAft>
                  <a:spcPts val="10"/>
                </a:spcAft>
                <a:buClr>
                  <a:srgbClr val="000000"/>
                </a:buClr>
                <a:buSzPts val="1600"/>
                <a:buFont typeface="Arial" panose="020B0604020202020204" pitchFamily="34" charset="0"/>
                <a:buChar char="•"/>
              </a:pPr>
              <a:r>
                <a:rPr lang="en-IN" sz="1200" i="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By this Model we save more money such that it is cost-effective.</a:t>
              </a:r>
              <a:r>
                <a:rPr lang="en-IN" sz="1600" b="1" i="1"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a:t>
              </a:r>
              <a:endParaRPr lang="en-IN"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307340" lvl="1" indent="-285750" fontAlgn="base">
                <a:lnSpc>
                  <a:spcPct val="109000"/>
                </a:lnSpc>
                <a:spcAft>
                  <a:spcPts val="380"/>
                </a:spcAft>
                <a:buClr>
                  <a:srgbClr val="000000"/>
                </a:buClr>
                <a:buSzPts val="1600"/>
                <a:buFont typeface="Arial" panose="020B0604020202020204" pitchFamily="34" charset="0"/>
                <a:buChar char="•"/>
              </a:pPr>
              <a:r>
                <a:rPr lang="en-IN" sz="1200" i="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Due to this model we can come to know where we can place this turbine to get more output energy.</a:t>
              </a:r>
              <a:r>
                <a:rPr lang="en-IN" sz="1600" b="1" i="1"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a:t>
              </a:r>
              <a:endParaRPr lang="en-IN"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307340" lvl="1" indent="-285750" fontAlgn="base">
                <a:lnSpc>
                  <a:spcPct val="109000"/>
                </a:lnSpc>
                <a:spcAft>
                  <a:spcPts val="370"/>
                </a:spcAft>
                <a:buClr>
                  <a:srgbClr val="000000"/>
                </a:buClr>
                <a:buSzPts val="1600"/>
                <a:buFont typeface="Arial" panose="020B0604020202020204" pitchFamily="34" charset="0"/>
                <a:buChar char="•"/>
              </a:pPr>
              <a:r>
                <a:rPr lang="en-IN" sz="1200" i="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Our model has other advantage that, turbine will automatically switch-off when air speed reaches more than saturation point.</a:t>
              </a:r>
              <a:r>
                <a:rPr lang="en-IN" sz="1600" b="1" i="1"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a:t>
              </a:r>
              <a:endParaRPr lang="en-IN"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307340" lvl="1" indent="-285750" fontAlgn="base">
                <a:lnSpc>
                  <a:spcPct val="109000"/>
                </a:lnSpc>
                <a:spcAft>
                  <a:spcPts val="10"/>
                </a:spcAft>
                <a:buClr>
                  <a:srgbClr val="000000"/>
                </a:buClr>
                <a:buSzPts val="1600"/>
                <a:buFont typeface="Arial" panose="020B0604020202020204" pitchFamily="34" charset="0"/>
                <a:buChar char="•"/>
              </a:pPr>
              <a:r>
                <a:rPr lang="en-IN" sz="1200" i="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Such that it will save a lot of money.</a:t>
              </a:r>
              <a:r>
                <a:rPr lang="en-IN" sz="1600" b="1" i="1"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a:t>
              </a:r>
              <a:endParaRPr lang="en-IN"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307340" lvl="1" indent="-285750" fontAlgn="base">
                <a:lnSpc>
                  <a:spcPct val="109000"/>
                </a:lnSpc>
                <a:spcAft>
                  <a:spcPts val="10"/>
                </a:spcAft>
                <a:buClr>
                  <a:srgbClr val="000000"/>
                </a:buClr>
                <a:buSzPts val="1600"/>
                <a:buFont typeface="Arial" panose="020B0604020202020204" pitchFamily="34" charset="0"/>
                <a:buChar char="•"/>
              </a:pPr>
              <a:r>
                <a:rPr lang="en-IN" sz="1200" i="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As in real world we are predicting air speed for our satellite launchings we can find such data easily so we don’t need to predict weather conditions and we can use them easily and we can predict our output of turbine easily.</a:t>
              </a:r>
              <a:r>
                <a:rPr lang="en-IN" sz="1600" b="1" i="1"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a:t>
              </a:r>
              <a:endParaRPr lang="en-IN"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64135" indent="-5080">
                <a:lnSpc>
                  <a:spcPct val="107000"/>
                </a:lnSpc>
                <a:spcAft>
                  <a:spcPts val="0"/>
                </a:spcAft>
              </a:pPr>
              <a:r>
                <a:rPr lang="en-IN" sz="1600" b="1" i="1"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Calibri" panose="020F0502020204030204" pitchFamily="34" charset="0"/>
                <a:ea typeface="Calibri" panose="020F0502020204030204" pitchFamily="34" charset="0"/>
              </a:endParaRPr>
            </a:p>
            <a:p>
              <a:pPr marL="60960" indent="-6350">
                <a:lnSpc>
                  <a:spcPct val="107000"/>
                </a:lnSpc>
                <a:spcAft>
                  <a:spcPts val="370"/>
                </a:spcAft>
              </a:pPr>
              <a:r>
                <a:rPr lang="en-IN" sz="1600" b="1" i="1" dirty="0">
                  <a:solidFill>
                    <a:srgbClr val="000000"/>
                  </a:solidFill>
                  <a:latin typeface="Times New Roman" panose="02020603050405020304" pitchFamily="18" charset="0"/>
                  <a:ea typeface="Times New Roman" panose="02020603050405020304" pitchFamily="18" charset="0"/>
                </a:rPr>
                <a:t>Disadvantages:</a:t>
              </a:r>
              <a:r>
                <a:rPr lang="en-IN" sz="1300" b="1" i="1"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Calibri" panose="020F0502020204030204" pitchFamily="34" charset="0"/>
                <a:ea typeface="Calibri" panose="020F0502020204030204" pitchFamily="34" charset="0"/>
              </a:endParaRPr>
            </a:p>
            <a:p>
              <a:pPr marL="742950" marR="307340" lvl="1" indent="-285750" fontAlgn="base">
                <a:lnSpc>
                  <a:spcPct val="109000"/>
                </a:lnSpc>
                <a:spcAft>
                  <a:spcPts val="10"/>
                </a:spcAft>
                <a:buClr>
                  <a:srgbClr val="000000"/>
                </a:buClr>
                <a:buSzPts val="1600"/>
                <a:buFont typeface="Arial" panose="020B0604020202020204" pitchFamily="34" charset="0"/>
                <a:buChar char="•"/>
              </a:pPr>
              <a:r>
                <a:rPr lang="en-IN" sz="1200" i="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As it is not a dynamic </a:t>
              </a:r>
              <a:r>
                <a:rPr lang="en-IN" sz="1200" i="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ui</a:t>
              </a:r>
              <a:r>
                <a:rPr lang="en-IN" sz="1200" i="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we need to give the predicted values of Air speed, Air density, temperature. This disadvantage can become a advantage too , by linking live data to our </a:t>
              </a:r>
              <a:r>
                <a:rPr lang="en-IN" sz="1200" i="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ui</a:t>
              </a:r>
              <a:r>
                <a:rPr lang="en-IN" sz="1200" i="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600" b="1" i="1"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a:t>
              </a:r>
              <a:endParaRPr lang="en-IN"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132A50-0BE1-4890-9F78-8CF4401AA723}"/>
                </a:ext>
              </a:extLst>
            </p:cNvPr>
            <p:cNvSpPr/>
            <p:nvPr/>
          </p:nvSpPr>
          <p:spPr>
            <a:xfrm>
              <a:off x="107504" y="4319165"/>
              <a:ext cx="8568952" cy="1940916"/>
            </a:xfrm>
            <a:prstGeom prst="rect">
              <a:avLst/>
            </a:prstGeom>
          </p:spPr>
          <p:txBody>
            <a:bodyPr wrap="square">
              <a:spAutoFit/>
            </a:bodyPr>
            <a:lstStyle/>
            <a:p>
              <a:pPr marL="276225" indent="-6350">
                <a:lnSpc>
                  <a:spcPct val="107000"/>
                </a:lnSpc>
                <a:spcAft>
                  <a:spcPts val="0"/>
                </a:spcAft>
              </a:pPr>
              <a:r>
                <a:rPr lang="en-IN" sz="1600" b="1" u="sng"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CONCLUSION:</a:t>
              </a:r>
              <a:r>
                <a:rPr lang="en-IN" sz="1600" b="1" dirty="0">
                  <a:solidFill>
                    <a:srgbClr val="000000"/>
                  </a:solidFill>
                  <a:latin typeface="Cambria" panose="02040503050406030204" pitchFamily="18" charset="0"/>
                  <a:ea typeface="Cambria" panose="02040503050406030204" pitchFamily="18" charset="0"/>
                  <a:cs typeface="Cambria" panose="02040503050406030204" pitchFamily="18" charset="0"/>
                </a:rPr>
                <a:t> </a:t>
              </a:r>
              <a:endParaRPr lang="en-IN" sz="1600" dirty="0">
                <a:solidFill>
                  <a:srgbClr val="000000"/>
                </a:solidFill>
                <a:latin typeface="Calibri" panose="020F0502020204030204" pitchFamily="34" charset="0"/>
                <a:ea typeface="Calibri" panose="020F0502020204030204" pitchFamily="34" charset="0"/>
              </a:endParaRPr>
            </a:p>
            <a:p>
              <a:pPr marL="516890" marR="83820" indent="-33655">
                <a:lnSpc>
                  <a:spcPct val="123000"/>
                </a:lnSpc>
                <a:spcAft>
                  <a:spcPts val="815"/>
                </a:spcAft>
              </a:pPr>
              <a:r>
                <a:rPr lang="en-IN" sz="1400" i="1" dirty="0">
                  <a:solidFill>
                    <a:srgbClr val="000000"/>
                  </a:solidFill>
                  <a:latin typeface="Calibri" panose="020F0502020204030204" pitchFamily="34" charset="0"/>
                  <a:ea typeface="Calibri" panose="020F0502020204030204" pitchFamily="34" charset="0"/>
                </a:rPr>
                <a:t>This Machine Learning - predicting model can predict the energy output of wind turbine based on weather condition mainly based on air speed.</a:t>
              </a:r>
              <a:r>
                <a:rPr lang="en-IN" sz="1200" i="1" dirty="0">
                  <a:solidFill>
                    <a:srgbClr val="000000"/>
                  </a:solidFill>
                  <a:latin typeface="Calibri" panose="020F0502020204030204" pitchFamily="34" charset="0"/>
                  <a:ea typeface="Calibri" panose="020F0502020204030204" pitchFamily="34" charset="0"/>
                </a:rPr>
                <a:t> </a:t>
              </a:r>
              <a:endParaRPr lang="en-IN" sz="1600" dirty="0">
                <a:solidFill>
                  <a:srgbClr val="000000"/>
                </a:solidFill>
                <a:latin typeface="Calibri" panose="020F0502020204030204" pitchFamily="34" charset="0"/>
                <a:ea typeface="Calibri" panose="020F0502020204030204" pitchFamily="34" charset="0"/>
              </a:endParaRPr>
            </a:p>
            <a:p>
              <a:pPr marL="276225" indent="-6350">
                <a:lnSpc>
                  <a:spcPct val="107000"/>
                </a:lnSpc>
                <a:spcAft>
                  <a:spcPts val="335"/>
                </a:spcAft>
              </a:pPr>
              <a:r>
                <a:rPr lang="en-IN" sz="1600" b="1" u="sng"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FUTURE SCOPE :</a:t>
              </a:r>
              <a:r>
                <a:rPr lang="en-IN" sz="1600" b="1" dirty="0">
                  <a:solidFill>
                    <a:srgbClr val="000000"/>
                  </a:solidFill>
                  <a:latin typeface="Cambria" panose="02040503050406030204" pitchFamily="18" charset="0"/>
                  <a:ea typeface="Cambria" panose="02040503050406030204" pitchFamily="18" charset="0"/>
                  <a:cs typeface="Cambria" panose="02040503050406030204" pitchFamily="18" charset="0"/>
                </a:rPr>
                <a:t> </a:t>
              </a:r>
              <a:endParaRPr lang="en-IN" sz="1600" dirty="0">
                <a:solidFill>
                  <a:srgbClr val="000000"/>
                </a:solidFill>
                <a:latin typeface="Calibri" panose="020F0502020204030204" pitchFamily="34" charset="0"/>
                <a:ea typeface="Calibri" panose="020F0502020204030204" pitchFamily="34" charset="0"/>
              </a:endParaRPr>
            </a:p>
            <a:p>
              <a:pPr marL="742950" marR="307340" lvl="1" indent="-285750" fontAlgn="base">
                <a:lnSpc>
                  <a:spcPct val="109000"/>
                </a:lnSpc>
                <a:spcAft>
                  <a:spcPts val="10"/>
                </a:spcAft>
                <a:buClr>
                  <a:srgbClr val="000000"/>
                </a:buClr>
                <a:buSzPts val="1600"/>
                <a:buFont typeface="Arial" panose="020B0604020202020204" pitchFamily="34" charset="0"/>
                <a:buChar char="•"/>
              </a:pPr>
              <a:r>
                <a:rPr lang="en-IN" sz="1200" i="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This Model  has great future scope because , in future we should  depend  more on  renewable energy sources in that one of the energy source is Wind Turbine, so we have more future scope due advantages of our model .</a:t>
              </a:r>
              <a:r>
                <a:rPr lang="en-IN" sz="1600" b="1"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 </a:t>
              </a:r>
              <a:endParaRPr lang="en-IN"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52406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649</Words>
  <Application>Microsoft Office PowerPoint</Application>
  <PresentationFormat>On-screen Show (4:3)</PresentationFormat>
  <Paragraphs>40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Bahnschrift</vt:lpstr>
      <vt:lpstr>Black Widow Movie</vt:lpstr>
      <vt:lpstr>Calibri</vt:lpstr>
      <vt:lpstr>Cambria</vt:lpstr>
      <vt:lpstr>Times New Roman</vt:lpstr>
      <vt:lpstr>Office Theme</vt:lpstr>
      <vt:lpstr>PowerPoint Presentation</vt:lpstr>
      <vt:lpstr>PREDICTING THE ENERGY OUTPUT OF WIND-TURBINE BASED ON WEATHER CONDITIONS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W10-Dell</dc:creator>
  <cp:lastModifiedBy>Sai Kiran</cp:lastModifiedBy>
  <cp:revision>38</cp:revision>
  <dcterms:created xsi:type="dcterms:W3CDTF">2020-06-14T15:51:50Z</dcterms:created>
  <dcterms:modified xsi:type="dcterms:W3CDTF">2020-07-15T09:29:25Z</dcterms:modified>
</cp:coreProperties>
</file>