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F7C88-B837-4BA2-9890-D129B39024ED}" type="datetimeFigureOut">
              <a:rPr lang="en-US" smtClean="0"/>
              <a:t>16-Jul-20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A1A75-2AEE-4605-A70D-60C9039A4B5A}" type="slidenum">
              <a:rPr lang="en-US" smtClean="0"/>
              <a:t>‹#›</a:t>
            </a:fld>
            <a:endParaRPr lang="en-US"/>
          </a:p>
        </p:txBody>
      </p:sp>
    </p:spTree>
    <p:extLst>
      <p:ext uri="{BB962C8B-B14F-4D97-AF65-F5344CB8AC3E}">
        <p14:creationId xmlns:p14="http://schemas.microsoft.com/office/powerpoint/2010/main" val="4360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F520CD-12C7-4267-B9D7-9BA6DE8C8A6E}" type="datetime1">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7675-5DD3-417F-8578-872F05C6CD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28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DDD52-F56F-4303-B12B-43D119CB7AD1}" type="datetime1">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7675-5DD3-417F-8578-872F05C6CD44}" type="slidenum">
              <a:rPr lang="en-US" smtClean="0"/>
              <a:t>‹#›</a:t>
            </a:fld>
            <a:endParaRPr lang="en-US"/>
          </a:p>
        </p:txBody>
      </p:sp>
    </p:spTree>
    <p:extLst>
      <p:ext uri="{BB962C8B-B14F-4D97-AF65-F5344CB8AC3E}">
        <p14:creationId xmlns:p14="http://schemas.microsoft.com/office/powerpoint/2010/main" val="238382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F74193-A380-4662-9769-573508088060}" type="datetime1">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7675-5DD3-417F-8578-872F05C6CD44}" type="slidenum">
              <a:rPr lang="en-US" smtClean="0"/>
              <a:t>‹#›</a:t>
            </a:fld>
            <a:endParaRPr lang="en-US"/>
          </a:p>
        </p:txBody>
      </p:sp>
    </p:spTree>
    <p:extLst>
      <p:ext uri="{BB962C8B-B14F-4D97-AF65-F5344CB8AC3E}">
        <p14:creationId xmlns:p14="http://schemas.microsoft.com/office/powerpoint/2010/main" val="283109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C351AB-E36D-4FB9-B26A-414DF969CF71}" type="datetime1">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7675-5DD3-417F-8578-872F05C6CD44}" type="slidenum">
              <a:rPr lang="en-US" smtClean="0"/>
              <a:t>‹#›</a:t>
            </a:fld>
            <a:endParaRPr lang="en-US"/>
          </a:p>
        </p:txBody>
      </p:sp>
    </p:spTree>
    <p:extLst>
      <p:ext uri="{BB962C8B-B14F-4D97-AF65-F5344CB8AC3E}">
        <p14:creationId xmlns:p14="http://schemas.microsoft.com/office/powerpoint/2010/main" val="185898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BBD7D3-9F7B-45AF-A022-F12F29795127}" type="datetime1">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7675-5DD3-417F-8578-872F05C6CD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05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A187F7-C803-45D4-BA0D-4DB02379695D}" type="datetime1">
              <a:rPr lang="en-US" smtClean="0"/>
              <a:t>16-Jul-20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C7675-5DD3-417F-8578-872F05C6CD44}" type="slidenum">
              <a:rPr lang="en-US" smtClean="0"/>
              <a:t>‹#›</a:t>
            </a:fld>
            <a:endParaRPr lang="en-US"/>
          </a:p>
        </p:txBody>
      </p:sp>
    </p:spTree>
    <p:extLst>
      <p:ext uri="{BB962C8B-B14F-4D97-AF65-F5344CB8AC3E}">
        <p14:creationId xmlns:p14="http://schemas.microsoft.com/office/powerpoint/2010/main" val="44009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B66D29-3027-4B48-869C-7780AF1C9F67}" type="datetime1">
              <a:rPr lang="en-US" smtClean="0"/>
              <a:t>16-Jul-20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C7675-5DD3-417F-8578-872F05C6CD44}" type="slidenum">
              <a:rPr lang="en-US" smtClean="0"/>
              <a:t>‹#›</a:t>
            </a:fld>
            <a:endParaRPr lang="en-US"/>
          </a:p>
        </p:txBody>
      </p:sp>
    </p:spTree>
    <p:extLst>
      <p:ext uri="{BB962C8B-B14F-4D97-AF65-F5344CB8AC3E}">
        <p14:creationId xmlns:p14="http://schemas.microsoft.com/office/powerpoint/2010/main" val="370196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6CA6D2-F165-4961-BD6A-D888FBEBBBDE}" type="datetime1">
              <a:rPr lang="en-US" smtClean="0"/>
              <a:t>16-Jul-20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EC7675-5DD3-417F-8578-872F05C6CD44}" type="slidenum">
              <a:rPr lang="en-US" smtClean="0"/>
              <a:t>‹#›</a:t>
            </a:fld>
            <a:endParaRPr lang="en-US"/>
          </a:p>
        </p:txBody>
      </p:sp>
    </p:spTree>
    <p:extLst>
      <p:ext uri="{BB962C8B-B14F-4D97-AF65-F5344CB8AC3E}">
        <p14:creationId xmlns:p14="http://schemas.microsoft.com/office/powerpoint/2010/main" val="251759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A3E6D6-5279-4B0B-9AC7-F5EA0CA0F344}" type="datetime1">
              <a:rPr lang="en-US" smtClean="0"/>
              <a:t>16-Jul-20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EC7675-5DD3-417F-8578-872F05C6CD44}" type="slidenum">
              <a:rPr lang="en-US" smtClean="0"/>
              <a:t>‹#›</a:t>
            </a:fld>
            <a:endParaRPr lang="en-US"/>
          </a:p>
        </p:txBody>
      </p:sp>
    </p:spTree>
    <p:extLst>
      <p:ext uri="{BB962C8B-B14F-4D97-AF65-F5344CB8AC3E}">
        <p14:creationId xmlns:p14="http://schemas.microsoft.com/office/powerpoint/2010/main" val="393651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7AE05A-6B9D-436D-81F8-D1A363C34952}" type="datetime1">
              <a:rPr lang="en-US" smtClean="0"/>
              <a:t>16-Jul-20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EC7675-5DD3-417F-8578-872F05C6CD44}" type="slidenum">
              <a:rPr lang="en-US" smtClean="0"/>
              <a:t>‹#›</a:t>
            </a:fld>
            <a:endParaRPr lang="en-US"/>
          </a:p>
        </p:txBody>
      </p:sp>
    </p:spTree>
    <p:extLst>
      <p:ext uri="{BB962C8B-B14F-4D97-AF65-F5344CB8AC3E}">
        <p14:creationId xmlns:p14="http://schemas.microsoft.com/office/powerpoint/2010/main" val="134750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105C7B-84F1-465D-AB33-77AE8153B3D4}" type="datetime1">
              <a:rPr lang="en-US" smtClean="0"/>
              <a:t>16-Jul-20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C7675-5DD3-417F-8578-872F05C6CD44}" type="slidenum">
              <a:rPr lang="en-US" smtClean="0"/>
              <a:t>‹#›</a:t>
            </a:fld>
            <a:endParaRPr lang="en-US"/>
          </a:p>
        </p:txBody>
      </p:sp>
    </p:spTree>
    <p:extLst>
      <p:ext uri="{BB962C8B-B14F-4D97-AF65-F5344CB8AC3E}">
        <p14:creationId xmlns:p14="http://schemas.microsoft.com/office/powerpoint/2010/main" val="158257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51A871-ED8E-4980-8D56-FAE99E270166}" type="datetime1">
              <a:rPr lang="en-US" smtClean="0"/>
              <a:t>16-Jul-20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EC7675-5DD3-417F-8578-872F05C6CD4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4270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aeng.org.uk/publications/other/23-wind-turbine" TargetMode="External"/><Relationship Id="rId2" Type="http://schemas.openxmlformats.org/officeDocument/2006/relationships/hyperlink" Target="https://www.researchgate.net/publication/222383590_Carbon_dioxide_emissions_from_coal_based_power_generation_in_India" TargetMode="External"/><Relationship Id="rId1" Type="http://schemas.openxmlformats.org/officeDocument/2006/relationships/slideLayout" Target="../slideLayouts/slideLayout2.xml"/><Relationship Id="rId4" Type="http://schemas.openxmlformats.org/officeDocument/2006/relationships/hyperlink" Target="https://www.omnicalculator.com/physics/air-dens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SMART WIND-MILL ENERGY PREDICTION SYSTEM</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Team Name- THE LEADERS</a:t>
            </a:r>
          </a:p>
          <a:p>
            <a:r>
              <a:rPr lang="en-US" dirty="0" smtClean="0"/>
              <a:t>Team Leader- Ravi</a:t>
            </a:r>
          </a:p>
          <a:p>
            <a:r>
              <a:rPr lang="en-US" dirty="0" smtClean="0"/>
              <a:t>Project Id- </a:t>
            </a:r>
            <a:r>
              <a:rPr lang="en-US" dirty="0"/>
              <a:t>SPS_PRO_666</a:t>
            </a:r>
            <a:endParaRPr lang="en-US" dirty="0"/>
          </a:p>
        </p:txBody>
      </p:sp>
      <p:sp>
        <p:nvSpPr>
          <p:cNvPr id="4" name="Slide Number Placeholder 3"/>
          <p:cNvSpPr>
            <a:spLocks noGrp="1"/>
          </p:cNvSpPr>
          <p:nvPr>
            <p:ph type="sldNum" sz="quarter" idx="12"/>
          </p:nvPr>
        </p:nvSpPr>
        <p:spPr/>
        <p:txBody>
          <a:bodyPr/>
          <a:lstStyle/>
          <a:p>
            <a:fld id="{73EC7675-5DD3-417F-8578-872F05C6CD44}" type="slidenum">
              <a:rPr lang="en-US" smtClean="0"/>
              <a:t>1</a:t>
            </a:fld>
            <a:endParaRPr lang="en-US"/>
          </a:p>
        </p:txBody>
      </p:sp>
    </p:spTree>
    <p:extLst>
      <p:ext uri="{BB962C8B-B14F-4D97-AF65-F5344CB8AC3E}">
        <p14:creationId xmlns:p14="http://schemas.microsoft.com/office/powerpoint/2010/main" val="201421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algn="just"/>
            <a:r>
              <a:rPr lang="en-US" dirty="0" smtClean="0"/>
              <a:t>As explained, Air density and power output model is calculated for every next hour value present in the data fetched from the </a:t>
            </a:r>
            <a:r>
              <a:rPr lang="en-US" dirty="0" err="1" smtClean="0"/>
              <a:t>openWeather</a:t>
            </a:r>
            <a:r>
              <a:rPr lang="en-US" dirty="0" smtClean="0"/>
              <a:t> API. So, this will give accurate results for the next 48 hour power output. To give the maximum total power, all the values in the power model are summed together to give total power output value.</a:t>
            </a:r>
          </a:p>
          <a:p>
            <a:pPr algn="just"/>
            <a:r>
              <a:rPr lang="en-US" dirty="0" smtClean="0"/>
              <a:t>Along with the power output, Some extra data is also shown, which contain the amount of coal saved, by using wind energy and amount of CO</a:t>
            </a:r>
            <a:r>
              <a:rPr lang="en-US" baseline="-25000" dirty="0" smtClean="0"/>
              <a:t>2</a:t>
            </a:r>
            <a:r>
              <a:rPr lang="en-US" dirty="0" smtClean="0"/>
              <a:t> emission reduced by using wind energy. This will be calculated as follow-</a:t>
            </a:r>
          </a:p>
          <a:p>
            <a:pPr algn="just">
              <a:buFont typeface="Arial" panose="020B0604020202020204" pitchFamily="34" charset="0"/>
              <a:buChar char="•"/>
            </a:pPr>
            <a:r>
              <a:rPr lang="en-US" dirty="0" smtClean="0"/>
              <a:t> Approximately 400 Kg of coal is used to generate 1 MW of power. And multiplying total power in MW by 400 gives the coal consumption in Kg.</a:t>
            </a:r>
          </a:p>
          <a:p>
            <a:pPr algn="just">
              <a:buFont typeface="Arial" panose="020B0604020202020204" pitchFamily="34" charset="0"/>
              <a:buChar char="•"/>
            </a:pPr>
            <a:r>
              <a:rPr lang="en-US" dirty="0" smtClean="0"/>
              <a:t> And Approximately 940 Kg of CO</a:t>
            </a:r>
            <a:r>
              <a:rPr lang="en-US" baseline="-25000" dirty="0" smtClean="0"/>
              <a:t>2</a:t>
            </a:r>
            <a:r>
              <a:rPr lang="en-US" dirty="0" smtClean="0"/>
              <a:t> is released in environment in generating 1 MW of Electricity using coal. By multiplying total power in MW by 940 we will get total CO</a:t>
            </a:r>
            <a:r>
              <a:rPr lang="en-US" baseline="-25000" dirty="0" smtClean="0"/>
              <a:t>2</a:t>
            </a:r>
            <a:r>
              <a:rPr lang="en-US" dirty="0" smtClean="0"/>
              <a:t> saved in Kg.</a:t>
            </a:r>
            <a:endParaRPr lang="en-US" dirty="0"/>
          </a:p>
        </p:txBody>
      </p:sp>
      <p:sp>
        <p:nvSpPr>
          <p:cNvPr id="4" name="Slide Number Placeholder 3"/>
          <p:cNvSpPr>
            <a:spLocks noGrp="1"/>
          </p:cNvSpPr>
          <p:nvPr>
            <p:ph type="sldNum" sz="quarter" idx="12"/>
          </p:nvPr>
        </p:nvSpPr>
        <p:spPr/>
        <p:txBody>
          <a:bodyPr/>
          <a:lstStyle/>
          <a:p>
            <a:fld id="{73EC7675-5DD3-417F-8578-872F05C6CD44}" type="slidenum">
              <a:rPr lang="en-US" smtClean="0"/>
              <a:t>10</a:t>
            </a:fld>
            <a:endParaRPr lang="en-US"/>
          </a:p>
        </p:txBody>
      </p:sp>
    </p:spTree>
    <p:extLst>
      <p:ext uri="{BB962C8B-B14F-4D97-AF65-F5344CB8AC3E}">
        <p14:creationId xmlns:p14="http://schemas.microsoft.com/office/powerpoint/2010/main" val="4182607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1097280" y="1845734"/>
            <a:ext cx="10058400" cy="4402666"/>
          </a:xfrm>
        </p:spPr>
        <p:txBody>
          <a:bodyPr/>
          <a:lstStyle/>
          <a:p>
            <a:r>
              <a:rPr lang="en-US" dirty="0" smtClean="0"/>
              <a:t>1. Prediction by using City name-</a:t>
            </a:r>
          </a:p>
          <a:p>
            <a:endParaRPr lang="en-US" dirty="0"/>
          </a:p>
        </p:txBody>
      </p:sp>
      <p:pic>
        <p:nvPicPr>
          <p:cNvPr id="4" name="Drawing 6"/>
          <p:cNvPicPr/>
          <p:nvPr/>
        </p:nvPicPr>
        <p:blipFill>
          <a:blip r:embed="rId2"/>
          <a:stretch>
            <a:fillRect/>
          </a:stretch>
        </p:blipFill>
        <p:spPr>
          <a:xfrm>
            <a:off x="1282700" y="2252134"/>
            <a:ext cx="8280400" cy="3996266"/>
          </a:xfrm>
          <a:prstGeom prst="rect">
            <a:avLst/>
          </a:prstGeom>
        </p:spPr>
      </p:pic>
      <p:sp>
        <p:nvSpPr>
          <p:cNvPr id="5" name="Slide Number Placeholder 4"/>
          <p:cNvSpPr>
            <a:spLocks noGrp="1"/>
          </p:cNvSpPr>
          <p:nvPr>
            <p:ph type="sldNum" sz="quarter" idx="12"/>
          </p:nvPr>
        </p:nvSpPr>
        <p:spPr/>
        <p:txBody>
          <a:bodyPr/>
          <a:lstStyle/>
          <a:p>
            <a:fld id="{73EC7675-5DD3-417F-8578-872F05C6CD44}" type="slidenum">
              <a:rPr lang="en-US" smtClean="0"/>
              <a:t>11</a:t>
            </a:fld>
            <a:endParaRPr lang="en-US"/>
          </a:p>
        </p:txBody>
      </p:sp>
    </p:spTree>
    <p:extLst>
      <p:ext uri="{BB962C8B-B14F-4D97-AF65-F5344CB8AC3E}">
        <p14:creationId xmlns:p14="http://schemas.microsoft.com/office/powerpoint/2010/main" val="4237475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smtClean="0"/>
              <a:t>2. Prediction using Coordinates-</a:t>
            </a:r>
          </a:p>
          <a:p>
            <a:endParaRPr lang="en-US" dirty="0"/>
          </a:p>
        </p:txBody>
      </p:sp>
      <p:pic>
        <p:nvPicPr>
          <p:cNvPr id="4" name="Drawing 7"/>
          <p:cNvPicPr/>
          <p:nvPr/>
        </p:nvPicPr>
        <p:blipFill>
          <a:blip r:embed="rId2"/>
          <a:stretch>
            <a:fillRect/>
          </a:stretch>
        </p:blipFill>
        <p:spPr>
          <a:xfrm>
            <a:off x="1287780" y="2252134"/>
            <a:ext cx="8237220" cy="4008966"/>
          </a:xfrm>
          <a:prstGeom prst="rect">
            <a:avLst/>
          </a:prstGeom>
        </p:spPr>
      </p:pic>
      <p:sp>
        <p:nvSpPr>
          <p:cNvPr id="5" name="Slide Number Placeholder 4"/>
          <p:cNvSpPr>
            <a:spLocks noGrp="1"/>
          </p:cNvSpPr>
          <p:nvPr>
            <p:ph type="sldNum" sz="quarter" idx="12"/>
          </p:nvPr>
        </p:nvSpPr>
        <p:spPr/>
        <p:txBody>
          <a:bodyPr/>
          <a:lstStyle/>
          <a:p>
            <a:fld id="{73EC7675-5DD3-417F-8578-872F05C6CD44}" type="slidenum">
              <a:rPr lang="en-US" smtClean="0"/>
              <a:t>12</a:t>
            </a:fld>
            <a:endParaRPr lang="en-US"/>
          </a:p>
        </p:txBody>
      </p:sp>
    </p:spTree>
    <p:extLst>
      <p:ext uri="{BB962C8B-B14F-4D97-AF65-F5344CB8AC3E}">
        <p14:creationId xmlns:p14="http://schemas.microsoft.com/office/powerpoint/2010/main" val="29160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a:t>3. Graph is also shown, which displays the data on hourly basis, for next 48 hours. It contain- Power, Wind Speed, Air Density, CO2 emission and cumulative power.</a:t>
            </a:r>
          </a:p>
          <a:p>
            <a:endParaRPr lang="en-US" dirty="0"/>
          </a:p>
        </p:txBody>
      </p:sp>
      <p:pic>
        <p:nvPicPr>
          <p:cNvPr id="7" name="Drawing 8"/>
          <p:cNvPicPr/>
          <p:nvPr/>
        </p:nvPicPr>
        <p:blipFill>
          <a:blip r:embed="rId2"/>
          <a:stretch>
            <a:fillRect/>
          </a:stretch>
        </p:blipFill>
        <p:spPr>
          <a:xfrm>
            <a:off x="1097280" y="2407920"/>
            <a:ext cx="7259320" cy="3891280"/>
          </a:xfrm>
          <a:prstGeom prst="rect">
            <a:avLst/>
          </a:prstGeom>
        </p:spPr>
      </p:pic>
      <p:sp>
        <p:nvSpPr>
          <p:cNvPr id="6" name="Slide Number Placeholder 5"/>
          <p:cNvSpPr>
            <a:spLocks noGrp="1"/>
          </p:cNvSpPr>
          <p:nvPr>
            <p:ph type="sldNum" sz="quarter" idx="12"/>
          </p:nvPr>
        </p:nvSpPr>
        <p:spPr/>
        <p:txBody>
          <a:bodyPr/>
          <a:lstStyle/>
          <a:p>
            <a:fld id="{73EC7675-5DD3-417F-8578-872F05C6CD44}" type="slidenum">
              <a:rPr lang="en-US" smtClean="0"/>
              <a:t>13</a:t>
            </a:fld>
            <a:endParaRPr lang="en-US"/>
          </a:p>
        </p:txBody>
      </p:sp>
    </p:spTree>
    <p:extLst>
      <p:ext uri="{BB962C8B-B14F-4D97-AF65-F5344CB8AC3E}">
        <p14:creationId xmlns:p14="http://schemas.microsoft.com/office/powerpoint/2010/main" val="338303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gn="just"/>
            <a:r>
              <a:rPr lang="en-US" dirty="0"/>
              <a:t>4. Data is also shown in tabular form with respect to time, which contain power that can be developed after some particular hour, cumulative power </a:t>
            </a:r>
            <a:r>
              <a:rPr lang="en-US" dirty="0" err="1"/>
              <a:t>upto</a:t>
            </a:r>
            <a:r>
              <a:rPr lang="en-US" dirty="0"/>
              <a:t> that hour and percentage of power achieved of the total power </a:t>
            </a:r>
            <a:r>
              <a:rPr lang="en-US" dirty="0" err="1"/>
              <a:t>upto</a:t>
            </a:r>
            <a:r>
              <a:rPr lang="en-US" dirty="0"/>
              <a:t> that hour.</a:t>
            </a:r>
          </a:p>
          <a:p>
            <a:pPr algn="just"/>
            <a:endParaRPr lang="en-US" dirty="0"/>
          </a:p>
        </p:txBody>
      </p:sp>
      <p:pic>
        <p:nvPicPr>
          <p:cNvPr id="4" name="Drawing 9"/>
          <p:cNvPicPr/>
          <p:nvPr/>
        </p:nvPicPr>
        <p:blipFill>
          <a:blip r:embed="rId2"/>
          <a:stretch>
            <a:fillRect/>
          </a:stretch>
        </p:blipFill>
        <p:spPr>
          <a:xfrm>
            <a:off x="1097280" y="2766908"/>
            <a:ext cx="7145020" cy="3557692"/>
          </a:xfrm>
          <a:prstGeom prst="rect">
            <a:avLst/>
          </a:prstGeom>
        </p:spPr>
      </p:pic>
      <p:sp>
        <p:nvSpPr>
          <p:cNvPr id="5" name="Slide Number Placeholder 4"/>
          <p:cNvSpPr>
            <a:spLocks noGrp="1"/>
          </p:cNvSpPr>
          <p:nvPr>
            <p:ph type="sldNum" sz="quarter" idx="12"/>
          </p:nvPr>
        </p:nvSpPr>
        <p:spPr/>
        <p:txBody>
          <a:bodyPr/>
          <a:lstStyle/>
          <a:p>
            <a:fld id="{73EC7675-5DD3-417F-8578-872F05C6CD44}" type="slidenum">
              <a:rPr lang="en-US" smtClean="0"/>
              <a:t>14</a:t>
            </a:fld>
            <a:endParaRPr lang="en-US"/>
          </a:p>
        </p:txBody>
      </p:sp>
    </p:spTree>
    <p:extLst>
      <p:ext uri="{BB962C8B-B14F-4D97-AF65-F5344CB8AC3E}">
        <p14:creationId xmlns:p14="http://schemas.microsoft.com/office/powerpoint/2010/main" val="69758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gn="just"/>
            <a:r>
              <a:rPr lang="en-US" dirty="0"/>
              <a:t>If user wants to record this data for future use, then there is option to sign up and login. User must have to sign up first to record this data. after sign up user have to login to save, delete data or </a:t>
            </a:r>
            <a:r>
              <a:rPr lang="en-US" dirty="0" smtClean="0"/>
              <a:t>account. Logged </a:t>
            </a:r>
            <a:r>
              <a:rPr lang="en-US" dirty="0"/>
              <a:t>in user </a:t>
            </a:r>
            <a:r>
              <a:rPr lang="en-US" dirty="0" smtClean="0"/>
              <a:t>UI-</a:t>
            </a:r>
          </a:p>
          <a:p>
            <a:pPr algn="just"/>
            <a:endParaRPr lang="en-US" dirty="0"/>
          </a:p>
          <a:p>
            <a:pPr algn="just"/>
            <a:endParaRPr lang="en-US" dirty="0"/>
          </a:p>
        </p:txBody>
      </p:sp>
      <p:pic>
        <p:nvPicPr>
          <p:cNvPr id="4" name="Drawing 11"/>
          <p:cNvPicPr/>
          <p:nvPr/>
        </p:nvPicPr>
        <p:blipFill>
          <a:blip r:embed="rId2"/>
          <a:stretch>
            <a:fillRect/>
          </a:stretch>
        </p:blipFill>
        <p:spPr>
          <a:xfrm>
            <a:off x="1097280" y="2767543"/>
            <a:ext cx="7538720" cy="3455457"/>
          </a:xfrm>
          <a:prstGeom prst="rect">
            <a:avLst/>
          </a:prstGeom>
        </p:spPr>
      </p:pic>
      <p:sp>
        <p:nvSpPr>
          <p:cNvPr id="5" name="Slide Number Placeholder 4"/>
          <p:cNvSpPr>
            <a:spLocks noGrp="1"/>
          </p:cNvSpPr>
          <p:nvPr>
            <p:ph type="sldNum" sz="quarter" idx="12"/>
          </p:nvPr>
        </p:nvSpPr>
        <p:spPr/>
        <p:txBody>
          <a:bodyPr/>
          <a:lstStyle/>
          <a:p>
            <a:fld id="{73EC7675-5DD3-417F-8578-872F05C6CD44}" type="slidenum">
              <a:rPr lang="en-US" smtClean="0"/>
              <a:t>15</a:t>
            </a:fld>
            <a:endParaRPr lang="en-US"/>
          </a:p>
        </p:txBody>
      </p:sp>
    </p:spTree>
    <p:extLst>
      <p:ext uri="{BB962C8B-B14F-4D97-AF65-F5344CB8AC3E}">
        <p14:creationId xmlns:p14="http://schemas.microsoft.com/office/powerpoint/2010/main" val="259784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a:t>5. Displaying of data and option to delete data or account.</a:t>
            </a:r>
          </a:p>
          <a:p>
            <a:endParaRPr lang="en-US" dirty="0"/>
          </a:p>
        </p:txBody>
      </p:sp>
      <p:pic>
        <p:nvPicPr>
          <p:cNvPr id="4" name="Drawing 12"/>
          <p:cNvPicPr/>
          <p:nvPr/>
        </p:nvPicPr>
        <p:blipFill>
          <a:blip r:embed="rId2"/>
          <a:stretch>
            <a:fillRect/>
          </a:stretch>
        </p:blipFill>
        <p:spPr>
          <a:xfrm>
            <a:off x="1097280" y="2273300"/>
            <a:ext cx="6637020" cy="4038600"/>
          </a:xfrm>
          <a:prstGeom prst="rect">
            <a:avLst/>
          </a:prstGeom>
        </p:spPr>
      </p:pic>
      <p:sp>
        <p:nvSpPr>
          <p:cNvPr id="5" name="Slide Number Placeholder 4"/>
          <p:cNvSpPr>
            <a:spLocks noGrp="1"/>
          </p:cNvSpPr>
          <p:nvPr>
            <p:ph type="sldNum" sz="quarter" idx="12"/>
          </p:nvPr>
        </p:nvSpPr>
        <p:spPr/>
        <p:txBody>
          <a:bodyPr/>
          <a:lstStyle/>
          <a:p>
            <a:fld id="{73EC7675-5DD3-417F-8578-872F05C6CD44}" type="slidenum">
              <a:rPr lang="en-US" smtClean="0"/>
              <a:t>16</a:t>
            </a:fld>
            <a:endParaRPr lang="en-US"/>
          </a:p>
        </p:txBody>
      </p:sp>
    </p:spTree>
    <p:extLst>
      <p:ext uri="{BB962C8B-B14F-4D97-AF65-F5344CB8AC3E}">
        <p14:creationId xmlns:p14="http://schemas.microsoft.com/office/powerpoint/2010/main" val="1870989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a:t>6. There is also an About or help section, which describes the </a:t>
            </a:r>
            <a:r>
              <a:rPr lang="en-US" dirty="0" err="1"/>
              <a:t>woking</a:t>
            </a:r>
            <a:r>
              <a:rPr lang="en-US" dirty="0"/>
              <a:t> of web application, various concepts used to calculate the wind power.</a:t>
            </a:r>
          </a:p>
          <a:p>
            <a:endParaRPr lang="en-US" dirty="0"/>
          </a:p>
        </p:txBody>
      </p:sp>
      <p:pic>
        <p:nvPicPr>
          <p:cNvPr id="4" name="Drawing 15"/>
          <p:cNvPicPr/>
          <p:nvPr/>
        </p:nvPicPr>
        <p:blipFill>
          <a:blip r:embed="rId2"/>
          <a:stretch>
            <a:fillRect/>
          </a:stretch>
        </p:blipFill>
        <p:spPr>
          <a:xfrm>
            <a:off x="1097280" y="2390564"/>
            <a:ext cx="7564120" cy="3934036"/>
          </a:xfrm>
          <a:prstGeom prst="rect">
            <a:avLst/>
          </a:prstGeom>
        </p:spPr>
      </p:pic>
      <p:sp>
        <p:nvSpPr>
          <p:cNvPr id="5" name="Slide Number Placeholder 4"/>
          <p:cNvSpPr>
            <a:spLocks noGrp="1"/>
          </p:cNvSpPr>
          <p:nvPr>
            <p:ph type="sldNum" sz="quarter" idx="12"/>
          </p:nvPr>
        </p:nvSpPr>
        <p:spPr/>
        <p:txBody>
          <a:bodyPr/>
          <a:lstStyle/>
          <a:p>
            <a:fld id="{73EC7675-5DD3-417F-8578-872F05C6CD44}" type="slidenum">
              <a:rPr lang="en-US" smtClean="0"/>
              <a:t>17</a:t>
            </a:fld>
            <a:endParaRPr lang="en-US"/>
          </a:p>
        </p:txBody>
      </p:sp>
    </p:spTree>
    <p:extLst>
      <p:ext uri="{BB962C8B-B14F-4D97-AF65-F5344CB8AC3E}">
        <p14:creationId xmlns:p14="http://schemas.microsoft.com/office/powerpoint/2010/main" val="54004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&amp; </a:t>
            </a:r>
            <a:r>
              <a:rPr lang="en-US" b="1" dirty="0" smtClean="0"/>
              <a:t>DISADVANTAGES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ADVANTAGES</a:t>
            </a:r>
            <a:endParaRPr lang="en-US" dirty="0"/>
          </a:p>
          <a:p>
            <a:pPr lvl="1" algn="just">
              <a:buFont typeface="Arial" panose="020B0604020202020204" pitchFamily="34" charset="0"/>
              <a:buChar char="•"/>
            </a:pPr>
            <a:r>
              <a:rPr lang="en-US" dirty="0"/>
              <a:t>This application uses weather data collected from </a:t>
            </a:r>
            <a:r>
              <a:rPr lang="en-US" dirty="0" err="1"/>
              <a:t>OpenWeather</a:t>
            </a:r>
            <a:r>
              <a:rPr lang="en-US" dirty="0"/>
              <a:t> API which provides most accurate weather data, and also uses machine learning for prediction.</a:t>
            </a:r>
          </a:p>
          <a:p>
            <a:pPr lvl="1" algn="just">
              <a:buFont typeface="Arial" panose="020B0604020202020204" pitchFamily="34" charset="0"/>
              <a:buChar char="•"/>
            </a:pPr>
            <a:r>
              <a:rPr lang="en-US" dirty="0"/>
              <a:t>In This app, I have calculated power, air density, pressure for every hour and then added the total to get maximum power that can be generated.</a:t>
            </a:r>
          </a:p>
          <a:p>
            <a:pPr lvl="1" algn="just">
              <a:buFont typeface="Arial" panose="020B0604020202020204" pitchFamily="34" charset="0"/>
              <a:buChar char="•"/>
            </a:pPr>
            <a:r>
              <a:rPr lang="en-US" dirty="0"/>
              <a:t>This hourly based model is more accurate than the average value model which uses same value of weather data for whole day.</a:t>
            </a:r>
          </a:p>
          <a:p>
            <a:pPr lvl="1" algn="just">
              <a:buFont typeface="Arial" panose="020B0604020202020204" pitchFamily="34" charset="0"/>
              <a:buChar char="•"/>
            </a:pPr>
            <a:r>
              <a:rPr lang="en-US" dirty="0"/>
              <a:t>So, This model will predict more accurate results.</a:t>
            </a:r>
          </a:p>
          <a:p>
            <a:pPr lvl="1" algn="just">
              <a:buFont typeface="Arial" panose="020B0604020202020204" pitchFamily="34" charset="0"/>
              <a:buChar char="•"/>
            </a:pPr>
            <a:r>
              <a:rPr lang="en-US" dirty="0"/>
              <a:t>This app also provide graph for easy analysis of the power generation for next 48 hours.</a:t>
            </a:r>
          </a:p>
          <a:p>
            <a:pPr lvl="1" algn="just">
              <a:buFont typeface="Arial" panose="020B0604020202020204" pitchFamily="34" charset="0"/>
              <a:buChar char="•"/>
            </a:pPr>
            <a:r>
              <a:rPr lang="en-US" dirty="0"/>
              <a:t>This app also gives value of CO2 emission if conventional steam power plant is used to generate the same amount of energy, by burning coal.</a:t>
            </a:r>
          </a:p>
          <a:p>
            <a:pPr lvl="1" algn="just">
              <a:buFont typeface="Arial" panose="020B0604020202020204" pitchFamily="34" charset="0"/>
              <a:buChar char="•"/>
            </a:pPr>
            <a:r>
              <a:rPr lang="en-US" dirty="0"/>
              <a:t>By </a:t>
            </a:r>
            <a:r>
              <a:rPr lang="en-US" dirty="0" smtClean="0"/>
              <a:t>analyzing </a:t>
            </a:r>
            <a:r>
              <a:rPr lang="en-US" dirty="0"/>
              <a:t>that value it is easy to decide at what time, wind mills can be used </a:t>
            </a:r>
            <a:r>
              <a:rPr lang="en-US" dirty="0" err="1"/>
              <a:t>effeciently</a:t>
            </a:r>
            <a:r>
              <a:rPr lang="en-US" dirty="0"/>
              <a:t>.</a:t>
            </a:r>
          </a:p>
          <a:p>
            <a:pPr algn="just"/>
            <a:r>
              <a:rPr lang="en-US" b="1" dirty="0"/>
              <a:t>DISADVANTAGES</a:t>
            </a:r>
            <a:endParaRPr lang="en-US" dirty="0"/>
          </a:p>
          <a:p>
            <a:pPr lvl="1" algn="just">
              <a:buFont typeface="Arial" panose="020B0604020202020204" pitchFamily="34" charset="0"/>
              <a:buChar char="•"/>
            </a:pPr>
            <a:r>
              <a:rPr lang="en-US" dirty="0"/>
              <a:t>The main </a:t>
            </a:r>
            <a:r>
              <a:rPr lang="en-US" dirty="0" err="1" smtClean="0"/>
              <a:t>disadvange</a:t>
            </a:r>
            <a:fld id="{A8C58143-75D3-4F2B-8C07-0AE5A02CCE9E}" type="slidenum">
              <a:rPr lang="en-US"/>
              <a:t>18</a:t>
            </a:fld>
            <a:r>
              <a:rPr lang="en-US" dirty="0" smtClean="0"/>
              <a:t> </a:t>
            </a:r>
            <a:r>
              <a:rPr lang="en-US" dirty="0"/>
              <a:t>of the app is, currently it can predict the value </a:t>
            </a:r>
            <a:r>
              <a:rPr lang="en-US" dirty="0" err="1"/>
              <a:t>upto</a:t>
            </a:r>
            <a:r>
              <a:rPr lang="en-US" dirty="0"/>
              <a:t> next 48-hours only.</a:t>
            </a:r>
          </a:p>
          <a:p>
            <a:pPr lvl="1" algn="just">
              <a:buFont typeface="Arial" panose="020B0604020202020204" pitchFamily="34" charset="0"/>
              <a:buChar char="•"/>
            </a:pPr>
            <a:r>
              <a:rPr lang="en-US" dirty="0"/>
              <a:t>It will be more helpful if we can predict the accurate value </a:t>
            </a:r>
            <a:r>
              <a:rPr lang="en-US" dirty="0" err="1"/>
              <a:t>upto</a:t>
            </a:r>
            <a:r>
              <a:rPr lang="en-US" dirty="0"/>
              <a:t> next 1 month.</a:t>
            </a:r>
          </a:p>
        </p:txBody>
      </p:sp>
      <p:sp>
        <p:nvSpPr>
          <p:cNvPr id="4" name="Slide Number Placeholder 3"/>
          <p:cNvSpPr>
            <a:spLocks noGrp="1"/>
          </p:cNvSpPr>
          <p:nvPr>
            <p:ph type="sldNum" sz="quarter" idx="12"/>
          </p:nvPr>
        </p:nvSpPr>
        <p:spPr/>
        <p:txBody>
          <a:bodyPr/>
          <a:lstStyle/>
          <a:p>
            <a:fld id="{73EC7675-5DD3-417F-8578-872F05C6CD44}" type="slidenum">
              <a:rPr lang="en-US" smtClean="0"/>
              <a:t>18</a:t>
            </a:fld>
            <a:endParaRPr lang="en-US"/>
          </a:p>
        </p:txBody>
      </p:sp>
    </p:spTree>
    <p:extLst>
      <p:ext uri="{BB962C8B-B14F-4D97-AF65-F5344CB8AC3E}">
        <p14:creationId xmlns:p14="http://schemas.microsoft.com/office/powerpoint/2010/main" val="175429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a:t>
            </a:r>
            <a:endParaRPr lang="en-US" dirty="0"/>
          </a:p>
        </p:txBody>
      </p:sp>
      <p:sp>
        <p:nvSpPr>
          <p:cNvPr id="3" name="Content Placeholder 2"/>
          <p:cNvSpPr>
            <a:spLocks noGrp="1"/>
          </p:cNvSpPr>
          <p:nvPr>
            <p:ph idx="1"/>
          </p:nvPr>
        </p:nvSpPr>
        <p:spPr/>
        <p:txBody>
          <a:bodyPr/>
          <a:lstStyle/>
          <a:p>
            <a:pPr algn="just"/>
            <a:r>
              <a:rPr lang="en-US" dirty="0"/>
              <a:t>This web application can successfully predict accurate value of Electricity that can be generated using wind power at some location. However it can be used as following ways-</a:t>
            </a:r>
          </a:p>
          <a:p>
            <a:pPr lvl="0" algn="just">
              <a:buFont typeface="Arial" panose="020B0604020202020204" pitchFamily="34" charset="0"/>
              <a:buChar char="•"/>
            </a:pPr>
            <a:r>
              <a:rPr lang="en-US" dirty="0"/>
              <a:t> You don't have any wind mills at your chosen location, but you want to know how much energy you can get by installing wind mills at your chosen location.</a:t>
            </a:r>
          </a:p>
          <a:p>
            <a:pPr lvl="0" algn="just">
              <a:buFont typeface="Arial" panose="020B0604020202020204" pitchFamily="34" charset="0"/>
              <a:buChar char="•"/>
            </a:pPr>
            <a:r>
              <a:rPr lang="en-US" dirty="0"/>
              <a:t> You already have wind mills installed and you want to know how much energy you can generate in next 48 hours.</a:t>
            </a:r>
          </a:p>
          <a:p>
            <a:pPr lvl="0" algn="just">
              <a:buFont typeface="Arial" panose="020B0604020202020204" pitchFamily="34" charset="0"/>
              <a:buChar char="•"/>
            </a:pPr>
            <a:r>
              <a:rPr lang="en-US" dirty="0"/>
              <a:t>It can also be used to compare, how efficient is wind energy, and by how much you can prevent green house gases emission into the environment if wind power is used.</a:t>
            </a:r>
          </a:p>
          <a:p>
            <a:pPr algn="just">
              <a:buFont typeface="Arial" panose="020B0604020202020204" pitchFamily="34" charset="0"/>
              <a:buChar char="•"/>
            </a:pPr>
            <a:r>
              <a:rPr lang="en-US" dirty="0"/>
              <a:t> You want to know how much power you can generate at some location, along with that you also want to save weather and power data, for future use. For this you have to create account. This option is also provided in this app.</a:t>
            </a:r>
            <a:endParaRPr lang="en-US" dirty="0"/>
          </a:p>
        </p:txBody>
      </p:sp>
      <p:sp>
        <p:nvSpPr>
          <p:cNvPr id="4" name="Slide Number Placeholder 3"/>
          <p:cNvSpPr>
            <a:spLocks noGrp="1"/>
          </p:cNvSpPr>
          <p:nvPr>
            <p:ph type="sldNum" sz="quarter" idx="12"/>
          </p:nvPr>
        </p:nvSpPr>
        <p:spPr/>
        <p:txBody>
          <a:bodyPr/>
          <a:lstStyle/>
          <a:p>
            <a:fld id="{73EC7675-5DD3-417F-8578-872F05C6CD44}" type="slidenum">
              <a:rPr lang="en-US" smtClean="0"/>
              <a:t>19</a:t>
            </a:fld>
            <a:endParaRPr lang="en-US"/>
          </a:p>
        </p:txBody>
      </p:sp>
    </p:spTree>
    <p:extLst>
      <p:ext uri="{BB962C8B-B14F-4D97-AF65-F5344CB8AC3E}">
        <p14:creationId xmlns:p14="http://schemas.microsoft.com/office/powerpoint/2010/main" val="347533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52706"/>
            <a:ext cx="8610600" cy="1293028"/>
          </a:xfrm>
        </p:spPr>
        <p:txBody>
          <a:bodyPr/>
          <a:lstStyle/>
          <a:p>
            <a:pPr algn="l"/>
            <a:r>
              <a:rPr lang="en-US" dirty="0" smtClean="0"/>
              <a:t>Content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Introduction</a:t>
            </a:r>
          </a:p>
          <a:p>
            <a:pPr>
              <a:buFont typeface="Arial" panose="020B0604020202020204" pitchFamily="34" charset="0"/>
              <a:buChar char="•"/>
            </a:pPr>
            <a:r>
              <a:rPr lang="en-US" dirty="0" smtClean="0"/>
              <a:t>Problem Statement</a:t>
            </a:r>
          </a:p>
          <a:p>
            <a:pPr>
              <a:buFont typeface="Arial" panose="020B0604020202020204" pitchFamily="34" charset="0"/>
              <a:buChar char="•"/>
            </a:pPr>
            <a:r>
              <a:rPr lang="en-US" dirty="0" smtClean="0"/>
              <a:t>Project Objective</a:t>
            </a:r>
          </a:p>
          <a:p>
            <a:pPr>
              <a:buFont typeface="Arial" panose="020B0604020202020204" pitchFamily="34" charset="0"/>
              <a:buChar char="•"/>
            </a:pPr>
            <a:r>
              <a:rPr lang="en-US" dirty="0" smtClean="0"/>
              <a:t>Methodology</a:t>
            </a:r>
          </a:p>
          <a:p>
            <a:pPr>
              <a:buFont typeface="Arial" panose="020B0604020202020204" pitchFamily="34" charset="0"/>
              <a:buChar char="•"/>
            </a:pPr>
            <a:r>
              <a:rPr lang="en-US" dirty="0" smtClean="0"/>
              <a:t>Result</a:t>
            </a:r>
          </a:p>
          <a:p>
            <a:pPr>
              <a:buFont typeface="Arial" panose="020B0604020202020204" pitchFamily="34" charset="0"/>
              <a:buChar char="•"/>
            </a:pPr>
            <a:r>
              <a:rPr lang="en-US" dirty="0" smtClean="0"/>
              <a:t>Advantages and Disadvantages</a:t>
            </a:r>
          </a:p>
          <a:p>
            <a:pPr>
              <a:buFont typeface="Arial" panose="020B0604020202020204" pitchFamily="34" charset="0"/>
              <a:buChar char="•"/>
            </a:pPr>
            <a:r>
              <a:rPr lang="en-US" dirty="0" smtClean="0"/>
              <a:t>Application</a:t>
            </a:r>
            <a:endParaRPr lang="en-US" dirty="0"/>
          </a:p>
        </p:txBody>
      </p:sp>
      <p:sp>
        <p:nvSpPr>
          <p:cNvPr id="4" name="Slide Number Placeholder 3"/>
          <p:cNvSpPr>
            <a:spLocks noGrp="1"/>
          </p:cNvSpPr>
          <p:nvPr>
            <p:ph type="sldNum" sz="quarter" idx="12"/>
          </p:nvPr>
        </p:nvSpPr>
        <p:spPr/>
        <p:txBody>
          <a:bodyPr/>
          <a:lstStyle/>
          <a:p>
            <a:fld id="{73EC7675-5DD3-417F-8578-872F05C6CD44}" type="slidenum">
              <a:rPr lang="en-US" smtClean="0"/>
              <a:t>2</a:t>
            </a:fld>
            <a:endParaRPr lang="en-US"/>
          </a:p>
        </p:txBody>
      </p:sp>
    </p:spTree>
    <p:extLst>
      <p:ext uri="{BB962C8B-B14F-4D97-AF65-F5344CB8AC3E}">
        <p14:creationId xmlns:p14="http://schemas.microsoft.com/office/powerpoint/2010/main" val="353304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buFont typeface="Arial" panose="020B0604020202020204" pitchFamily="34" charset="0"/>
              <a:buChar char="•"/>
            </a:pPr>
            <a:r>
              <a:rPr lang="en-US" dirty="0">
                <a:hlinkClick r:id="rId2"/>
              </a:rPr>
              <a:t>https://www.researchgate.net/publication/222383590_Carbon_dioxide_emissions_from_coal_based_power_generation_in_India</a:t>
            </a:r>
            <a:endParaRPr lang="en-US" dirty="0"/>
          </a:p>
          <a:p>
            <a:pPr lvl="0">
              <a:buFont typeface="Arial" panose="020B0604020202020204" pitchFamily="34" charset="0"/>
              <a:buChar char="•"/>
            </a:pPr>
            <a:r>
              <a:rPr lang="en-US" u="sng" dirty="0">
                <a:hlinkClick r:id="rId3"/>
              </a:rPr>
              <a:t>https://www.raeng.org.uk/publications/other/23-wind-turbine</a:t>
            </a:r>
            <a:endParaRPr lang="en-US" dirty="0"/>
          </a:p>
          <a:p>
            <a:pPr lvl="0">
              <a:buFont typeface="Arial" panose="020B0604020202020204" pitchFamily="34" charset="0"/>
              <a:buChar char="•"/>
            </a:pPr>
            <a:r>
              <a:rPr lang="en-US" u="sng" dirty="0">
                <a:hlinkClick r:id="rId4"/>
              </a:rPr>
              <a:t>https://www.omnicalculator.com/physics/air-density</a:t>
            </a:r>
            <a:endParaRPr lang="en-US" dirty="0"/>
          </a:p>
          <a:p>
            <a:pPr lvl="0">
              <a:buFont typeface="Arial" panose="020B0604020202020204" pitchFamily="34" charset="0"/>
              <a:buChar char="•"/>
            </a:pPr>
            <a:r>
              <a:rPr lang="en-US" u="sng" dirty="0">
                <a:solidFill>
                  <a:srgbClr val="00B0F0"/>
                </a:solidFill>
              </a:rPr>
              <a:t>https://en.wikipedia.org/wiki/Energy_policy_of_India</a:t>
            </a:r>
            <a:endParaRPr lang="en-US" dirty="0">
              <a:solidFill>
                <a:srgbClr val="00B0F0"/>
              </a:solidFill>
            </a:endParaRP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fld id="{73EC7675-5DD3-417F-8578-872F05C6CD44}" type="slidenum">
              <a:rPr lang="en-US" smtClean="0"/>
              <a:t>20</a:t>
            </a:fld>
            <a:endParaRPr lang="en-US"/>
          </a:p>
        </p:txBody>
      </p:sp>
    </p:spTree>
    <p:extLst>
      <p:ext uri="{BB962C8B-B14F-4D97-AF65-F5344CB8AC3E}">
        <p14:creationId xmlns:p14="http://schemas.microsoft.com/office/powerpoint/2010/main" val="3855714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9600" i="1" dirty="0" smtClean="0"/>
              <a:t>THANKYOU</a:t>
            </a:r>
            <a:endParaRPr lang="en-US" sz="9600" i="1" dirty="0"/>
          </a:p>
        </p:txBody>
      </p:sp>
      <p:sp>
        <p:nvSpPr>
          <p:cNvPr id="4" name="Slide Number Placeholder 3"/>
          <p:cNvSpPr>
            <a:spLocks noGrp="1"/>
          </p:cNvSpPr>
          <p:nvPr>
            <p:ph type="sldNum" sz="quarter" idx="12"/>
          </p:nvPr>
        </p:nvSpPr>
        <p:spPr/>
        <p:txBody>
          <a:bodyPr/>
          <a:lstStyle/>
          <a:p>
            <a:fld id="{73EC7675-5DD3-417F-8578-872F05C6CD44}" type="slidenum">
              <a:rPr lang="en-US" smtClean="0"/>
              <a:t>21</a:t>
            </a:fld>
            <a:endParaRPr lang="en-US"/>
          </a:p>
        </p:txBody>
      </p:sp>
    </p:spTree>
    <p:extLst>
      <p:ext uri="{BB962C8B-B14F-4D97-AF65-F5344CB8AC3E}">
        <p14:creationId xmlns:p14="http://schemas.microsoft.com/office/powerpoint/2010/main" val="163670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smtClean="0"/>
              <a:t>In today's world, as a developing country, India must shift its energy harnessing resources from non-renewable to the renewable resources. Today the non- renewable energy resource which is used for electricity generation is coal, about 59.9 %.</a:t>
            </a:r>
          </a:p>
          <a:p>
            <a:pPr algn="just">
              <a:buFont typeface="Wingdings" panose="05000000000000000000" pitchFamily="2" charset="2"/>
              <a:buChar char="§"/>
            </a:pPr>
            <a:r>
              <a:rPr lang="en-US" dirty="0" smtClean="0"/>
              <a:t> Coal is burned to get heat energy, which is later converted to steam pressure, which runs the turbines. But the main drawback of this method is, firstly the coal resource is limited, and secondly, burning of coal produces large amount of greenhouse gases.</a:t>
            </a:r>
          </a:p>
          <a:p>
            <a:pPr algn="just">
              <a:buFont typeface="Wingdings" panose="05000000000000000000" pitchFamily="2" charset="2"/>
              <a:buChar char="§"/>
            </a:pPr>
            <a:r>
              <a:rPr lang="en-US" dirty="0"/>
              <a:t>If we use non-renewable sources of energy, like wind energy, it is difficult to predict the accurate output at given time in future. This makes difficult to decide when to use these resources and when not.</a:t>
            </a:r>
          </a:p>
          <a:p>
            <a:pPr algn="just">
              <a:buFont typeface="Wingdings" panose="05000000000000000000" pitchFamily="2" charset="2"/>
              <a:buChar char="§"/>
            </a:pPr>
            <a:endParaRPr lang="en-US" dirty="0" smtClean="0"/>
          </a:p>
        </p:txBody>
      </p:sp>
      <p:sp>
        <p:nvSpPr>
          <p:cNvPr id="4" name="Slide Number Placeholder 3"/>
          <p:cNvSpPr>
            <a:spLocks noGrp="1"/>
          </p:cNvSpPr>
          <p:nvPr>
            <p:ph type="sldNum" sz="quarter" idx="12"/>
          </p:nvPr>
        </p:nvSpPr>
        <p:spPr/>
        <p:txBody>
          <a:bodyPr/>
          <a:lstStyle/>
          <a:p>
            <a:fld id="{73EC7675-5DD3-417F-8578-872F05C6CD44}" type="slidenum">
              <a:rPr lang="en-US" smtClean="0"/>
              <a:t>3</a:t>
            </a:fld>
            <a:endParaRPr lang="en-US"/>
          </a:p>
        </p:txBody>
      </p:sp>
    </p:spTree>
    <p:extLst>
      <p:ext uri="{BB962C8B-B14F-4D97-AF65-F5344CB8AC3E}">
        <p14:creationId xmlns:p14="http://schemas.microsoft.com/office/powerpoint/2010/main" val="312543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r>
              <a:rPr lang="en-US" dirty="0"/>
              <a:t>In today's world, as a developing country, India must shift its energy harnessing resources from non-renewable to the renewable resources</a:t>
            </a:r>
            <a:r>
              <a:rPr lang="en-US" dirty="0" smtClean="0"/>
              <a:t>.</a:t>
            </a:r>
          </a:p>
          <a:p>
            <a:pPr algn="just"/>
            <a:r>
              <a:rPr lang="en-US" dirty="0" smtClean="0"/>
              <a:t>So, we </a:t>
            </a:r>
            <a:r>
              <a:rPr lang="en-US" dirty="0"/>
              <a:t>must shift to renewable or green energy resources. And one of the renewable source of energy which we will use in this project is wind energy</a:t>
            </a:r>
            <a:r>
              <a:rPr lang="en-US" dirty="0" smtClean="0"/>
              <a:t>. But due to lack of proper prediction of energy output at given time in future, it is difficult to use properly.</a:t>
            </a:r>
          </a:p>
          <a:p>
            <a:pPr algn="just"/>
            <a:endParaRPr lang="en-US" dirty="0"/>
          </a:p>
          <a:p>
            <a:pPr algn="just">
              <a:buFont typeface="Wingdings" panose="05000000000000000000" pitchFamily="2" charset="2"/>
              <a:buChar char="q"/>
            </a:pPr>
            <a:r>
              <a:rPr lang="en-US" dirty="0" smtClean="0"/>
              <a:t>So, in this project I have built a web application based on Node-red and </a:t>
            </a:r>
            <a:r>
              <a:rPr lang="en-US" dirty="0" err="1" smtClean="0"/>
              <a:t>cloudant</a:t>
            </a:r>
            <a:r>
              <a:rPr lang="en-US" dirty="0" smtClean="0"/>
              <a:t>, to predict accurately the output energy of a wind park, for next 48 hours. It also shows the detail view of power output with respect to every hour for next 48 hours time. There is also an option to record this data, if user wants to.</a:t>
            </a:r>
            <a:endParaRPr lang="en-US" dirty="0"/>
          </a:p>
        </p:txBody>
      </p:sp>
      <p:sp>
        <p:nvSpPr>
          <p:cNvPr id="4" name="Slide Number Placeholder 3"/>
          <p:cNvSpPr>
            <a:spLocks noGrp="1"/>
          </p:cNvSpPr>
          <p:nvPr>
            <p:ph type="sldNum" sz="quarter" idx="12"/>
          </p:nvPr>
        </p:nvSpPr>
        <p:spPr/>
        <p:txBody>
          <a:bodyPr/>
          <a:lstStyle/>
          <a:p>
            <a:fld id="{73EC7675-5DD3-417F-8578-872F05C6CD44}" type="slidenum">
              <a:rPr lang="en-US" smtClean="0"/>
              <a:t>4</a:t>
            </a:fld>
            <a:endParaRPr lang="en-US"/>
          </a:p>
        </p:txBody>
      </p:sp>
    </p:spTree>
    <p:extLst>
      <p:ext uri="{BB962C8B-B14F-4D97-AF65-F5344CB8AC3E}">
        <p14:creationId xmlns:p14="http://schemas.microsoft.com/office/powerpoint/2010/main" val="208549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097280" y="1737360"/>
            <a:ext cx="10058400" cy="4023360"/>
          </a:xfrm>
        </p:spPr>
        <p:txBody>
          <a:bodyPr/>
          <a:lstStyle/>
          <a:p>
            <a:pPr algn="just"/>
            <a:r>
              <a:rPr lang="en-US" dirty="0" smtClean="0"/>
              <a:t>To predict the power output for a place, first we need to give the location name, this can be done in two ways-</a:t>
            </a:r>
          </a:p>
          <a:p>
            <a:pPr lvl="0" algn="just">
              <a:buFont typeface="Arial" panose="020B0604020202020204" pitchFamily="34" charset="0"/>
              <a:buChar char="•"/>
            </a:pPr>
            <a:r>
              <a:rPr lang="en-US" dirty="0"/>
              <a:t>by directly entering the latitude and longitude of the location, </a:t>
            </a:r>
          </a:p>
          <a:p>
            <a:pPr lvl="0" algn="just">
              <a:buFont typeface="Arial" panose="020B0604020202020204" pitchFamily="34" charset="0"/>
              <a:buChar char="•"/>
            </a:pPr>
            <a:r>
              <a:rPr lang="en-US" dirty="0"/>
              <a:t>or by entering the city or location name</a:t>
            </a:r>
            <a:r>
              <a:rPr lang="en-US" dirty="0" smtClean="0"/>
              <a:t>.</a:t>
            </a:r>
          </a:p>
          <a:p>
            <a:pPr lvl="0" algn="just">
              <a:buFont typeface="Arial" panose="020B0604020202020204" pitchFamily="34" charset="0"/>
              <a:buChar char="•"/>
            </a:pPr>
            <a:endParaRPr lang="en-US" dirty="0" smtClean="0"/>
          </a:p>
          <a:p>
            <a:pPr lvl="0" algn="just">
              <a:buFont typeface="Arial" panose="020B0604020202020204" pitchFamily="34" charset="0"/>
              <a:buChar char="•"/>
            </a:pPr>
            <a:endParaRPr lang="en-US" dirty="0"/>
          </a:p>
          <a:p>
            <a:pPr algn="just">
              <a:buFont typeface="Arial" panose="020B0604020202020204" pitchFamily="34" charset="0"/>
              <a:buChar char="•"/>
            </a:pPr>
            <a:endParaRPr lang="en-US" dirty="0"/>
          </a:p>
        </p:txBody>
      </p:sp>
      <p:pic>
        <p:nvPicPr>
          <p:cNvPr id="4" name="Drawing 0"/>
          <p:cNvPicPr/>
          <p:nvPr/>
        </p:nvPicPr>
        <p:blipFill>
          <a:blip r:embed="rId2"/>
          <a:stretch>
            <a:fillRect/>
          </a:stretch>
        </p:blipFill>
        <p:spPr>
          <a:xfrm>
            <a:off x="5735955" y="3678344"/>
            <a:ext cx="5419725" cy="2190750"/>
          </a:xfrm>
          <a:prstGeom prst="rect">
            <a:avLst/>
          </a:prstGeom>
        </p:spPr>
      </p:pic>
      <p:sp>
        <p:nvSpPr>
          <p:cNvPr id="5" name="TextBox 4"/>
          <p:cNvSpPr txBox="1"/>
          <p:nvPr/>
        </p:nvSpPr>
        <p:spPr>
          <a:xfrm>
            <a:off x="1097280" y="3496446"/>
            <a:ext cx="4638674" cy="2554545"/>
          </a:xfrm>
          <a:prstGeom prst="rect">
            <a:avLst/>
          </a:prstGeom>
          <a:noFill/>
        </p:spPr>
        <p:txBody>
          <a:bodyPr wrap="square" rtlCol="0">
            <a:spAutoFit/>
          </a:bodyPr>
          <a:lstStyle/>
          <a:p>
            <a:pPr lvl="1" algn="just">
              <a:buFont typeface="Wingdings" panose="05000000000000000000" pitchFamily="2" charset="2"/>
              <a:buChar char="Ø"/>
            </a:pPr>
            <a:r>
              <a:rPr lang="en-US" sz="2000" dirty="0"/>
              <a:t>I will use Open Cage geocoding API to convert location name to the corresponding latitude and longitude. And then we use </a:t>
            </a:r>
            <a:r>
              <a:rPr lang="en-US" sz="2000" dirty="0" err="1"/>
              <a:t>openweather</a:t>
            </a:r>
            <a:r>
              <a:rPr lang="en-US" sz="2000" dirty="0"/>
              <a:t> API to fetch weather details for that coordinates of next 48 hours. </a:t>
            </a:r>
            <a:r>
              <a:rPr lang="en-US" sz="2000" dirty="0" err="1"/>
              <a:t>OpenWeather</a:t>
            </a:r>
            <a:r>
              <a:rPr lang="en-US" sz="2000" dirty="0"/>
              <a:t> API will gets input in Coordinates format.</a:t>
            </a:r>
            <a:endParaRPr lang="en-US" sz="2000" dirty="0"/>
          </a:p>
        </p:txBody>
      </p:sp>
      <p:sp>
        <p:nvSpPr>
          <p:cNvPr id="6" name="Slide Number Placeholder 5"/>
          <p:cNvSpPr>
            <a:spLocks noGrp="1"/>
          </p:cNvSpPr>
          <p:nvPr>
            <p:ph type="sldNum" sz="quarter" idx="12"/>
          </p:nvPr>
        </p:nvSpPr>
        <p:spPr/>
        <p:txBody>
          <a:bodyPr/>
          <a:lstStyle/>
          <a:p>
            <a:fld id="{73EC7675-5DD3-417F-8578-872F05C6CD44}" type="slidenum">
              <a:rPr lang="en-US" smtClean="0"/>
              <a:t>5</a:t>
            </a:fld>
            <a:endParaRPr lang="en-US"/>
          </a:p>
        </p:txBody>
      </p:sp>
    </p:spTree>
    <p:extLst>
      <p:ext uri="{BB962C8B-B14F-4D97-AF65-F5344CB8AC3E}">
        <p14:creationId xmlns:p14="http://schemas.microsoft.com/office/powerpoint/2010/main" val="197550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algn="just"/>
            <a:r>
              <a:rPr lang="en-US" dirty="0"/>
              <a:t>Power Generation of wind mill depends on the following factor-</a:t>
            </a:r>
          </a:p>
          <a:p>
            <a:pPr lvl="1" algn="just">
              <a:buFont typeface="Arial" panose="020B0604020202020204" pitchFamily="34" charset="0"/>
              <a:buChar char="•"/>
            </a:pPr>
            <a:r>
              <a:rPr lang="en-US" dirty="0"/>
              <a:t>Air Density at that location</a:t>
            </a:r>
          </a:p>
          <a:p>
            <a:pPr lvl="1" algn="just">
              <a:buFont typeface="Arial" panose="020B0604020202020204" pitchFamily="34" charset="0"/>
              <a:buChar char="•"/>
            </a:pPr>
            <a:r>
              <a:rPr lang="en-US" dirty="0"/>
              <a:t>Wind velocity at that location</a:t>
            </a:r>
          </a:p>
          <a:p>
            <a:pPr lvl="1" algn="just">
              <a:buFont typeface="Arial" panose="020B0604020202020204" pitchFamily="34" charset="0"/>
              <a:buChar char="•"/>
            </a:pPr>
            <a:r>
              <a:rPr lang="en-US" dirty="0"/>
              <a:t>swept Area of wind mill</a:t>
            </a:r>
          </a:p>
          <a:p>
            <a:pPr lvl="1" algn="just">
              <a:buFont typeface="Arial" panose="020B0604020202020204" pitchFamily="34" charset="0"/>
              <a:buChar char="•"/>
            </a:pPr>
            <a:r>
              <a:rPr lang="en-US" dirty="0"/>
              <a:t>Power Coefficient factor.</a:t>
            </a:r>
          </a:p>
          <a:p>
            <a:pPr lvl="1" algn="just">
              <a:buFont typeface="Arial" panose="020B0604020202020204" pitchFamily="34" charset="0"/>
              <a:buChar char="•"/>
            </a:pPr>
            <a:r>
              <a:rPr lang="en-US" dirty="0"/>
              <a:t>No. of wind mills.</a:t>
            </a:r>
          </a:p>
          <a:p>
            <a:pPr algn="just"/>
            <a:r>
              <a:rPr lang="en-US" dirty="0"/>
              <a:t>In the above factors, Air density at a location is the function of-</a:t>
            </a:r>
          </a:p>
          <a:p>
            <a:pPr lvl="1" algn="just">
              <a:buFont typeface="Arial" panose="020B0604020202020204" pitchFamily="34" charset="0"/>
              <a:buChar char="•"/>
            </a:pPr>
            <a:r>
              <a:rPr lang="en-US" dirty="0"/>
              <a:t>Atmospheric pressure</a:t>
            </a:r>
          </a:p>
          <a:p>
            <a:pPr lvl="1" algn="just">
              <a:buFont typeface="Arial" panose="020B0604020202020204" pitchFamily="34" charset="0"/>
              <a:buChar char="•"/>
            </a:pPr>
            <a:r>
              <a:rPr lang="en-US" dirty="0"/>
              <a:t>Humidity</a:t>
            </a:r>
          </a:p>
          <a:p>
            <a:pPr lvl="1" algn="just">
              <a:buFont typeface="Arial" panose="020B0604020202020204" pitchFamily="34" charset="0"/>
              <a:buChar char="•"/>
            </a:pPr>
            <a:r>
              <a:rPr lang="en-US" dirty="0"/>
              <a:t>Absolute Temperature</a:t>
            </a:r>
          </a:p>
          <a:p>
            <a:pPr algn="just"/>
            <a:endParaRPr lang="en-US" dirty="0"/>
          </a:p>
        </p:txBody>
      </p:sp>
      <p:sp>
        <p:nvSpPr>
          <p:cNvPr id="4" name="Slide Number Placeholder 3"/>
          <p:cNvSpPr>
            <a:spLocks noGrp="1"/>
          </p:cNvSpPr>
          <p:nvPr>
            <p:ph type="sldNum" sz="quarter" idx="12"/>
          </p:nvPr>
        </p:nvSpPr>
        <p:spPr/>
        <p:txBody>
          <a:bodyPr/>
          <a:lstStyle/>
          <a:p>
            <a:fld id="{73EC7675-5DD3-417F-8578-872F05C6CD44}" type="slidenum">
              <a:rPr lang="en-US" smtClean="0"/>
              <a:t>6</a:t>
            </a:fld>
            <a:endParaRPr lang="en-US"/>
          </a:p>
        </p:txBody>
      </p:sp>
    </p:spTree>
    <p:extLst>
      <p:ext uri="{BB962C8B-B14F-4D97-AF65-F5344CB8AC3E}">
        <p14:creationId xmlns:p14="http://schemas.microsoft.com/office/powerpoint/2010/main" val="4365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097280" y="1737360"/>
            <a:ext cx="10058400" cy="4377266"/>
          </a:xfrm>
        </p:spPr>
        <p:txBody>
          <a:bodyPr>
            <a:noAutofit/>
          </a:bodyPr>
          <a:lstStyle/>
          <a:p>
            <a:pPr algn="just"/>
            <a:r>
              <a:rPr lang="en-US" sz="1800" dirty="0"/>
              <a:t>Air Density can be calculated as follow-</a:t>
            </a:r>
          </a:p>
          <a:p>
            <a:pPr marL="201168" lvl="1" indent="0" algn="just">
              <a:buNone/>
            </a:pPr>
            <a:r>
              <a:rPr lang="en-US" sz="1600" dirty="0" smtClean="0"/>
              <a:t>Calculate </a:t>
            </a:r>
            <a:r>
              <a:rPr lang="en-US" sz="1600" dirty="0"/>
              <a:t>the saturation vapor pressure at given temperature T using the </a:t>
            </a:r>
            <a:r>
              <a:rPr lang="en-US" sz="1600" dirty="0" smtClean="0"/>
              <a:t>formula-</a:t>
            </a:r>
          </a:p>
          <a:p>
            <a:pPr marL="201168" lvl="1" indent="0" algn="just">
              <a:buNone/>
            </a:pPr>
            <a:r>
              <a:rPr lang="en-US" sz="1600" dirty="0"/>
              <a:t>	</a:t>
            </a:r>
            <a:r>
              <a:rPr lang="en-US" sz="1600" b="1" dirty="0" smtClean="0"/>
              <a:t>p</a:t>
            </a:r>
            <a:r>
              <a:rPr lang="en-US" sz="1600" b="1" dirty="0"/>
              <a:t>₁</a:t>
            </a:r>
            <a:r>
              <a:rPr lang="en-US" sz="1600" dirty="0"/>
              <a:t> = 6.1078 * 10^[7.5*T /(T + 237.3)], where </a:t>
            </a:r>
            <a:r>
              <a:rPr lang="en-US" sz="1600" b="1" dirty="0" err="1"/>
              <a:t>Ts</a:t>
            </a:r>
            <a:r>
              <a:rPr lang="en-US" sz="1600" b="1" dirty="0"/>
              <a:t> is measured in degree Celsius</a:t>
            </a:r>
            <a:r>
              <a:rPr lang="en-US" sz="1600" dirty="0"/>
              <a:t>.</a:t>
            </a:r>
          </a:p>
          <a:p>
            <a:pPr marL="201168" lvl="1" indent="0" algn="just">
              <a:buNone/>
            </a:pPr>
            <a:r>
              <a:rPr lang="en-US" sz="1600" cap="small" baseline="30000" dirty="0"/>
              <a:t> </a:t>
            </a:r>
            <a:r>
              <a:rPr lang="en-US" sz="1600" dirty="0" smtClean="0"/>
              <a:t>Saturation </a:t>
            </a:r>
            <a:r>
              <a:rPr lang="en-US" sz="1600" dirty="0"/>
              <a:t>vapor pressure is the vapor pressure at 100% relative humidity.</a:t>
            </a:r>
          </a:p>
          <a:p>
            <a:pPr marL="201168" lvl="1" indent="0" algn="just">
              <a:buNone/>
            </a:pPr>
            <a:r>
              <a:rPr lang="en-US" sz="1600" dirty="0"/>
              <a:t>Find the actual vapor pressure, multiplying the saturation vapor pressure by the relative humidity: </a:t>
            </a:r>
          </a:p>
          <a:p>
            <a:pPr lvl="1" algn="just"/>
            <a:r>
              <a:rPr lang="en-US" sz="1600" b="1" dirty="0" err="1"/>
              <a:t>pv</a:t>
            </a:r>
            <a:r>
              <a:rPr lang="en-US" sz="1600" dirty="0"/>
              <a:t> = p₁ * RH.</a:t>
            </a:r>
          </a:p>
          <a:p>
            <a:pPr marL="201168" lvl="1" indent="0" algn="just">
              <a:buNone/>
            </a:pPr>
            <a:r>
              <a:rPr lang="en-US" sz="1600" cap="small" baseline="30000" dirty="0"/>
              <a:t> </a:t>
            </a:r>
            <a:r>
              <a:rPr lang="en-US" sz="1600" dirty="0" smtClean="0"/>
              <a:t>Subtract </a:t>
            </a:r>
            <a:r>
              <a:rPr lang="en-US" sz="1600" dirty="0"/>
              <a:t>the vapor pressure from the total air pressure to find the pressure of dry air: </a:t>
            </a:r>
            <a:endParaRPr lang="en-US" sz="1600" dirty="0" smtClean="0"/>
          </a:p>
          <a:p>
            <a:pPr lvl="1" algn="just"/>
            <a:r>
              <a:rPr lang="en-US" sz="1600" b="1" dirty="0" err="1" smtClean="0"/>
              <a:t>pd</a:t>
            </a:r>
            <a:r>
              <a:rPr lang="en-US" sz="1600" dirty="0" smtClean="0"/>
              <a:t> </a:t>
            </a:r>
            <a:r>
              <a:rPr lang="en-US" sz="1600" dirty="0"/>
              <a:t>= p - </a:t>
            </a:r>
            <a:r>
              <a:rPr lang="en-US" sz="1600" dirty="0" err="1"/>
              <a:t>pv</a:t>
            </a:r>
            <a:r>
              <a:rPr lang="en-US" sz="1600" dirty="0"/>
              <a:t>.</a:t>
            </a:r>
          </a:p>
          <a:p>
            <a:pPr marL="201168" lvl="1" indent="0" algn="just">
              <a:buNone/>
            </a:pPr>
            <a:r>
              <a:rPr lang="en-US" sz="1600" cap="small" baseline="30000" dirty="0"/>
              <a:t> </a:t>
            </a:r>
            <a:r>
              <a:rPr lang="en-US" sz="1600" dirty="0" smtClean="0"/>
              <a:t>Input </a:t>
            </a:r>
            <a:r>
              <a:rPr lang="en-US" sz="1600" dirty="0"/>
              <a:t>the calculated values into the following formula:</a:t>
            </a:r>
          </a:p>
          <a:p>
            <a:pPr lvl="1" algn="just"/>
            <a:r>
              <a:rPr lang="en-US" sz="1600" b="1" dirty="0"/>
              <a:t>ρ</a:t>
            </a:r>
            <a:r>
              <a:rPr lang="en-US" sz="1600" dirty="0"/>
              <a:t> = (</a:t>
            </a:r>
            <a:r>
              <a:rPr lang="en-US" sz="1600" dirty="0" err="1"/>
              <a:t>pd</a:t>
            </a:r>
            <a:r>
              <a:rPr lang="en-US" sz="1600" dirty="0"/>
              <a:t> / (Rd * T)) + (</a:t>
            </a:r>
            <a:r>
              <a:rPr lang="en-US" sz="1600" dirty="0" err="1"/>
              <a:t>pv</a:t>
            </a:r>
            <a:r>
              <a:rPr lang="en-US" sz="1600" dirty="0"/>
              <a:t> / (</a:t>
            </a:r>
            <a:r>
              <a:rPr lang="en-US" sz="1600" dirty="0" err="1"/>
              <a:t>Rv</a:t>
            </a:r>
            <a:r>
              <a:rPr lang="en-US" sz="1600" dirty="0"/>
              <a:t> * T))</a:t>
            </a:r>
          </a:p>
          <a:p>
            <a:pPr marL="201168" lvl="1" indent="0" algn="just">
              <a:buNone/>
            </a:pPr>
            <a:r>
              <a:rPr lang="en-US" sz="1600" cap="small" baseline="30000" dirty="0"/>
              <a:t> </a:t>
            </a:r>
            <a:r>
              <a:rPr lang="en-US" sz="1600" dirty="0" smtClean="0"/>
              <a:t>where</a:t>
            </a:r>
            <a:r>
              <a:rPr lang="en-US" sz="1600" dirty="0"/>
              <a:t>:</a:t>
            </a:r>
          </a:p>
          <a:p>
            <a:pPr marL="201168" lvl="1" indent="0" algn="just">
              <a:buNone/>
            </a:pPr>
            <a:r>
              <a:rPr lang="en-US" sz="1600" cap="small" baseline="30000" dirty="0" smtClean="0"/>
              <a:t>	 </a:t>
            </a:r>
            <a:r>
              <a:rPr lang="en-US" sz="1600" b="1" dirty="0" err="1" smtClean="0"/>
              <a:t>pd</a:t>
            </a:r>
            <a:r>
              <a:rPr lang="en-US" sz="1600" dirty="0" smtClean="0"/>
              <a:t> </a:t>
            </a:r>
            <a:r>
              <a:rPr lang="en-US" sz="1600" dirty="0"/>
              <a:t>is the pressure of dry air in </a:t>
            </a:r>
            <a:r>
              <a:rPr lang="en-US" sz="1600" dirty="0" smtClean="0"/>
              <a:t>Pa,	</a:t>
            </a:r>
            <a:r>
              <a:rPr lang="en-US" sz="1600" b="1" dirty="0" err="1" smtClean="0"/>
              <a:t>pv</a:t>
            </a:r>
            <a:r>
              <a:rPr lang="en-US" sz="1600" dirty="0" smtClean="0"/>
              <a:t> </a:t>
            </a:r>
            <a:r>
              <a:rPr lang="en-US" sz="1600" dirty="0"/>
              <a:t>is the water vapor pressure in Pa,</a:t>
            </a:r>
          </a:p>
          <a:p>
            <a:pPr marL="201168" lvl="1" indent="0" algn="just">
              <a:buNone/>
            </a:pPr>
            <a:r>
              <a:rPr lang="en-US" sz="1600" b="1" dirty="0" smtClean="0"/>
              <a:t>	T</a:t>
            </a:r>
            <a:r>
              <a:rPr lang="en-US" sz="1600" dirty="0" smtClean="0"/>
              <a:t> </a:t>
            </a:r>
            <a:r>
              <a:rPr lang="en-US" sz="1600" dirty="0"/>
              <a:t>is the air temperature in </a:t>
            </a:r>
            <a:r>
              <a:rPr lang="en-US" sz="1600" dirty="0" smtClean="0"/>
              <a:t>Kelvins,	</a:t>
            </a:r>
            <a:r>
              <a:rPr lang="en-US" sz="1600" b="1" dirty="0" smtClean="0"/>
              <a:t>Rd</a:t>
            </a:r>
            <a:r>
              <a:rPr lang="en-US" sz="1600" dirty="0" smtClean="0"/>
              <a:t> </a:t>
            </a:r>
            <a:r>
              <a:rPr lang="en-US" sz="1600" dirty="0"/>
              <a:t>is the specific gas constant for dry air equal to 287.058 J/(</a:t>
            </a:r>
            <a:r>
              <a:rPr lang="en-US" sz="1600" dirty="0" err="1"/>
              <a:t>kg·K</a:t>
            </a:r>
            <a:r>
              <a:rPr lang="en-US" sz="1600" dirty="0"/>
              <a:t>), </a:t>
            </a:r>
          </a:p>
          <a:p>
            <a:pPr marL="201168" lvl="1" indent="0" algn="just">
              <a:buNone/>
            </a:pPr>
            <a:r>
              <a:rPr lang="en-US" sz="1600" b="1" dirty="0" smtClean="0"/>
              <a:t>	</a:t>
            </a:r>
            <a:r>
              <a:rPr lang="en-US" sz="1600" b="1" dirty="0" err="1" smtClean="0"/>
              <a:t>Rv</a:t>
            </a:r>
            <a:r>
              <a:rPr lang="en-US" sz="1600" dirty="0" smtClean="0"/>
              <a:t> </a:t>
            </a:r>
            <a:r>
              <a:rPr lang="en-US" sz="1600" dirty="0"/>
              <a:t>is the specific gas constant for water vapor equal to 461.495 J/(</a:t>
            </a:r>
            <a:r>
              <a:rPr lang="en-US" sz="1600" dirty="0" err="1"/>
              <a:t>kg·K</a:t>
            </a:r>
            <a:r>
              <a:rPr lang="en-US" sz="1600" dirty="0"/>
              <a:t>).</a:t>
            </a:r>
          </a:p>
          <a:p>
            <a:pPr algn="just"/>
            <a:r>
              <a:rPr lang="en-US" sz="1800" dirty="0"/>
              <a:t>                                               </a:t>
            </a:r>
          </a:p>
        </p:txBody>
      </p:sp>
      <p:sp>
        <p:nvSpPr>
          <p:cNvPr id="4" name="Slide Number Placeholder 3"/>
          <p:cNvSpPr>
            <a:spLocks noGrp="1"/>
          </p:cNvSpPr>
          <p:nvPr>
            <p:ph type="sldNum" sz="quarter" idx="12"/>
          </p:nvPr>
        </p:nvSpPr>
        <p:spPr/>
        <p:txBody>
          <a:bodyPr/>
          <a:lstStyle/>
          <a:p>
            <a:fld id="{73EC7675-5DD3-417F-8578-872F05C6CD44}" type="slidenum">
              <a:rPr lang="en-US" smtClean="0"/>
              <a:t>7</a:t>
            </a:fld>
            <a:endParaRPr lang="en-US"/>
          </a:p>
        </p:txBody>
      </p:sp>
    </p:spTree>
    <p:extLst>
      <p:ext uri="{BB962C8B-B14F-4D97-AF65-F5344CB8AC3E}">
        <p14:creationId xmlns:p14="http://schemas.microsoft.com/office/powerpoint/2010/main" val="425419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097280" y="1845734"/>
            <a:ext cx="10058400" cy="4402666"/>
          </a:xfrm>
        </p:spPr>
        <p:txBody>
          <a:bodyPr/>
          <a:lstStyle/>
          <a:p>
            <a:r>
              <a:rPr lang="en-US" dirty="0" smtClean="0"/>
              <a:t>All these values are present in the data fetched from </a:t>
            </a:r>
            <a:r>
              <a:rPr lang="en-US" dirty="0" err="1" smtClean="0"/>
              <a:t>openWeather</a:t>
            </a:r>
            <a:r>
              <a:rPr lang="en-US" dirty="0" smtClean="0"/>
              <a:t> API</a:t>
            </a:r>
          </a:p>
          <a:p>
            <a:endParaRPr lang="en-US" dirty="0"/>
          </a:p>
        </p:txBody>
      </p:sp>
      <p:pic>
        <p:nvPicPr>
          <p:cNvPr id="4" name="Drawing 3"/>
          <p:cNvPicPr/>
          <p:nvPr/>
        </p:nvPicPr>
        <p:blipFill>
          <a:blip r:embed="rId2"/>
          <a:stretch>
            <a:fillRect/>
          </a:stretch>
        </p:blipFill>
        <p:spPr>
          <a:xfrm>
            <a:off x="1097280" y="2390775"/>
            <a:ext cx="2571750" cy="2533650"/>
          </a:xfrm>
          <a:prstGeom prst="rect">
            <a:avLst/>
          </a:prstGeom>
        </p:spPr>
      </p:pic>
      <p:pic>
        <p:nvPicPr>
          <p:cNvPr id="5" name="Drawing 4"/>
          <p:cNvPicPr/>
          <p:nvPr/>
        </p:nvPicPr>
        <p:blipFill>
          <a:blip r:embed="rId3"/>
          <a:stretch>
            <a:fillRect/>
          </a:stretch>
        </p:blipFill>
        <p:spPr>
          <a:xfrm>
            <a:off x="4562475" y="2390775"/>
            <a:ext cx="2457450" cy="3857625"/>
          </a:xfrm>
          <a:prstGeom prst="rect">
            <a:avLst/>
          </a:prstGeom>
        </p:spPr>
      </p:pic>
      <p:sp>
        <p:nvSpPr>
          <p:cNvPr id="6" name="Slide Number Placeholder 5"/>
          <p:cNvSpPr>
            <a:spLocks noGrp="1"/>
          </p:cNvSpPr>
          <p:nvPr>
            <p:ph type="sldNum" sz="quarter" idx="12"/>
          </p:nvPr>
        </p:nvSpPr>
        <p:spPr/>
        <p:txBody>
          <a:bodyPr/>
          <a:lstStyle/>
          <a:p>
            <a:fld id="{73EC7675-5DD3-417F-8578-872F05C6CD44}" type="slidenum">
              <a:rPr lang="en-US" smtClean="0"/>
              <a:t>8</a:t>
            </a:fld>
            <a:endParaRPr lang="en-US"/>
          </a:p>
        </p:txBody>
      </p:sp>
    </p:spTree>
    <p:extLst>
      <p:ext uri="{BB962C8B-B14F-4D97-AF65-F5344CB8AC3E}">
        <p14:creationId xmlns:p14="http://schemas.microsoft.com/office/powerpoint/2010/main" val="281695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Power Calculation-</a:t>
            </a:r>
          </a:p>
          <a:p>
            <a:pPr algn="just"/>
            <a:r>
              <a:rPr lang="en-US" b="1" dirty="0"/>
              <a:t>Now after calculating the air density, we can calculate the power as follow-</a:t>
            </a:r>
            <a:endParaRPr lang="en-US" dirty="0"/>
          </a:p>
          <a:p>
            <a:pPr algn="just"/>
            <a:r>
              <a:rPr lang="en-US" b="1" cap="small" baseline="30000" dirty="0"/>
              <a:t> </a:t>
            </a:r>
            <a:endParaRPr lang="en-US" dirty="0"/>
          </a:p>
          <a:p>
            <a:pPr marL="201168" lvl="1" indent="0" algn="just">
              <a:buNone/>
            </a:pPr>
            <a:r>
              <a:rPr lang="en-US" b="1" dirty="0" smtClean="0"/>
              <a:t>	Power </a:t>
            </a:r>
            <a:r>
              <a:rPr lang="en-US" b="1" dirty="0"/>
              <a:t>= </a:t>
            </a:r>
            <a:r>
              <a:rPr lang="en-US" dirty="0"/>
              <a:t>n * Cd * 0.5 * ρ * A * v^3</a:t>
            </a:r>
          </a:p>
          <a:p>
            <a:pPr algn="just"/>
            <a:r>
              <a:rPr lang="en-US" dirty="0"/>
              <a:t>where,</a:t>
            </a:r>
          </a:p>
          <a:p>
            <a:pPr algn="just"/>
            <a:r>
              <a:rPr lang="en-US" dirty="0"/>
              <a:t>Cd is the power coefficient factor.</a:t>
            </a:r>
          </a:p>
          <a:p>
            <a:pPr algn="just"/>
            <a:r>
              <a:rPr lang="en-US" dirty="0"/>
              <a:t>ρ is the Air Density.</a:t>
            </a:r>
          </a:p>
          <a:p>
            <a:pPr algn="just"/>
            <a:r>
              <a:rPr lang="en-US" dirty="0"/>
              <a:t>A is the swept Area of Wind Mill.</a:t>
            </a:r>
          </a:p>
          <a:p>
            <a:pPr algn="just"/>
            <a:r>
              <a:rPr lang="en-US" dirty="0"/>
              <a:t>v is the Air Velocity.</a:t>
            </a:r>
          </a:p>
          <a:p>
            <a:pPr algn="just"/>
            <a:r>
              <a:rPr lang="en-US" dirty="0"/>
              <a:t>n is no. of wind mills.</a:t>
            </a:r>
          </a:p>
          <a:p>
            <a:pPr algn="just"/>
            <a:endParaRPr lang="en-US" dirty="0" smtClean="0"/>
          </a:p>
          <a:p>
            <a:pPr algn="just"/>
            <a:endParaRPr lang="en-US" dirty="0"/>
          </a:p>
        </p:txBody>
      </p:sp>
      <p:sp>
        <p:nvSpPr>
          <p:cNvPr id="5" name="TextBox 4"/>
          <p:cNvSpPr txBox="1"/>
          <p:nvPr/>
        </p:nvSpPr>
        <p:spPr>
          <a:xfrm>
            <a:off x="6515100" y="3365500"/>
            <a:ext cx="4254500" cy="1200329"/>
          </a:xfrm>
          <a:prstGeom prst="rect">
            <a:avLst/>
          </a:prstGeom>
          <a:noFill/>
        </p:spPr>
        <p:txBody>
          <a:bodyPr wrap="square" rtlCol="0">
            <a:spAutoFit/>
          </a:bodyPr>
          <a:lstStyle/>
          <a:p>
            <a:r>
              <a:rPr lang="en-US" dirty="0" smtClean="0"/>
              <a:t>Swept Area is Calculated from-</a:t>
            </a:r>
          </a:p>
          <a:p>
            <a:r>
              <a:rPr lang="en-US" dirty="0" smtClean="0"/>
              <a:t>= Pi* r</a:t>
            </a:r>
            <a:r>
              <a:rPr lang="en-US" baseline="30000" dirty="0" smtClean="0"/>
              <a:t>2</a:t>
            </a:r>
            <a:r>
              <a:rPr lang="en-US" dirty="0" smtClean="0"/>
              <a:t> </a:t>
            </a:r>
          </a:p>
          <a:p>
            <a:r>
              <a:rPr lang="en-US" dirty="0" smtClean="0"/>
              <a:t>Where </a:t>
            </a:r>
            <a:r>
              <a:rPr lang="en-US" b="1" dirty="0" smtClean="0"/>
              <a:t>r</a:t>
            </a:r>
            <a:r>
              <a:rPr lang="en-US" dirty="0" smtClean="0"/>
              <a:t> is the blade length of wind mill, given by the user.</a:t>
            </a:r>
            <a:endParaRPr lang="en-US" dirty="0"/>
          </a:p>
        </p:txBody>
      </p:sp>
      <p:sp>
        <p:nvSpPr>
          <p:cNvPr id="6" name="Slide Number Placeholder 5"/>
          <p:cNvSpPr>
            <a:spLocks noGrp="1"/>
          </p:cNvSpPr>
          <p:nvPr>
            <p:ph type="sldNum" sz="quarter" idx="12"/>
          </p:nvPr>
        </p:nvSpPr>
        <p:spPr/>
        <p:txBody>
          <a:bodyPr/>
          <a:lstStyle/>
          <a:p>
            <a:fld id="{73EC7675-5DD3-417F-8578-872F05C6CD44}" type="slidenum">
              <a:rPr lang="en-US" smtClean="0"/>
              <a:t>9</a:t>
            </a:fld>
            <a:endParaRPr lang="en-US"/>
          </a:p>
        </p:txBody>
      </p:sp>
    </p:spTree>
    <p:extLst>
      <p:ext uri="{BB962C8B-B14F-4D97-AF65-F5344CB8AC3E}">
        <p14:creationId xmlns:p14="http://schemas.microsoft.com/office/powerpoint/2010/main" val="28941077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TotalTime>
  <Words>1290</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Retrospect</vt:lpstr>
      <vt:lpstr>SMART WIND-MILL ENERGY PREDICTION SYSTEM</vt:lpstr>
      <vt:lpstr>Content</vt:lpstr>
      <vt:lpstr>Introduction</vt:lpstr>
      <vt:lpstr>Problem Statement</vt:lpstr>
      <vt:lpstr>Methodology</vt:lpstr>
      <vt:lpstr>Methodology</vt:lpstr>
      <vt:lpstr>Methodology</vt:lpstr>
      <vt:lpstr>Methodology</vt:lpstr>
      <vt:lpstr>Methodology</vt:lpstr>
      <vt:lpstr>Methodology</vt:lpstr>
      <vt:lpstr>Result</vt:lpstr>
      <vt:lpstr>Result</vt:lpstr>
      <vt:lpstr>Result</vt:lpstr>
      <vt:lpstr>Result</vt:lpstr>
      <vt:lpstr>Result</vt:lpstr>
      <vt:lpstr>Result</vt:lpstr>
      <vt:lpstr>Result</vt:lpstr>
      <vt:lpstr>ADVANTAGES &amp; DISADVANTAGES</vt:lpstr>
      <vt:lpstr>APPLICATIONS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WIND-MILL ENERGY PREDICTION SYSTEM</dc:title>
  <dc:creator>Riva</dc:creator>
  <cp:lastModifiedBy>Riva</cp:lastModifiedBy>
  <cp:revision>10</cp:revision>
  <dcterms:created xsi:type="dcterms:W3CDTF">2020-07-16T05:49:08Z</dcterms:created>
  <dcterms:modified xsi:type="dcterms:W3CDTF">2020-07-16T06:56:15Z</dcterms:modified>
</cp:coreProperties>
</file>