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70" r:id="rId4"/>
    <p:sldId id="257" r:id="rId5"/>
    <p:sldId id="258" r:id="rId6"/>
    <p:sldId id="266" r:id="rId7"/>
    <p:sldId id="259" r:id="rId8"/>
    <p:sldId id="261" r:id="rId9"/>
    <p:sldId id="262" r:id="rId10"/>
    <p:sldId id="260" r:id="rId11"/>
    <p:sldId id="263" r:id="rId12"/>
    <p:sldId id="264" r:id="rId13"/>
    <p:sldId id="269"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5" autoAdjust="0"/>
    <p:restoredTop sz="94660"/>
  </p:normalViewPr>
  <p:slideViewPr>
    <p:cSldViewPr snapToGrid="0">
      <p:cViewPr varScale="1">
        <p:scale>
          <a:sx n="119" d="100"/>
          <a:sy n="119" d="100"/>
        </p:scale>
        <p:origin x="30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AD73A2-A778-4463-8E1A-8C2EE9DD4F85}" type="datetimeFigureOut">
              <a:rPr lang="en-IN" smtClean="0"/>
              <a:t>11-07-2020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FBAED2-630C-4253-A35B-4AC468661294}" type="slidenum">
              <a:rPr lang="en-IN" smtClean="0"/>
              <a:t>‹#›</a:t>
            </a:fld>
            <a:endParaRPr lang="en-IN"/>
          </a:p>
        </p:txBody>
      </p:sp>
    </p:spTree>
    <p:extLst>
      <p:ext uri="{BB962C8B-B14F-4D97-AF65-F5344CB8AC3E}">
        <p14:creationId xmlns:p14="http://schemas.microsoft.com/office/powerpoint/2010/main" val="1401703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AD73A2-A778-4463-8E1A-8C2EE9DD4F85}" type="datetimeFigureOut">
              <a:rPr lang="en-IN" smtClean="0"/>
              <a:t>11-07-2020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FBAED2-630C-4253-A35B-4AC468661294}" type="slidenum">
              <a:rPr lang="en-IN" smtClean="0"/>
              <a:t>‹#›</a:t>
            </a:fld>
            <a:endParaRPr lang="en-IN"/>
          </a:p>
        </p:txBody>
      </p:sp>
    </p:spTree>
    <p:extLst>
      <p:ext uri="{BB962C8B-B14F-4D97-AF65-F5344CB8AC3E}">
        <p14:creationId xmlns:p14="http://schemas.microsoft.com/office/powerpoint/2010/main" val="4261487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AD73A2-A778-4463-8E1A-8C2EE9DD4F85}" type="datetimeFigureOut">
              <a:rPr lang="en-IN" smtClean="0"/>
              <a:t>11-07-2020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FBAED2-630C-4253-A35B-4AC46866129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40746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AD73A2-A778-4463-8E1A-8C2EE9DD4F85}" type="datetimeFigureOut">
              <a:rPr lang="en-IN" smtClean="0"/>
              <a:t>11-07-2020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FBAED2-630C-4253-A35B-4AC468661294}" type="slidenum">
              <a:rPr lang="en-IN" smtClean="0"/>
              <a:t>‹#›</a:t>
            </a:fld>
            <a:endParaRPr lang="en-IN"/>
          </a:p>
        </p:txBody>
      </p:sp>
    </p:spTree>
    <p:extLst>
      <p:ext uri="{BB962C8B-B14F-4D97-AF65-F5344CB8AC3E}">
        <p14:creationId xmlns:p14="http://schemas.microsoft.com/office/powerpoint/2010/main" val="3685952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AD73A2-A778-4463-8E1A-8C2EE9DD4F85}" type="datetimeFigureOut">
              <a:rPr lang="en-IN" smtClean="0"/>
              <a:t>11-07-2020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FBAED2-630C-4253-A35B-4AC46866129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20308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AD73A2-A778-4463-8E1A-8C2EE9DD4F85}" type="datetimeFigureOut">
              <a:rPr lang="en-IN" smtClean="0"/>
              <a:t>11-07-2020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FBAED2-630C-4253-A35B-4AC468661294}" type="slidenum">
              <a:rPr lang="en-IN" smtClean="0"/>
              <a:t>‹#›</a:t>
            </a:fld>
            <a:endParaRPr lang="en-IN"/>
          </a:p>
        </p:txBody>
      </p:sp>
    </p:spTree>
    <p:extLst>
      <p:ext uri="{BB962C8B-B14F-4D97-AF65-F5344CB8AC3E}">
        <p14:creationId xmlns:p14="http://schemas.microsoft.com/office/powerpoint/2010/main" val="246601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AD73A2-A778-4463-8E1A-8C2EE9DD4F85}" type="datetimeFigureOut">
              <a:rPr lang="en-IN" smtClean="0"/>
              <a:t>11-07-2020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FBAED2-630C-4253-A35B-4AC468661294}" type="slidenum">
              <a:rPr lang="en-IN" smtClean="0"/>
              <a:t>‹#›</a:t>
            </a:fld>
            <a:endParaRPr lang="en-IN"/>
          </a:p>
        </p:txBody>
      </p:sp>
    </p:spTree>
    <p:extLst>
      <p:ext uri="{BB962C8B-B14F-4D97-AF65-F5344CB8AC3E}">
        <p14:creationId xmlns:p14="http://schemas.microsoft.com/office/powerpoint/2010/main" val="1615625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AD73A2-A778-4463-8E1A-8C2EE9DD4F85}" type="datetimeFigureOut">
              <a:rPr lang="en-IN" smtClean="0"/>
              <a:t>11-07-2020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FBAED2-630C-4253-A35B-4AC468661294}" type="slidenum">
              <a:rPr lang="en-IN" smtClean="0"/>
              <a:t>‹#›</a:t>
            </a:fld>
            <a:endParaRPr lang="en-IN"/>
          </a:p>
        </p:txBody>
      </p:sp>
    </p:spTree>
    <p:extLst>
      <p:ext uri="{BB962C8B-B14F-4D97-AF65-F5344CB8AC3E}">
        <p14:creationId xmlns:p14="http://schemas.microsoft.com/office/powerpoint/2010/main" val="2252531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AD73A2-A778-4463-8E1A-8C2EE9DD4F85}" type="datetimeFigureOut">
              <a:rPr lang="en-IN" smtClean="0"/>
              <a:t>11-07-2020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FBAED2-630C-4253-A35B-4AC468661294}" type="slidenum">
              <a:rPr lang="en-IN" smtClean="0"/>
              <a:t>‹#›</a:t>
            </a:fld>
            <a:endParaRPr lang="en-IN"/>
          </a:p>
        </p:txBody>
      </p:sp>
    </p:spTree>
    <p:extLst>
      <p:ext uri="{BB962C8B-B14F-4D97-AF65-F5344CB8AC3E}">
        <p14:creationId xmlns:p14="http://schemas.microsoft.com/office/powerpoint/2010/main" val="4179506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AD73A2-A778-4463-8E1A-8C2EE9DD4F85}" type="datetimeFigureOut">
              <a:rPr lang="en-IN" smtClean="0"/>
              <a:t>11-07-2020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FBAED2-630C-4253-A35B-4AC468661294}" type="slidenum">
              <a:rPr lang="en-IN" smtClean="0"/>
              <a:t>‹#›</a:t>
            </a:fld>
            <a:endParaRPr lang="en-IN"/>
          </a:p>
        </p:txBody>
      </p:sp>
    </p:spTree>
    <p:extLst>
      <p:ext uri="{BB962C8B-B14F-4D97-AF65-F5344CB8AC3E}">
        <p14:creationId xmlns:p14="http://schemas.microsoft.com/office/powerpoint/2010/main" val="2838351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AD73A2-A778-4463-8E1A-8C2EE9DD4F85}" type="datetimeFigureOut">
              <a:rPr lang="en-IN" smtClean="0"/>
              <a:t>11-07-2020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FBAED2-630C-4253-A35B-4AC468661294}" type="slidenum">
              <a:rPr lang="en-IN" smtClean="0"/>
              <a:t>‹#›</a:t>
            </a:fld>
            <a:endParaRPr lang="en-IN"/>
          </a:p>
        </p:txBody>
      </p:sp>
    </p:spTree>
    <p:extLst>
      <p:ext uri="{BB962C8B-B14F-4D97-AF65-F5344CB8AC3E}">
        <p14:creationId xmlns:p14="http://schemas.microsoft.com/office/powerpoint/2010/main" val="3173523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AD73A2-A778-4463-8E1A-8C2EE9DD4F85}" type="datetimeFigureOut">
              <a:rPr lang="en-IN" smtClean="0"/>
              <a:t>11-07-2020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FBAED2-630C-4253-A35B-4AC468661294}" type="slidenum">
              <a:rPr lang="en-IN" smtClean="0"/>
              <a:t>‹#›</a:t>
            </a:fld>
            <a:endParaRPr lang="en-IN"/>
          </a:p>
        </p:txBody>
      </p:sp>
    </p:spTree>
    <p:extLst>
      <p:ext uri="{BB962C8B-B14F-4D97-AF65-F5344CB8AC3E}">
        <p14:creationId xmlns:p14="http://schemas.microsoft.com/office/powerpoint/2010/main" val="1140637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AD73A2-A778-4463-8E1A-8C2EE9DD4F85}" type="datetimeFigureOut">
              <a:rPr lang="en-IN" smtClean="0"/>
              <a:t>11-07-2020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FBAED2-630C-4253-A35B-4AC468661294}" type="slidenum">
              <a:rPr lang="en-IN" smtClean="0"/>
              <a:t>‹#›</a:t>
            </a:fld>
            <a:endParaRPr lang="en-IN"/>
          </a:p>
        </p:txBody>
      </p:sp>
    </p:spTree>
    <p:extLst>
      <p:ext uri="{BB962C8B-B14F-4D97-AF65-F5344CB8AC3E}">
        <p14:creationId xmlns:p14="http://schemas.microsoft.com/office/powerpoint/2010/main" val="957878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AD73A2-A778-4463-8E1A-8C2EE9DD4F85}" type="datetimeFigureOut">
              <a:rPr lang="en-IN" smtClean="0"/>
              <a:t>11-07-2020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FBAED2-630C-4253-A35B-4AC468661294}" type="slidenum">
              <a:rPr lang="en-IN" smtClean="0"/>
              <a:t>‹#›</a:t>
            </a:fld>
            <a:endParaRPr lang="en-IN"/>
          </a:p>
        </p:txBody>
      </p:sp>
    </p:spTree>
    <p:extLst>
      <p:ext uri="{BB962C8B-B14F-4D97-AF65-F5344CB8AC3E}">
        <p14:creationId xmlns:p14="http://schemas.microsoft.com/office/powerpoint/2010/main" val="62179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AD73A2-A778-4463-8E1A-8C2EE9DD4F85}" type="datetimeFigureOut">
              <a:rPr lang="en-IN" smtClean="0"/>
              <a:t>11-07-2020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FBAED2-630C-4253-A35B-4AC468661294}" type="slidenum">
              <a:rPr lang="en-IN" smtClean="0"/>
              <a:t>‹#›</a:t>
            </a:fld>
            <a:endParaRPr lang="en-IN"/>
          </a:p>
        </p:txBody>
      </p:sp>
    </p:spTree>
    <p:extLst>
      <p:ext uri="{BB962C8B-B14F-4D97-AF65-F5344CB8AC3E}">
        <p14:creationId xmlns:p14="http://schemas.microsoft.com/office/powerpoint/2010/main" val="671460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AD73A2-A778-4463-8E1A-8C2EE9DD4F85}" type="datetimeFigureOut">
              <a:rPr lang="en-IN" smtClean="0"/>
              <a:t>11-07-2020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FBAED2-630C-4253-A35B-4AC468661294}" type="slidenum">
              <a:rPr lang="en-IN" smtClean="0"/>
              <a:t>‹#›</a:t>
            </a:fld>
            <a:endParaRPr lang="en-IN"/>
          </a:p>
        </p:txBody>
      </p:sp>
    </p:spTree>
    <p:extLst>
      <p:ext uri="{BB962C8B-B14F-4D97-AF65-F5344CB8AC3E}">
        <p14:creationId xmlns:p14="http://schemas.microsoft.com/office/powerpoint/2010/main" val="2085131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9AD73A2-A778-4463-8E1A-8C2EE9DD4F85}" type="datetimeFigureOut">
              <a:rPr lang="en-IN" smtClean="0"/>
              <a:t>11-07-2020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7FBAED2-630C-4253-A35B-4AC468661294}" type="slidenum">
              <a:rPr lang="en-IN" smtClean="0"/>
              <a:t>‹#›</a:t>
            </a:fld>
            <a:endParaRPr lang="en-IN"/>
          </a:p>
        </p:txBody>
      </p:sp>
    </p:spTree>
    <p:extLst>
      <p:ext uri="{BB962C8B-B14F-4D97-AF65-F5344CB8AC3E}">
        <p14:creationId xmlns:p14="http://schemas.microsoft.com/office/powerpoint/2010/main" val="11274964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4F004-BD28-4E8C-837F-3658302ED89B}"/>
              </a:ext>
            </a:extLst>
          </p:cNvPr>
          <p:cNvSpPr>
            <a:spLocks noGrp="1"/>
          </p:cNvSpPr>
          <p:nvPr>
            <p:ph type="ctrTitle"/>
          </p:nvPr>
        </p:nvSpPr>
        <p:spPr/>
        <p:txBody>
          <a:bodyPr>
            <a:normAutofit fontScale="90000"/>
          </a:bodyPr>
          <a:lstStyle/>
          <a:p>
            <a:r>
              <a:rPr lang="en-US" b="1" u="sng" dirty="0"/>
              <a:t>Predicting the energy output of wind turbine based on weather condition</a:t>
            </a:r>
            <a:endParaRPr lang="en-IN" dirty="0"/>
          </a:p>
        </p:txBody>
      </p:sp>
      <p:sp>
        <p:nvSpPr>
          <p:cNvPr id="3" name="Subtitle 2">
            <a:extLst>
              <a:ext uri="{FF2B5EF4-FFF2-40B4-BE49-F238E27FC236}">
                <a16:creationId xmlns:a16="http://schemas.microsoft.com/office/drawing/2014/main" id="{6207015B-192C-4DE2-A844-648E3BBC7914}"/>
              </a:ext>
            </a:extLst>
          </p:cNvPr>
          <p:cNvSpPr>
            <a:spLocks noGrp="1"/>
          </p:cNvSpPr>
          <p:nvPr>
            <p:ph type="subTitle" idx="1"/>
          </p:nvPr>
        </p:nvSpPr>
        <p:spPr/>
        <p:txBody>
          <a:bodyPr/>
          <a:lstStyle/>
          <a:p>
            <a:r>
              <a:rPr lang="en-IN" dirty="0"/>
              <a:t>IBM HACK CHALLENGE 2020</a:t>
            </a:r>
          </a:p>
        </p:txBody>
      </p:sp>
    </p:spTree>
    <p:extLst>
      <p:ext uri="{BB962C8B-B14F-4D97-AF65-F5344CB8AC3E}">
        <p14:creationId xmlns:p14="http://schemas.microsoft.com/office/powerpoint/2010/main" val="3963337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CA4D9-A0C1-4CC2-8288-B809875EB542}"/>
              </a:ext>
            </a:extLst>
          </p:cNvPr>
          <p:cNvSpPr>
            <a:spLocks noGrp="1"/>
          </p:cNvSpPr>
          <p:nvPr>
            <p:ph type="title"/>
          </p:nvPr>
        </p:nvSpPr>
        <p:spPr>
          <a:xfrm>
            <a:off x="686904" y="845305"/>
            <a:ext cx="8596668" cy="1320800"/>
          </a:xfrm>
        </p:spPr>
        <p:txBody>
          <a:bodyPr/>
          <a:lstStyle/>
          <a:p>
            <a:r>
              <a:rPr lang="en-IN" dirty="0"/>
              <a:t>Neural Network Model Outputs Visualisation</a:t>
            </a:r>
          </a:p>
        </p:txBody>
      </p:sp>
      <p:pic>
        <p:nvPicPr>
          <p:cNvPr id="5" name="Content Placeholder 4" descr="A screenshot of a cell phone&#10;&#10;Description automatically generated">
            <a:extLst>
              <a:ext uri="{FF2B5EF4-FFF2-40B4-BE49-F238E27FC236}">
                <a16:creationId xmlns:a16="http://schemas.microsoft.com/office/drawing/2014/main" id="{DA5562A6-F7E8-4401-9C63-648577CB7E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851" y="2470905"/>
            <a:ext cx="3093260" cy="2494876"/>
          </a:xfrm>
        </p:spPr>
      </p:pic>
      <p:pic>
        <p:nvPicPr>
          <p:cNvPr id="7" name="Picture 6" descr="A screenshot of a cell phone&#10;&#10;Description automatically generated">
            <a:extLst>
              <a:ext uri="{FF2B5EF4-FFF2-40B4-BE49-F238E27FC236}">
                <a16:creationId xmlns:a16="http://schemas.microsoft.com/office/drawing/2014/main" id="{3FAE70CC-B6BF-42B7-AC34-F9DE9093D1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3433" y="2501817"/>
            <a:ext cx="4122122" cy="2463963"/>
          </a:xfrm>
          <a:prstGeom prst="rect">
            <a:avLst/>
          </a:prstGeom>
        </p:spPr>
      </p:pic>
      <p:pic>
        <p:nvPicPr>
          <p:cNvPr id="9" name="Picture 8" descr="A close up of a map&#10;&#10;Description automatically generated">
            <a:extLst>
              <a:ext uri="{FF2B5EF4-FFF2-40B4-BE49-F238E27FC236}">
                <a16:creationId xmlns:a16="http://schemas.microsoft.com/office/drawing/2014/main" id="{6C8ABC61-F5B3-406B-A456-2A0DF90877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9878" y="2501817"/>
            <a:ext cx="4122122" cy="2486279"/>
          </a:xfrm>
          <a:prstGeom prst="rect">
            <a:avLst/>
          </a:prstGeom>
        </p:spPr>
      </p:pic>
    </p:spTree>
    <p:extLst>
      <p:ext uri="{BB962C8B-B14F-4D97-AF65-F5344CB8AC3E}">
        <p14:creationId xmlns:p14="http://schemas.microsoft.com/office/powerpoint/2010/main" val="1486202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9FC90-8CA0-454A-9F12-7E0C70AABD16}"/>
              </a:ext>
            </a:extLst>
          </p:cNvPr>
          <p:cNvSpPr>
            <a:spLocks noGrp="1"/>
          </p:cNvSpPr>
          <p:nvPr>
            <p:ph type="title"/>
          </p:nvPr>
        </p:nvSpPr>
        <p:spPr/>
        <p:txBody>
          <a:bodyPr/>
          <a:lstStyle/>
          <a:p>
            <a:r>
              <a:rPr lang="en-IN" dirty="0"/>
              <a:t>Web Application</a:t>
            </a:r>
          </a:p>
        </p:txBody>
      </p:sp>
      <p:sp>
        <p:nvSpPr>
          <p:cNvPr id="3" name="Content Placeholder 2">
            <a:extLst>
              <a:ext uri="{FF2B5EF4-FFF2-40B4-BE49-F238E27FC236}">
                <a16:creationId xmlns:a16="http://schemas.microsoft.com/office/drawing/2014/main" id="{A978C46D-158F-4E34-8BC9-7C36F85C87E7}"/>
              </a:ext>
            </a:extLst>
          </p:cNvPr>
          <p:cNvSpPr>
            <a:spLocks noGrp="1"/>
          </p:cNvSpPr>
          <p:nvPr>
            <p:ph idx="1"/>
          </p:nvPr>
        </p:nvSpPr>
        <p:spPr>
          <a:xfrm>
            <a:off x="677334" y="1488613"/>
            <a:ext cx="8596668" cy="3880773"/>
          </a:xfrm>
        </p:spPr>
        <p:txBody>
          <a:bodyPr/>
          <a:lstStyle/>
          <a:p>
            <a:r>
              <a:rPr lang="en-IN" dirty="0"/>
              <a:t>Designed using Flask</a:t>
            </a:r>
          </a:p>
          <a:p>
            <a:r>
              <a:rPr lang="en-IN" dirty="0"/>
              <a:t>Data acquisition through </a:t>
            </a:r>
            <a:r>
              <a:rPr lang="en-IN" dirty="0" err="1"/>
              <a:t>OpenWeatherMap</a:t>
            </a:r>
            <a:r>
              <a:rPr lang="en-IN" dirty="0"/>
              <a:t> API</a:t>
            </a:r>
          </a:p>
          <a:p>
            <a:endParaRPr lang="en-IN" dirty="0"/>
          </a:p>
          <a:p>
            <a:pPr marL="0" indent="0">
              <a:buNone/>
            </a:pPr>
            <a:endParaRPr lang="en-IN" dirty="0"/>
          </a:p>
          <a:p>
            <a:endParaRPr lang="en-IN" dirty="0"/>
          </a:p>
        </p:txBody>
      </p:sp>
      <p:pic>
        <p:nvPicPr>
          <p:cNvPr id="5" name="Picture 4" descr="A picture containing grass, outdoor, plane, sport&#10;&#10;Description automatically generated">
            <a:extLst>
              <a:ext uri="{FF2B5EF4-FFF2-40B4-BE49-F238E27FC236}">
                <a16:creationId xmlns:a16="http://schemas.microsoft.com/office/drawing/2014/main" id="{24F7A7ED-965D-4724-8F2F-909B81D1C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540592"/>
            <a:ext cx="10183171" cy="3906201"/>
          </a:xfrm>
          <a:prstGeom prst="rect">
            <a:avLst/>
          </a:prstGeom>
        </p:spPr>
      </p:pic>
    </p:spTree>
    <p:extLst>
      <p:ext uri="{BB962C8B-B14F-4D97-AF65-F5344CB8AC3E}">
        <p14:creationId xmlns:p14="http://schemas.microsoft.com/office/powerpoint/2010/main" val="245688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gtEl>
                                      </p:cBhvr>
                                      <p:by x="400000" y="4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D5241-542E-4338-9C66-16431EFEB102}"/>
              </a:ext>
            </a:extLst>
          </p:cNvPr>
          <p:cNvSpPr>
            <a:spLocks noGrp="1"/>
          </p:cNvSpPr>
          <p:nvPr>
            <p:ph type="title"/>
          </p:nvPr>
        </p:nvSpPr>
        <p:spPr/>
        <p:txBody>
          <a:bodyPr/>
          <a:lstStyle/>
          <a:p>
            <a:r>
              <a:rPr lang="en-IN" dirty="0"/>
              <a:t>Model Integration with Web Application</a:t>
            </a:r>
          </a:p>
        </p:txBody>
      </p:sp>
      <p:sp>
        <p:nvSpPr>
          <p:cNvPr id="3" name="Content Placeholder 2">
            <a:extLst>
              <a:ext uri="{FF2B5EF4-FFF2-40B4-BE49-F238E27FC236}">
                <a16:creationId xmlns:a16="http://schemas.microsoft.com/office/drawing/2014/main" id="{CF61EFA9-0653-4DA1-8101-6FD272C7425B}"/>
              </a:ext>
            </a:extLst>
          </p:cNvPr>
          <p:cNvSpPr>
            <a:spLocks noGrp="1"/>
          </p:cNvSpPr>
          <p:nvPr>
            <p:ph idx="1"/>
          </p:nvPr>
        </p:nvSpPr>
        <p:spPr>
          <a:xfrm>
            <a:off x="677334" y="1270000"/>
            <a:ext cx="8596668" cy="3880773"/>
          </a:xfrm>
        </p:spPr>
        <p:txBody>
          <a:bodyPr/>
          <a:lstStyle/>
          <a:p>
            <a:r>
              <a:rPr lang="en-US" dirty="0"/>
              <a:t>The machine learning model is integrated into the application and automatically uses the data from the .csv file to predict the power output for the next 72 hours. </a:t>
            </a:r>
          </a:p>
          <a:p>
            <a:r>
              <a:rPr lang="en-US" dirty="0"/>
              <a:t>Furthermore, a line chart is plotted and displayed on the home page as well as the statistics page.</a:t>
            </a:r>
          </a:p>
          <a:p>
            <a:endParaRPr lang="en-US" dirty="0"/>
          </a:p>
          <a:p>
            <a:endParaRPr lang="en-IN" dirty="0"/>
          </a:p>
        </p:txBody>
      </p:sp>
      <p:pic>
        <p:nvPicPr>
          <p:cNvPr id="5" name="Picture 4" descr="A close up of a map&#10;&#10;Description automatically generated">
            <a:extLst>
              <a:ext uri="{FF2B5EF4-FFF2-40B4-BE49-F238E27FC236}">
                <a16:creationId xmlns:a16="http://schemas.microsoft.com/office/drawing/2014/main" id="{95022F90-C134-4E39-AD2F-3D3FB7A401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928385"/>
            <a:ext cx="8951495" cy="3688983"/>
          </a:xfrm>
          <a:prstGeom prst="rect">
            <a:avLst/>
          </a:prstGeom>
        </p:spPr>
      </p:pic>
    </p:spTree>
    <p:extLst>
      <p:ext uri="{BB962C8B-B14F-4D97-AF65-F5344CB8AC3E}">
        <p14:creationId xmlns:p14="http://schemas.microsoft.com/office/powerpoint/2010/main" val="10162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windmill on top of a grass covered field&#10;&#10;Description automatically generated">
            <a:extLst>
              <a:ext uri="{FF2B5EF4-FFF2-40B4-BE49-F238E27FC236}">
                <a16:creationId xmlns:a16="http://schemas.microsoft.com/office/drawing/2014/main" id="{67168065-3B5C-4849-9D29-FDF7661302D1}"/>
              </a:ext>
            </a:extLst>
          </p:cNvPr>
          <p:cNvPicPr>
            <a:picLocks noChangeAspect="1"/>
          </p:cNvPicPr>
          <p:nvPr/>
        </p:nvPicPr>
        <p:blipFill rotWithShape="1">
          <a:blip r:embed="rId2">
            <a:extLst>
              <a:ext uri="{28A0092B-C50C-407E-A947-70E740481C1C}">
                <a14:useLocalDpi xmlns:a14="http://schemas.microsoft.com/office/drawing/2010/main" val="0"/>
              </a:ext>
            </a:extLst>
          </a:blip>
          <a:srcRect l="23914" r="4465" b="-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B12FA5DD-C621-4791-96F1-F1C52A4ED5E7}"/>
              </a:ext>
            </a:extLst>
          </p:cNvPr>
          <p:cNvSpPr>
            <a:spLocks noGrp="1"/>
          </p:cNvSpPr>
          <p:nvPr>
            <p:ph type="title"/>
          </p:nvPr>
        </p:nvSpPr>
        <p:spPr>
          <a:xfrm>
            <a:off x="677333" y="637752"/>
            <a:ext cx="3851123" cy="1320800"/>
          </a:xfrm>
        </p:spPr>
        <p:txBody>
          <a:bodyPr>
            <a:normAutofit/>
          </a:bodyPr>
          <a:lstStyle/>
          <a:p>
            <a:r>
              <a:rPr lang="en-IN" dirty="0"/>
              <a:t>Future Scope</a:t>
            </a:r>
          </a:p>
        </p:txBody>
      </p:sp>
      <p:sp>
        <p:nvSpPr>
          <p:cNvPr id="3" name="Content Placeholder 2">
            <a:extLst>
              <a:ext uri="{FF2B5EF4-FFF2-40B4-BE49-F238E27FC236}">
                <a16:creationId xmlns:a16="http://schemas.microsoft.com/office/drawing/2014/main" id="{7825D582-2099-4327-9CAA-53E1C953B763}"/>
              </a:ext>
            </a:extLst>
          </p:cNvPr>
          <p:cNvSpPr>
            <a:spLocks noGrp="1"/>
          </p:cNvSpPr>
          <p:nvPr>
            <p:ph idx="1"/>
          </p:nvPr>
        </p:nvSpPr>
        <p:spPr>
          <a:xfrm>
            <a:off x="677333" y="2339475"/>
            <a:ext cx="3851122" cy="3880773"/>
          </a:xfrm>
        </p:spPr>
        <p:txBody>
          <a:bodyPr>
            <a:normAutofit/>
          </a:bodyPr>
          <a:lstStyle/>
          <a:p>
            <a:pPr>
              <a:lnSpc>
                <a:spcPct val="90000"/>
              </a:lnSpc>
            </a:pPr>
            <a:r>
              <a:rPr lang="en-US" sz="1300" dirty="0"/>
              <a:t>If deployed at an industrial scale, with an improvement in hardware, the accuracy of the model can be vastly improved by extensive experimentation</a:t>
            </a:r>
          </a:p>
          <a:p>
            <a:pPr marL="0" indent="0">
              <a:lnSpc>
                <a:spcPct val="90000"/>
              </a:lnSpc>
              <a:buNone/>
            </a:pPr>
            <a:endParaRPr lang="en-US" sz="1300" dirty="0"/>
          </a:p>
          <a:p>
            <a:pPr>
              <a:lnSpc>
                <a:spcPct val="90000"/>
              </a:lnSpc>
            </a:pPr>
            <a:endParaRPr lang="en-US" sz="1300" dirty="0"/>
          </a:p>
          <a:p>
            <a:pPr>
              <a:lnSpc>
                <a:spcPct val="90000"/>
              </a:lnSpc>
            </a:pPr>
            <a:r>
              <a:rPr lang="en-US" sz="1300" dirty="0"/>
              <a:t>A system integrating multiple renewable sources of energy will disrupt the current global scenario of energy production and will enable humanity to take a vital step towards a better, green future.</a:t>
            </a:r>
            <a:endParaRPr lang="en-IN" sz="1300" b="1" dirty="0"/>
          </a:p>
        </p:txBody>
      </p:sp>
      <p:cxnSp>
        <p:nvCxnSpPr>
          <p:cNvPr id="15" name="Straight Connector 14">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37007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4F004-BD28-4E8C-837F-3658302ED89B}"/>
              </a:ext>
            </a:extLst>
          </p:cNvPr>
          <p:cNvSpPr>
            <a:spLocks noGrp="1"/>
          </p:cNvSpPr>
          <p:nvPr>
            <p:ph type="ctrTitle"/>
          </p:nvPr>
        </p:nvSpPr>
        <p:spPr/>
        <p:txBody>
          <a:bodyPr>
            <a:normAutofit fontScale="90000"/>
          </a:bodyPr>
          <a:lstStyle/>
          <a:p>
            <a:pPr algn="ctr"/>
            <a:r>
              <a:rPr lang="en-IN" dirty="0"/>
              <a:t>THANK YOU FOR WATCHING</a:t>
            </a:r>
          </a:p>
        </p:txBody>
      </p:sp>
      <p:sp>
        <p:nvSpPr>
          <p:cNvPr id="3" name="Subtitle 2">
            <a:extLst>
              <a:ext uri="{FF2B5EF4-FFF2-40B4-BE49-F238E27FC236}">
                <a16:creationId xmlns:a16="http://schemas.microsoft.com/office/drawing/2014/main" id="{6207015B-192C-4DE2-A844-648E3BBC7914}"/>
              </a:ext>
            </a:extLst>
          </p:cNvPr>
          <p:cNvSpPr>
            <a:spLocks noGrp="1"/>
          </p:cNvSpPr>
          <p:nvPr>
            <p:ph type="subTitle" idx="1"/>
          </p:nvPr>
        </p:nvSpPr>
        <p:spPr/>
        <p:txBody>
          <a:bodyPr/>
          <a:lstStyle/>
          <a:p>
            <a:pPr algn="ctr"/>
            <a:r>
              <a:rPr lang="en-IN" dirty="0"/>
              <a:t>By Team </a:t>
            </a:r>
            <a:r>
              <a:rPr lang="en-IN" dirty="0" err="1"/>
              <a:t>Yumit</a:t>
            </a:r>
            <a:endParaRPr lang="en-IN" dirty="0"/>
          </a:p>
        </p:txBody>
      </p:sp>
    </p:spTree>
    <p:extLst>
      <p:ext uri="{BB962C8B-B14F-4D97-AF65-F5344CB8AC3E}">
        <p14:creationId xmlns:p14="http://schemas.microsoft.com/office/powerpoint/2010/main" val="761032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3589B-8CF2-4E56-BD9D-83A2AE628F24}"/>
              </a:ext>
            </a:extLst>
          </p:cNvPr>
          <p:cNvSpPr>
            <a:spLocks noGrp="1"/>
          </p:cNvSpPr>
          <p:nvPr>
            <p:ph type="title"/>
          </p:nvPr>
        </p:nvSpPr>
        <p:spPr>
          <a:xfrm>
            <a:off x="677334" y="609600"/>
            <a:ext cx="8596668" cy="577516"/>
          </a:xfrm>
        </p:spPr>
        <p:txBody>
          <a:bodyPr>
            <a:normAutofit fontScale="90000"/>
          </a:bodyPr>
          <a:lstStyle/>
          <a:p>
            <a:r>
              <a:rPr lang="en-IN" dirty="0"/>
              <a:t>Project by</a:t>
            </a:r>
            <a:br>
              <a:rPr lang="en-IN" dirty="0"/>
            </a:br>
            <a:endParaRPr lang="en-IN" dirty="0"/>
          </a:p>
        </p:txBody>
      </p:sp>
      <p:pic>
        <p:nvPicPr>
          <p:cNvPr id="5" name="Content Placeholder 4" descr="A screenshot of a social media post&#10;&#10;Description automatically generated">
            <a:extLst>
              <a:ext uri="{FF2B5EF4-FFF2-40B4-BE49-F238E27FC236}">
                <a16:creationId xmlns:a16="http://schemas.microsoft.com/office/drawing/2014/main" id="{D4D77E7C-3D49-46EA-A344-8CB1DAA09C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665914"/>
            <a:ext cx="8492716" cy="3881437"/>
          </a:xfrm>
        </p:spPr>
      </p:pic>
      <p:sp>
        <p:nvSpPr>
          <p:cNvPr id="3" name="TextBox 2">
            <a:extLst>
              <a:ext uri="{FF2B5EF4-FFF2-40B4-BE49-F238E27FC236}">
                <a16:creationId xmlns:a16="http://schemas.microsoft.com/office/drawing/2014/main" id="{142818CE-992E-4FAD-B0FB-39F2F779743B}"/>
              </a:ext>
            </a:extLst>
          </p:cNvPr>
          <p:cNvSpPr txBox="1"/>
          <p:nvPr/>
        </p:nvSpPr>
        <p:spPr>
          <a:xfrm>
            <a:off x="792850" y="1323474"/>
            <a:ext cx="8261684" cy="923330"/>
          </a:xfrm>
          <a:prstGeom prst="rect">
            <a:avLst/>
          </a:prstGeom>
          <a:noFill/>
        </p:spPr>
        <p:txBody>
          <a:bodyPr wrap="square" rtlCol="0">
            <a:spAutoFit/>
          </a:bodyPr>
          <a:lstStyle/>
          <a:p>
            <a:r>
              <a:rPr lang="en-US" u="sng" dirty="0"/>
              <a:t>Team name</a:t>
            </a:r>
            <a:r>
              <a:rPr lang="en-US" dirty="0"/>
              <a:t>     : YUMIT</a:t>
            </a:r>
          </a:p>
          <a:p>
            <a:r>
              <a:rPr lang="en-US" u="sng" dirty="0"/>
              <a:t>Project ID</a:t>
            </a:r>
            <a:r>
              <a:rPr lang="en-US" dirty="0"/>
              <a:t>       : SPS_PRO_1059</a:t>
            </a:r>
          </a:p>
          <a:p>
            <a:r>
              <a:rPr lang="en-US" u="sng" dirty="0"/>
              <a:t>Application ID</a:t>
            </a:r>
            <a:r>
              <a:rPr lang="en-US" dirty="0"/>
              <a:t> : SPS_CH_APL_20200002682</a:t>
            </a:r>
          </a:p>
        </p:txBody>
      </p:sp>
    </p:spTree>
    <p:extLst>
      <p:ext uri="{BB962C8B-B14F-4D97-AF65-F5344CB8AC3E}">
        <p14:creationId xmlns:p14="http://schemas.microsoft.com/office/powerpoint/2010/main" val="3992977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A5DD-C621-4791-96F1-F1C52A4ED5E7}"/>
              </a:ext>
            </a:extLst>
          </p:cNvPr>
          <p:cNvSpPr>
            <a:spLocks noGrp="1"/>
          </p:cNvSpPr>
          <p:nvPr>
            <p:ph type="title"/>
          </p:nvPr>
        </p:nvSpPr>
        <p:spPr>
          <a:xfrm>
            <a:off x="677334" y="609600"/>
            <a:ext cx="8596668" cy="660400"/>
          </a:xfrm>
        </p:spPr>
        <p:txBody>
          <a:bodyPr/>
          <a:lstStyle/>
          <a:p>
            <a:r>
              <a:rPr lang="en-IN" dirty="0"/>
              <a:t>Work Contribution</a:t>
            </a:r>
          </a:p>
        </p:txBody>
      </p:sp>
      <p:sp>
        <p:nvSpPr>
          <p:cNvPr id="3" name="Content Placeholder 2">
            <a:extLst>
              <a:ext uri="{FF2B5EF4-FFF2-40B4-BE49-F238E27FC236}">
                <a16:creationId xmlns:a16="http://schemas.microsoft.com/office/drawing/2014/main" id="{7825D582-2099-4327-9CAA-53E1C953B763}"/>
              </a:ext>
            </a:extLst>
          </p:cNvPr>
          <p:cNvSpPr>
            <a:spLocks noGrp="1"/>
          </p:cNvSpPr>
          <p:nvPr>
            <p:ph idx="1"/>
          </p:nvPr>
        </p:nvSpPr>
        <p:spPr>
          <a:xfrm>
            <a:off x="677334" y="1270000"/>
            <a:ext cx="8596668" cy="3880773"/>
          </a:xfrm>
        </p:spPr>
        <p:txBody>
          <a:bodyPr>
            <a:normAutofit/>
          </a:bodyPr>
          <a:lstStyle/>
          <a:p>
            <a:endParaRPr lang="en-US" dirty="0"/>
          </a:p>
          <a:p>
            <a:endParaRPr lang="en-US" dirty="0"/>
          </a:p>
          <a:p>
            <a:r>
              <a:rPr lang="en-US" b="1" u="sng" dirty="0"/>
              <a:t>Aryaman</a:t>
            </a:r>
            <a:r>
              <a:rPr lang="en-US" dirty="0"/>
              <a:t> : Data Collection And Analysis , Model Development And    			               Deployment.</a:t>
            </a:r>
          </a:p>
          <a:p>
            <a:r>
              <a:rPr lang="en-US" b="1" u="sng" dirty="0"/>
              <a:t>Neil</a:t>
            </a:r>
            <a:r>
              <a:rPr lang="en-US" dirty="0"/>
              <a:t> : Data Collection And Analysis , Model Development And Deployment.</a:t>
            </a:r>
          </a:p>
          <a:p>
            <a:endParaRPr lang="en-US" dirty="0"/>
          </a:p>
          <a:p>
            <a:r>
              <a:rPr lang="en-US" b="1" u="sng" dirty="0"/>
              <a:t>Harsh</a:t>
            </a:r>
            <a:r>
              <a:rPr lang="en-US" dirty="0"/>
              <a:t> : Github Configuration, Python Web Application Development</a:t>
            </a:r>
          </a:p>
          <a:p>
            <a:endParaRPr lang="en-US" dirty="0"/>
          </a:p>
          <a:p>
            <a:r>
              <a:rPr lang="en-US" b="1" u="sng" dirty="0"/>
              <a:t>Jayant</a:t>
            </a:r>
            <a:r>
              <a:rPr lang="en-US" dirty="0"/>
              <a:t> : Github Configuration, Python Web Application Development</a:t>
            </a:r>
          </a:p>
          <a:p>
            <a:endParaRPr lang="en-US" dirty="0"/>
          </a:p>
        </p:txBody>
      </p:sp>
    </p:spTree>
    <p:extLst>
      <p:ext uri="{BB962C8B-B14F-4D97-AF65-F5344CB8AC3E}">
        <p14:creationId xmlns:p14="http://schemas.microsoft.com/office/powerpoint/2010/main" val="82536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AE788-2A84-481D-B29B-60D108BD548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25B037A-4183-4ECD-B0B1-786EBC3DDB6F}"/>
              </a:ext>
            </a:extLst>
          </p:cNvPr>
          <p:cNvSpPr>
            <a:spLocks noGrp="1"/>
          </p:cNvSpPr>
          <p:nvPr>
            <p:ph idx="1"/>
          </p:nvPr>
        </p:nvSpPr>
        <p:spPr>
          <a:xfrm>
            <a:off x="677334" y="1681018"/>
            <a:ext cx="8596668" cy="3880773"/>
          </a:xfrm>
        </p:spPr>
        <p:txBody>
          <a:bodyPr/>
          <a:lstStyle/>
          <a:p>
            <a:r>
              <a:rPr lang="en-US" dirty="0"/>
              <a:t>To tackle the problem of overproduction of electricity when combining renewable and traditional power sources, we have proposed an innovative and novel solution, applying an AI for time series forecasting and therefore predicting the power output of wind farms for the next 72 hours.</a:t>
            </a:r>
          </a:p>
          <a:p>
            <a:endParaRPr lang="en-US" dirty="0"/>
          </a:p>
          <a:p>
            <a:r>
              <a:rPr lang="en-US" dirty="0"/>
              <a:t> Using our unique, custom-designed website, the client will have access to a visual and graphical representation of the supply and demand statistics using which they can effectively collaborate with various energy sources to prevent overproduction and for better economic management.</a:t>
            </a:r>
            <a:endParaRPr lang="en-IN" dirty="0"/>
          </a:p>
        </p:txBody>
      </p:sp>
    </p:spTree>
    <p:extLst>
      <p:ext uri="{BB962C8B-B14F-4D97-AF65-F5344CB8AC3E}">
        <p14:creationId xmlns:p14="http://schemas.microsoft.com/office/powerpoint/2010/main" val="2088458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94A7024-D948-494D-8920-BBA2DA07D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windmill on top of a grass covered field&#10;&#10;Description automatically generated">
            <a:extLst>
              <a:ext uri="{FF2B5EF4-FFF2-40B4-BE49-F238E27FC236}">
                <a16:creationId xmlns:a16="http://schemas.microsoft.com/office/drawing/2014/main" id="{C741E165-DBA9-410F-84B7-8E1EB77EB1FA}"/>
              </a:ext>
            </a:extLst>
          </p:cNvPr>
          <p:cNvPicPr>
            <a:picLocks noChangeAspect="1"/>
          </p:cNvPicPr>
          <p:nvPr/>
        </p:nvPicPr>
        <p:blipFill rotWithShape="1">
          <a:blip r:embed="rId2">
            <a:duotone>
              <a:prstClr val="black"/>
              <a:schemeClr val="tx2">
                <a:tint val="45000"/>
                <a:satMod val="400000"/>
              </a:schemeClr>
            </a:duotone>
            <a:alphaModFix amt="40000"/>
            <a:extLst>
              <a:ext uri="{28A0092B-C50C-407E-A947-70E740481C1C}">
                <a14:useLocalDpi xmlns:a14="http://schemas.microsoft.com/office/drawing/2010/main" val="0"/>
              </a:ext>
            </a:extLst>
          </a:blip>
          <a:srcRect/>
          <a:stretch/>
        </p:blipFill>
        <p:spPr>
          <a:xfrm>
            <a:off x="20" y="-68084"/>
            <a:ext cx="12191980" cy="6857990"/>
          </a:xfrm>
          <a:prstGeom prst="rect">
            <a:avLst/>
          </a:prstGeom>
        </p:spPr>
      </p:pic>
      <p:sp>
        <p:nvSpPr>
          <p:cNvPr id="2" name="Title 1">
            <a:extLst>
              <a:ext uri="{FF2B5EF4-FFF2-40B4-BE49-F238E27FC236}">
                <a16:creationId xmlns:a16="http://schemas.microsoft.com/office/drawing/2014/main" id="{16FC8001-9CF5-45D8-B3C5-71A3D90F4FB0}"/>
              </a:ext>
            </a:extLst>
          </p:cNvPr>
          <p:cNvSpPr>
            <a:spLocks noGrp="1"/>
          </p:cNvSpPr>
          <p:nvPr>
            <p:ph type="title"/>
          </p:nvPr>
        </p:nvSpPr>
        <p:spPr>
          <a:xfrm>
            <a:off x="677334" y="609600"/>
            <a:ext cx="8596668" cy="1320800"/>
          </a:xfrm>
        </p:spPr>
        <p:txBody>
          <a:bodyPr>
            <a:normAutofit/>
          </a:bodyPr>
          <a:lstStyle/>
          <a:p>
            <a:r>
              <a:rPr lang="en-IN" dirty="0"/>
              <a:t>Environmental Impact	</a:t>
            </a:r>
          </a:p>
        </p:txBody>
      </p:sp>
      <p:sp>
        <p:nvSpPr>
          <p:cNvPr id="3" name="Content Placeholder 2">
            <a:extLst>
              <a:ext uri="{FF2B5EF4-FFF2-40B4-BE49-F238E27FC236}">
                <a16:creationId xmlns:a16="http://schemas.microsoft.com/office/drawing/2014/main" id="{73110F7C-A8E8-4F7E-B55F-12CDE9FF8947}"/>
              </a:ext>
            </a:extLst>
          </p:cNvPr>
          <p:cNvSpPr>
            <a:spLocks noGrp="1"/>
          </p:cNvSpPr>
          <p:nvPr>
            <p:ph idx="1"/>
          </p:nvPr>
        </p:nvSpPr>
        <p:spPr>
          <a:xfrm>
            <a:off x="677334" y="1721797"/>
            <a:ext cx="8596668" cy="4319566"/>
          </a:xfrm>
        </p:spPr>
        <p:txBody>
          <a:bodyPr>
            <a:normAutofit/>
          </a:bodyPr>
          <a:lstStyle/>
          <a:p>
            <a:r>
              <a:rPr lang="en-US" b="1" dirty="0">
                <a:solidFill>
                  <a:srgbClr val="FFFFFF"/>
                </a:solidFill>
              </a:rPr>
              <a:t>Wind turbines</a:t>
            </a:r>
            <a:r>
              <a:rPr lang="en-US" dirty="0">
                <a:solidFill>
                  <a:srgbClr val="FFFFFF"/>
                </a:solidFill>
              </a:rPr>
              <a:t> do not release emissions that can pollute the air or water (with rare exceptions), and they do not require water for cooling.</a:t>
            </a:r>
          </a:p>
          <a:p>
            <a:endParaRPr lang="en-US" dirty="0">
              <a:solidFill>
                <a:srgbClr val="FFFFFF"/>
              </a:solidFill>
            </a:endParaRPr>
          </a:p>
          <a:p>
            <a:r>
              <a:rPr lang="en-US" dirty="0">
                <a:solidFill>
                  <a:srgbClr val="FFFFFF"/>
                </a:solidFill>
              </a:rPr>
              <a:t> </a:t>
            </a:r>
            <a:r>
              <a:rPr lang="en-US" b="1" dirty="0">
                <a:solidFill>
                  <a:srgbClr val="FFFFFF"/>
                </a:solidFill>
              </a:rPr>
              <a:t>Wind turbines</a:t>
            </a:r>
            <a:r>
              <a:rPr lang="en-US" dirty="0">
                <a:solidFill>
                  <a:srgbClr val="FFFFFF"/>
                </a:solidFill>
              </a:rPr>
              <a:t> may also reduce the amount of electricity </a:t>
            </a:r>
            <a:r>
              <a:rPr lang="en-US" b="1" dirty="0">
                <a:solidFill>
                  <a:srgbClr val="FFFFFF"/>
                </a:solidFill>
              </a:rPr>
              <a:t>generation</a:t>
            </a:r>
            <a:r>
              <a:rPr lang="en-US" dirty="0">
                <a:solidFill>
                  <a:srgbClr val="FFFFFF"/>
                </a:solidFill>
              </a:rPr>
              <a:t> from fossil fuels, which results in lower total air pollution and carbon dioxide emissions.</a:t>
            </a:r>
            <a:endParaRPr lang="en-IN" dirty="0">
              <a:solidFill>
                <a:srgbClr val="FFFFFF"/>
              </a:solidFill>
            </a:endParaRPr>
          </a:p>
        </p:txBody>
      </p:sp>
      <p:pic>
        <p:nvPicPr>
          <p:cNvPr id="7" name="Picture 6" descr="A screenshot of a cell phone&#10;&#10;Description automatically generated">
            <a:extLst>
              <a:ext uri="{FF2B5EF4-FFF2-40B4-BE49-F238E27FC236}">
                <a16:creationId xmlns:a16="http://schemas.microsoft.com/office/drawing/2014/main" id="{5BD777E2-3D16-49A4-8B7F-578C88F0B8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1521" y="3838109"/>
            <a:ext cx="4416763" cy="2410291"/>
          </a:xfrm>
          <a:prstGeom prst="rect">
            <a:avLst/>
          </a:prstGeom>
        </p:spPr>
      </p:pic>
    </p:spTree>
    <p:extLst>
      <p:ext uri="{BB962C8B-B14F-4D97-AF65-F5344CB8AC3E}">
        <p14:creationId xmlns:p14="http://schemas.microsoft.com/office/powerpoint/2010/main" val="281069404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50549-CC8B-4E4B-913D-E07BCECDB95D}"/>
              </a:ext>
            </a:extLst>
          </p:cNvPr>
          <p:cNvSpPr>
            <a:spLocks noGrp="1"/>
          </p:cNvSpPr>
          <p:nvPr>
            <p:ph type="title"/>
          </p:nvPr>
        </p:nvSpPr>
        <p:spPr/>
        <p:txBody>
          <a:bodyPr/>
          <a:lstStyle/>
          <a:p>
            <a:r>
              <a:rPr lang="en-IN" dirty="0"/>
              <a:t>Workflow</a:t>
            </a:r>
          </a:p>
        </p:txBody>
      </p:sp>
      <p:pic>
        <p:nvPicPr>
          <p:cNvPr id="5" name="Content Placeholder 4" descr="A screenshot of a cell phone&#10;&#10;Description automatically generated">
            <a:extLst>
              <a:ext uri="{FF2B5EF4-FFF2-40B4-BE49-F238E27FC236}">
                <a16:creationId xmlns:a16="http://schemas.microsoft.com/office/drawing/2014/main" id="{BEDAF27D-A825-4E35-922D-934493B3CE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5271" y="1401740"/>
            <a:ext cx="9521457" cy="4576118"/>
          </a:xfrm>
        </p:spPr>
      </p:pic>
    </p:spTree>
    <p:extLst>
      <p:ext uri="{BB962C8B-B14F-4D97-AF65-F5344CB8AC3E}">
        <p14:creationId xmlns:p14="http://schemas.microsoft.com/office/powerpoint/2010/main" val="672266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7C612-E2DC-41CE-A89F-67DB86A0F879}"/>
              </a:ext>
            </a:extLst>
          </p:cNvPr>
          <p:cNvSpPr>
            <a:spLocks noGrp="1"/>
          </p:cNvSpPr>
          <p:nvPr>
            <p:ph type="title"/>
          </p:nvPr>
        </p:nvSpPr>
        <p:spPr/>
        <p:txBody>
          <a:bodyPr/>
          <a:lstStyle/>
          <a:p>
            <a:r>
              <a:rPr lang="en-IN" dirty="0"/>
              <a:t>Our Model</a:t>
            </a:r>
          </a:p>
        </p:txBody>
      </p:sp>
      <p:sp>
        <p:nvSpPr>
          <p:cNvPr id="3" name="Content Placeholder 2">
            <a:extLst>
              <a:ext uri="{FF2B5EF4-FFF2-40B4-BE49-F238E27FC236}">
                <a16:creationId xmlns:a16="http://schemas.microsoft.com/office/drawing/2014/main" id="{336D1C2E-5DCB-4283-A8F2-629235208ED5}"/>
              </a:ext>
            </a:extLst>
          </p:cNvPr>
          <p:cNvSpPr>
            <a:spLocks noGrp="1"/>
          </p:cNvSpPr>
          <p:nvPr>
            <p:ph idx="1"/>
          </p:nvPr>
        </p:nvSpPr>
        <p:spPr>
          <a:xfrm>
            <a:off x="677334" y="1634116"/>
            <a:ext cx="8596668" cy="3880773"/>
          </a:xfrm>
        </p:spPr>
        <p:txBody>
          <a:bodyPr/>
          <a:lstStyle/>
          <a:p>
            <a:r>
              <a:rPr lang="en-IN" dirty="0"/>
              <a:t>We have utilized a Long Short Term Memory (LSTM ) Model for predicting the power output of the wind turbines</a:t>
            </a:r>
          </a:p>
          <a:p>
            <a:endParaRPr lang="en-IN" dirty="0"/>
          </a:p>
          <a:p>
            <a:r>
              <a:rPr lang="en-US" dirty="0"/>
              <a:t>Efficient for time series forecasting.</a:t>
            </a:r>
          </a:p>
          <a:p>
            <a:endParaRPr lang="en-US" dirty="0"/>
          </a:p>
          <a:p>
            <a:r>
              <a:rPr lang="en-US" dirty="0"/>
              <a:t>LSTM is very capable of handling data for long periods.</a:t>
            </a:r>
          </a:p>
          <a:p>
            <a:endParaRPr lang="en-US" dirty="0"/>
          </a:p>
          <a:p>
            <a:r>
              <a:rPr lang="en-US" dirty="0"/>
              <a:t>Selected "Adam" as our optimizer.</a:t>
            </a:r>
          </a:p>
          <a:p>
            <a:endParaRPr lang="en-US" dirty="0"/>
          </a:p>
          <a:p>
            <a:r>
              <a:rPr lang="en-US" dirty="0"/>
              <a:t>Loss function utilized is  "Mean Absolute Error" .</a:t>
            </a:r>
          </a:p>
          <a:p>
            <a:endParaRPr lang="en-IN" dirty="0"/>
          </a:p>
        </p:txBody>
      </p:sp>
    </p:spTree>
    <p:extLst>
      <p:ext uri="{BB962C8B-B14F-4D97-AF65-F5344CB8AC3E}">
        <p14:creationId xmlns:p14="http://schemas.microsoft.com/office/powerpoint/2010/main" val="709221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A5DD-C621-4791-96F1-F1C52A4ED5E7}"/>
              </a:ext>
            </a:extLst>
          </p:cNvPr>
          <p:cNvSpPr>
            <a:spLocks noGrp="1"/>
          </p:cNvSpPr>
          <p:nvPr>
            <p:ph type="title"/>
          </p:nvPr>
        </p:nvSpPr>
        <p:spPr/>
        <p:txBody>
          <a:bodyPr/>
          <a:lstStyle/>
          <a:p>
            <a:r>
              <a:rPr lang="en-IN" dirty="0"/>
              <a:t>Software Design</a:t>
            </a:r>
          </a:p>
        </p:txBody>
      </p:sp>
      <p:sp>
        <p:nvSpPr>
          <p:cNvPr id="3" name="Content Placeholder 2">
            <a:extLst>
              <a:ext uri="{FF2B5EF4-FFF2-40B4-BE49-F238E27FC236}">
                <a16:creationId xmlns:a16="http://schemas.microsoft.com/office/drawing/2014/main" id="{7825D582-2099-4327-9CAA-53E1C953B763}"/>
              </a:ext>
            </a:extLst>
          </p:cNvPr>
          <p:cNvSpPr>
            <a:spLocks noGrp="1"/>
          </p:cNvSpPr>
          <p:nvPr>
            <p:ph idx="1"/>
          </p:nvPr>
        </p:nvSpPr>
        <p:spPr>
          <a:xfrm>
            <a:off x="677334" y="1270000"/>
            <a:ext cx="8596668" cy="3880773"/>
          </a:xfrm>
        </p:spPr>
        <p:txBody>
          <a:bodyPr/>
          <a:lstStyle/>
          <a:p>
            <a:r>
              <a:rPr lang="en-IN" b="1" dirty="0"/>
              <a:t>Prediction Algorithm.</a:t>
            </a:r>
            <a:r>
              <a:rPr lang="en-US" dirty="0"/>
              <a:t> The model is a sequential neural network employing two layers of LSTM and one layer of Dense. It consists of 14,960 trainable parameters. </a:t>
            </a:r>
          </a:p>
          <a:p>
            <a:r>
              <a:rPr lang="en-US" dirty="0"/>
              <a:t>Developed in Python using the </a:t>
            </a:r>
            <a:r>
              <a:rPr lang="en-US" dirty="0" err="1"/>
              <a:t>Tensorflow</a:t>
            </a:r>
            <a:r>
              <a:rPr lang="en-US" dirty="0"/>
              <a:t> framework and the </a:t>
            </a:r>
            <a:r>
              <a:rPr lang="en-US" dirty="0" err="1"/>
              <a:t>Keras</a:t>
            </a:r>
            <a:r>
              <a:rPr lang="en-US" dirty="0"/>
              <a:t> API.</a:t>
            </a:r>
          </a:p>
        </p:txBody>
      </p:sp>
      <p:pic>
        <p:nvPicPr>
          <p:cNvPr id="5" name="Picture 4" descr="A picture containing screenshot&#10;&#10;Description automatically generated">
            <a:extLst>
              <a:ext uri="{FF2B5EF4-FFF2-40B4-BE49-F238E27FC236}">
                <a16:creationId xmlns:a16="http://schemas.microsoft.com/office/drawing/2014/main" id="{D22FBA75-A3BE-4914-9835-0E936DA83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7998" y="2895600"/>
            <a:ext cx="5279518" cy="3532530"/>
          </a:xfrm>
          <a:prstGeom prst="rect">
            <a:avLst/>
          </a:prstGeom>
        </p:spPr>
      </p:pic>
    </p:spTree>
    <p:extLst>
      <p:ext uri="{BB962C8B-B14F-4D97-AF65-F5344CB8AC3E}">
        <p14:creationId xmlns:p14="http://schemas.microsoft.com/office/powerpoint/2010/main" val="262428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1B5D5-70C0-43A1-82D1-49691B501BDC}"/>
              </a:ext>
            </a:extLst>
          </p:cNvPr>
          <p:cNvSpPr>
            <a:spLocks noGrp="1"/>
          </p:cNvSpPr>
          <p:nvPr>
            <p:ph type="title"/>
          </p:nvPr>
        </p:nvSpPr>
        <p:spPr/>
        <p:txBody>
          <a:bodyPr/>
          <a:lstStyle/>
          <a:p>
            <a:r>
              <a:rPr lang="en-IN" dirty="0"/>
              <a:t>Experimental Results</a:t>
            </a:r>
          </a:p>
        </p:txBody>
      </p:sp>
      <p:sp>
        <p:nvSpPr>
          <p:cNvPr id="7" name="Content Placeholder 6">
            <a:extLst>
              <a:ext uri="{FF2B5EF4-FFF2-40B4-BE49-F238E27FC236}">
                <a16:creationId xmlns:a16="http://schemas.microsoft.com/office/drawing/2014/main" id="{6F5E3AC8-A94C-41BD-9F9C-4DE2DDC55BC5}"/>
              </a:ext>
            </a:extLst>
          </p:cNvPr>
          <p:cNvSpPr>
            <a:spLocks noGrp="1"/>
          </p:cNvSpPr>
          <p:nvPr>
            <p:ph idx="1"/>
          </p:nvPr>
        </p:nvSpPr>
        <p:spPr>
          <a:xfrm>
            <a:off x="677334" y="1488613"/>
            <a:ext cx="8596668" cy="3880773"/>
          </a:xfrm>
        </p:spPr>
        <p:txBody>
          <a:bodyPr/>
          <a:lstStyle/>
          <a:p>
            <a:r>
              <a:rPr lang="en-IN" dirty="0"/>
              <a:t>Training results(250 epochs)</a:t>
            </a:r>
          </a:p>
          <a:p>
            <a:endParaRPr lang="en-IN" dirty="0"/>
          </a:p>
        </p:txBody>
      </p:sp>
      <p:pic>
        <p:nvPicPr>
          <p:cNvPr id="8" name="Content Placeholder 4" descr="A screen shot of a person&#10;&#10;Description automatically generated">
            <a:extLst>
              <a:ext uri="{FF2B5EF4-FFF2-40B4-BE49-F238E27FC236}">
                <a16:creationId xmlns:a16="http://schemas.microsoft.com/office/drawing/2014/main" id="{FD6C4D4B-2438-48FA-B482-F6CA676AF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419" y="2111836"/>
            <a:ext cx="8801601" cy="4387970"/>
          </a:xfrm>
          <a:prstGeom prst="rect">
            <a:avLst/>
          </a:prstGeom>
        </p:spPr>
      </p:pic>
    </p:spTree>
    <p:extLst>
      <p:ext uri="{BB962C8B-B14F-4D97-AF65-F5344CB8AC3E}">
        <p14:creationId xmlns:p14="http://schemas.microsoft.com/office/powerpoint/2010/main" val="1177779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192</TotalTime>
  <Words>483</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Predicting the energy output of wind turbine based on weather condition</vt:lpstr>
      <vt:lpstr>Project by </vt:lpstr>
      <vt:lpstr>Work Contribution</vt:lpstr>
      <vt:lpstr>INTRODUCTION</vt:lpstr>
      <vt:lpstr>Environmental Impact </vt:lpstr>
      <vt:lpstr>Workflow</vt:lpstr>
      <vt:lpstr>Our Model</vt:lpstr>
      <vt:lpstr>Software Design</vt:lpstr>
      <vt:lpstr>Experimental Results</vt:lpstr>
      <vt:lpstr>Neural Network Model Outputs Visualisation</vt:lpstr>
      <vt:lpstr>Web Application</vt:lpstr>
      <vt:lpstr>Model Integration with Web Application</vt:lpstr>
      <vt:lpstr>Future Scope</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energy output of wind turbine based on weather condition</dc:title>
  <dc:creator>JAYANT VENIGALLA-170921140</dc:creator>
  <cp:lastModifiedBy>JAYANT VENIGALLA-170921140</cp:lastModifiedBy>
  <cp:revision>6</cp:revision>
  <dcterms:created xsi:type="dcterms:W3CDTF">2020-07-10T20:13:02Z</dcterms:created>
  <dcterms:modified xsi:type="dcterms:W3CDTF">2020-07-11T13:56:30Z</dcterms:modified>
</cp:coreProperties>
</file>