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5" r:id="rId5"/>
    <p:sldId id="263" r:id="rId6"/>
    <p:sldId id="258" r:id="rId7"/>
    <p:sldId id="259" r:id="rId8"/>
    <p:sldId id="260" r:id="rId9"/>
    <p:sldId id="261" r:id="rId10"/>
    <p:sldId id="262"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97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C4040-1369-44F7-8B4F-7995FEF81851}" type="datetimeFigureOut">
              <a:rPr lang="en-US" smtClean="0"/>
              <a:t>7/15/2020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D663E-D87E-45D7-A137-6B95E4A71AAC}" type="slidenum">
              <a:rPr lang="en-US" smtClean="0"/>
              <a:t>‹#›</a:t>
            </a:fld>
            <a:endParaRPr lang="en-US"/>
          </a:p>
        </p:txBody>
      </p:sp>
    </p:spTree>
    <p:extLst>
      <p:ext uri="{BB962C8B-B14F-4D97-AF65-F5344CB8AC3E}">
        <p14:creationId xmlns:p14="http://schemas.microsoft.com/office/powerpoint/2010/main" val="2013016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6F53-B016-435B-B29C-6838AF7AF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E6396-0EAD-44F6-B46F-063F3555E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021DE5-0D77-4602-BBE5-0280A9D326A3}"/>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25A33736-92EA-4441-8735-43335F4D8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B90A1-464F-482A-A320-06CF7EED317A}"/>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277312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CB84-B160-4732-BB15-E8AA09434F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BECFE1-5B5F-4766-BF10-A7E22E31F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E3C94-6A08-416F-8065-AE79E1BE74CF}"/>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204E9CC3-3C63-4693-8675-2696CAABE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92FCB-E546-4440-92FF-F4CCFCCE528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16930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D4537-CA54-4C12-801E-085153A65A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6108E-EB3E-4B3C-8A11-C019E3CB2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FA792-8FAA-4826-8A54-A1C700D04D94}"/>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5DF1CEA8-1069-4D7D-A621-3E28A396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32EC-5A7E-4181-873F-0804DB49B156}"/>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9319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1C76-AECB-4A1B-BEFB-5D24C0E80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39073-424B-42CA-893A-DF9EB6C4C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54B65-CFDE-45F8-BC2B-A6DAF5D67519}"/>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C23552D1-4C0C-47B3-A2FE-9C3A24648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D5E8A-CA63-4F33-8AA1-B1CB816A3B1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9990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D6D2-0BD1-4260-876F-5ED1862C0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A5052-7A76-472E-BF55-B737FFAD7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DDF6A2-E47C-47E3-BF1E-C03C6717F551}"/>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BFEBBBAD-E166-4D85-9CF2-5840721F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41DCB-9AE0-4C5D-8148-4635AA4938B3}"/>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26936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920E-27AF-4511-92BE-BDF1945D5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58EF7-65CC-4C9B-A443-0A736A353A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18487F-1518-427C-843A-9AA2D96D8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C7BB4-539F-4983-955B-5CB11C28CA4C}"/>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6" name="Footer Placeholder 5">
            <a:extLst>
              <a:ext uri="{FF2B5EF4-FFF2-40B4-BE49-F238E27FC236}">
                <a16:creationId xmlns:a16="http://schemas.microsoft.com/office/drawing/2014/main" id="{011FCFB6-D7FB-4BE2-A987-9EA7217F0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A03E5-4E3E-4450-9E9D-A1675F3E6E1C}"/>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46923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6CB4-F258-4B05-ACF8-E8B82D576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B35C19-1D52-4383-A6CD-D53531C3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7B62B1-AF8C-4BAA-BA9E-B8595DED1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5254F-0046-4684-825F-9046B09E0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72A06-95E9-468A-AA0A-D661DBA7C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63FCF-B45D-4F7C-92EB-F25F4DBA9985}"/>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8" name="Footer Placeholder 7">
            <a:extLst>
              <a:ext uri="{FF2B5EF4-FFF2-40B4-BE49-F238E27FC236}">
                <a16:creationId xmlns:a16="http://schemas.microsoft.com/office/drawing/2014/main" id="{466032B4-F3F4-4484-8EE1-75FC6103F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BED96-961F-4522-B8BD-6532CB683B7D}"/>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26868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D1F6-0285-46C5-80E2-3221E34AF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EFB3C-BEEC-46E3-9270-399CE4A36151}"/>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4" name="Footer Placeholder 3">
            <a:extLst>
              <a:ext uri="{FF2B5EF4-FFF2-40B4-BE49-F238E27FC236}">
                <a16:creationId xmlns:a16="http://schemas.microsoft.com/office/drawing/2014/main" id="{9A0D1133-2044-437C-9620-108FA6B69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2AA99F-B7FE-43D4-A73F-21AB2986CCDB}"/>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78471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CD511-EB1B-4D8A-AA9A-59D3D5632576}"/>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3" name="Footer Placeholder 2">
            <a:extLst>
              <a:ext uri="{FF2B5EF4-FFF2-40B4-BE49-F238E27FC236}">
                <a16:creationId xmlns:a16="http://schemas.microsoft.com/office/drawing/2014/main" id="{185EFFF2-5DC2-4F02-BDCF-7B5159DA0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7906C-2C6B-4805-895E-6CEBE8BD9AAA}"/>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21493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EDAA-D089-416C-BF7B-8C1690937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5E264-6CD1-4B40-8529-5A4C105F8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362DF-B65F-4247-BEAF-5D2CCA16A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4FBC0-0E63-448A-8911-EE516532FBFE}"/>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6" name="Footer Placeholder 5">
            <a:extLst>
              <a:ext uri="{FF2B5EF4-FFF2-40B4-BE49-F238E27FC236}">
                <a16:creationId xmlns:a16="http://schemas.microsoft.com/office/drawing/2014/main" id="{9F3033D5-0ACC-404C-9D74-19FB5D9F0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9F836-8E7C-4F1D-9F05-58CE75EB789C}"/>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6130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DF6E-3066-4685-A70E-305AB1821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D9191-6957-49CE-A3DF-7C8BD1A43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9763A-0378-4CC4-999F-33A32F5F7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15A29-D627-4260-913B-F09FAA538841}"/>
              </a:ext>
            </a:extLst>
          </p:cNvPr>
          <p:cNvSpPr>
            <a:spLocks noGrp="1"/>
          </p:cNvSpPr>
          <p:nvPr>
            <p:ph type="dt" sz="half" idx="10"/>
          </p:nvPr>
        </p:nvSpPr>
        <p:spPr/>
        <p:txBody>
          <a:bodyPr/>
          <a:lstStyle/>
          <a:p>
            <a:fld id="{F71AF201-5C21-410E-9F2A-24C5577E0BC4}" type="datetimeFigureOut">
              <a:rPr lang="en-US" smtClean="0"/>
              <a:t>7/15/2020</a:t>
            </a:fld>
            <a:endParaRPr lang="en-US"/>
          </a:p>
        </p:txBody>
      </p:sp>
      <p:sp>
        <p:nvSpPr>
          <p:cNvPr id="6" name="Footer Placeholder 5">
            <a:extLst>
              <a:ext uri="{FF2B5EF4-FFF2-40B4-BE49-F238E27FC236}">
                <a16:creationId xmlns:a16="http://schemas.microsoft.com/office/drawing/2014/main" id="{3A34CC8E-3F3A-45CC-A778-0B7F72608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F69D7-6C8D-4F8C-B306-81CBB3DF6DF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13486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695B3-F255-404A-A7BA-A9C6F672C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1C931-0F1D-4A93-AED2-D2B3E207F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1E953-28A2-48FC-82D2-4F71556E1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F201-5C21-410E-9F2A-24C5577E0BC4}" type="datetimeFigureOut">
              <a:rPr lang="en-US" smtClean="0"/>
              <a:t>7/15/2020</a:t>
            </a:fld>
            <a:endParaRPr lang="en-US"/>
          </a:p>
        </p:txBody>
      </p:sp>
      <p:sp>
        <p:nvSpPr>
          <p:cNvPr id="5" name="Footer Placeholder 4">
            <a:extLst>
              <a:ext uri="{FF2B5EF4-FFF2-40B4-BE49-F238E27FC236}">
                <a16:creationId xmlns:a16="http://schemas.microsoft.com/office/drawing/2014/main" id="{5E3E3303-1EE2-4123-BC5B-198230AD6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0AF30-09A6-4F14-AA62-92EF4BFE4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74CD5-6D10-479E-9901-A225CF11D0CD}" type="slidenum">
              <a:rPr lang="en-US" smtClean="0"/>
              <a:t>‹#›</a:t>
            </a:fld>
            <a:endParaRPr lang="en-US"/>
          </a:p>
        </p:txBody>
      </p:sp>
    </p:spTree>
    <p:extLst>
      <p:ext uri="{BB962C8B-B14F-4D97-AF65-F5344CB8AC3E}">
        <p14:creationId xmlns:p14="http://schemas.microsoft.com/office/powerpoint/2010/main" val="341054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8F2600B1-E1C2-4233-97D7-C9EEEE5BD12C}"/>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42545"/>
          <a:stretch/>
        </p:blipFill>
        <p:spPr>
          <a:xfrm>
            <a:off x="3523488" y="10"/>
            <a:ext cx="8668512" cy="6857990"/>
          </a:xfrm>
          <a:prstGeom prst="rect">
            <a:avLst/>
          </a:prstGeom>
        </p:spPr>
      </p:pic>
      <p:sp>
        <p:nvSpPr>
          <p:cNvPr id="46" name="Rectangle 3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82E63B9-5079-4866-810F-B63D0826D44B}"/>
              </a:ext>
            </a:extLst>
          </p:cNvPr>
          <p:cNvSpPr/>
          <p:nvPr/>
        </p:nvSpPr>
        <p:spPr>
          <a:xfrm>
            <a:off x="477981" y="1122363"/>
            <a:ext cx="4023360" cy="3204134"/>
          </a:xfrm>
          <a:prstGeom prst="rect">
            <a:avLst/>
          </a:prstGeo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spcBef>
                <a:spcPct val="0"/>
              </a:spcBef>
              <a:spcAft>
                <a:spcPts val="600"/>
              </a:spcAft>
            </a:pPr>
            <a:r>
              <a:rPr lang="en-US" sz="4800" b="1">
                <a:ln>
                  <a:solidFill>
                    <a:schemeClr val="accent1"/>
                  </a:solidFill>
                </a:ln>
                <a:latin typeface="+mj-lt"/>
                <a:ea typeface="+mj-ea"/>
                <a:cs typeface="+mj-cs"/>
              </a:rPr>
              <a:t> AI Recruiter </a:t>
            </a:r>
          </a:p>
        </p:txBody>
      </p:sp>
      <p:sp>
        <p:nvSpPr>
          <p:cNvPr id="47"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03DFB16-136F-4452-AA19-B0827A9B526E}"/>
              </a:ext>
            </a:extLst>
          </p:cNvPr>
          <p:cNvSpPr/>
          <p:nvPr/>
        </p:nvSpPr>
        <p:spPr>
          <a:xfrm>
            <a:off x="261887" y="4899947"/>
            <a:ext cx="7138429" cy="1523494"/>
          </a:xfrm>
          <a:prstGeom prst="rect">
            <a:avLst/>
          </a:prstGeom>
          <a:noFill/>
        </p:spPr>
        <p:txBody>
          <a:bodyPr wrap="none" lIns="91440" tIns="45720" rIns="91440" bIns="45720">
            <a:spAutoFit/>
          </a:bodyPr>
          <a:lstStyle/>
          <a:p>
            <a:pPr algn="ctr">
              <a:spcAft>
                <a:spcPts val="600"/>
              </a:spcAft>
            </a:pPr>
            <a:r>
              <a:rPr lang="en-US" sz="4400" b="1" cap="none" spc="0" dirty="0">
                <a:ln w="12700">
                  <a:solidFill>
                    <a:schemeClr val="accent3">
                      <a:lumMod val="50000"/>
                    </a:schemeClr>
                  </a:solidFill>
                  <a:prstDash val="solid"/>
                </a:ln>
                <a:solidFill>
                  <a:srgbClr val="0070C0"/>
                </a:solidFill>
                <a:effectLst>
                  <a:innerShdw blurRad="177800">
                    <a:schemeClr val="accent3">
                      <a:lumMod val="50000"/>
                    </a:schemeClr>
                  </a:innerShdw>
                </a:effectLst>
              </a:rPr>
              <a:t>Shortlist a Suitable candidate </a:t>
            </a:r>
          </a:p>
          <a:p>
            <a:pPr algn="ctr">
              <a:spcAft>
                <a:spcPts val="600"/>
              </a:spcAft>
            </a:pPr>
            <a:r>
              <a:rPr lang="en-US" sz="4400" b="1" cap="none" spc="0" dirty="0">
                <a:ln w="12700">
                  <a:solidFill>
                    <a:schemeClr val="accent3">
                      <a:lumMod val="50000"/>
                    </a:schemeClr>
                  </a:solidFill>
                  <a:prstDash val="solid"/>
                </a:ln>
                <a:solidFill>
                  <a:srgbClr val="0070C0"/>
                </a:solidFill>
                <a:effectLst>
                  <a:innerShdw blurRad="177800">
                    <a:schemeClr val="accent3">
                      <a:lumMod val="50000"/>
                    </a:schemeClr>
                  </a:innerShdw>
                </a:effectLst>
              </a:rPr>
              <a:t>for specific Job Role</a:t>
            </a:r>
          </a:p>
        </p:txBody>
      </p:sp>
      <p:pic>
        <p:nvPicPr>
          <p:cNvPr id="12" name="Picture 11" descr="A picture containing drawing&#10;&#10;Description automatically generated">
            <a:extLst>
              <a:ext uri="{FF2B5EF4-FFF2-40B4-BE49-F238E27FC236}">
                <a16:creationId xmlns:a16="http://schemas.microsoft.com/office/drawing/2014/main" id="{0CCF7D6D-7F0A-46E9-BA5A-17ECDD4D43BC}"/>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396047" y="168456"/>
            <a:ext cx="874052" cy="864023"/>
          </a:xfrm>
          <a:prstGeom prst="rect">
            <a:avLst/>
          </a:prstGeom>
        </p:spPr>
      </p:pic>
      <p:sp>
        <p:nvSpPr>
          <p:cNvPr id="14" name="Rectangle 13">
            <a:extLst>
              <a:ext uri="{FF2B5EF4-FFF2-40B4-BE49-F238E27FC236}">
                <a16:creationId xmlns:a16="http://schemas.microsoft.com/office/drawing/2014/main" id="{01A76856-71ED-45AB-A411-04F522BDECB8}"/>
              </a:ext>
            </a:extLst>
          </p:cNvPr>
          <p:cNvSpPr/>
          <p:nvPr/>
        </p:nvSpPr>
        <p:spPr>
          <a:xfrm>
            <a:off x="1470498" y="116488"/>
            <a:ext cx="2842060" cy="967957"/>
          </a:xfrm>
          <a:prstGeom prst="rect">
            <a:avLst/>
          </a:prstGeom>
          <a:noFill/>
        </p:spPr>
        <p:txBody>
          <a:bodyPr wrap="none" lIns="91440" tIns="45720" rIns="91440" bIns="45720">
            <a:spAutoFit/>
          </a:bodyPr>
          <a:lstStyle/>
          <a:p>
            <a:pPr>
              <a:lnSpc>
                <a:spcPct val="150000"/>
              </a:lnSpc>
            </a:pPr>
            <a:r>
              <a:rPr lang="en-US" sz="2000" dirty="0">
                <a:ln w="0"/>
                <a:solidFill>
                  <a:schemeClr val="accent3">
                    <a:lumMod val="75000"/>
                  </a:schemeClr>
                </a:solidFill>
                <a:effectLst>
                  <a:outerShdw blurRad="38100" dist="25400" dir="5400000" algn="ctr" rotWithShape="0">
                    <a:srgbClr val="6E747A">
                      <a:alpha val="43000"/>
                    </a:srgbClr>
                  </a:outerShdw>
                </a:effectLst>
              </a:rPr>
              <a:t>Team name: RPTECHBYTE</a:t>
            </a:r>
          </a:p>
          <a:p>
            <a:pPr>
              <a:lnSpc>
                <a:spcPct val="150000"/>
              </a:lnSpc>
            </a:pPr>
            <a:r>
              <a:rPr lang="en-US" sz="2000" dirty="0">
                <a:ln w="0"/>
                <a:solidFill>
                  <a:schemeClr val="accent3">
                    <a:lumMod val="75000"/>
                  </a:schemeClr>
                </a:solidFill>
                <a:effectLst>
                  <a:outerShdw blurRad="38100" dist="25400" dir="5400000" algn="ctr" rotWithShape="0">
                    <a:srgbClr val="6E747A">
                      <a:alpha val="43000"/>
                    </a:srgbClr>
                  </a:outerShdw>
                </a:effectLst>
              </a:rPr>
              <a:t>Application ID:</a:t>
            </a:r>
          </a:p>
        </p:txBody>
      </p:sp>
      <p:sp>
        <p:nvSpPr>
          <p:cNvPr id="16" name="Rectangle 15">
            <a:extLst>
              <a:ext uri="{FF2B5EF4-FFF2-40B4-BE49-F238E27FC236}">
                <a16:creationId xmlns:a16="http://schemas.microsoft.com/office/drawing/2014/main" id="{C5D1245F-AD68-4E4C-ABB9-A630D02BA20F}"/>
              </a:ext>
            </a:extLst>
          </p:cNvPr>
          <p:cNvSpPr/>
          <p:nvPr/>
        </p:nvSpPr>
        <p:spPr>
          <a:xfrm>
            <a:off x="1470498" y="1101669"/>
            <a:ext cx="4729068"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a:ln/>
                <a:solidFill>
                  <a:srgbClr val="0B97B6"/>
                </a:solidFill>
              </a:rPr>
              <a:t>By </a:t>
            </a:r>
            <a:r>
              <a:rPr lang="en-US" sz="2000" b="1" dirty="0" err="1">
                <a:ln/>
                <a:solidFill>
                  <a:srgbClr val="0B97B6"/>
                </a:solidFill>
              </a:rPr>
              <a:t>Nagadath.G</a:t>
            </a:r>
            <a:r>
              <a:rPr lang="en-US" sz="2000" b="1" dirty="0">
                <a:ln/>
                <a:solidFill>
                  <a:srgbClr val="0B97B6"/>
                </a:solidFill>
              </a:rPr>
              <a:t> &amp; </a:t>
            </a:r>
            <a:r>
              <a:rPr lang="en-US" sz="2000" b="1" dirty="0" err="1">
                <a:ln/>
                <a:solidFill>
                  <a:srgbClr val="0B97B6"/>
                </a:solidFill>
              </a:rPr>
              <a:t>Sindhura.P</a:t>
            </a:r>
            <a:endParaRPr lang="en-US" sz="2000" b="1" dirty="0">
              <a:ln/>
              <a:solidFill>
                <a:srgbClr val="0B97B6"/>
              </a:solidFill>
            </a:endParaRPr>
          </a:p>
        </p:txBody>
      </p:sp>
    </p:spTree>
    <p:extLst>
      <p:ext uri="{BB962C8B-B14F-4D97-AF65-F5344CB8AC3E}">
        <p14:creationId xmlns:p14="http://schemas.microsoft.com/office/powerpoint/2010/main" val="20882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B256E8-0453-4280-BC65-07A2249F8C5B}"/>
              </a:ext>
            </a:extLst>
          </p:cNvPr>
          <p:cNvPicPr/>
          <p:nvPr/>
        </p:nvPicPr>
        <p:blipFill rotWithShape="1">
          <a:blip r:embed="rId2">
            <a:extLst>
              <a:ext uri="{28A0092B-C50C-407E-A947-70E740481C1C}">
                <a14:useLocalDpi xmlns:a14="http://schemas.microsoft.com/office/drawing/2010/main" val="0"/>
              </a:ext>
            </a:extLst>
          </a:blip>
          <a:srcRect l="1283" t="3137" r="1283" b="4219"/>
          <a:stretch/>
        </p:blipFill>
        <p:spPr bwMode="auto">
          <a:xfrm>
            <a:off x="1417982" y="1126434"/>
            <a:ext cx="9356035" cy="5049078"/>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453B5E97-A80E-4A3A-9520-AADEB652E1C4}"/>
              </a:ext>
            </a:extLst>
          </p:cNvPr>
          <p:cNvSpPr/>
          <p:nvPr/>
        </p:nvSpPr>
        <p:spPr>
          <a:xfrm>
            <a:off x="1137152" y="338041"/>
            <a:ext cx="1720343" cy="5232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0277ED5-4901-499A-8170-866A9756BA32}"/>
              </a:ext>
            </a:extLst>
          </p:cNvPr>
          <p:cNvSpPr/>
          <p:nvPr/>
        </p:nvSpPr>
        <p:spPr>
          <a:xfrm>
            <a:off x="8613913" y="5413514"/>
            <a:ext cx="2252870" cy="5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9796229-2F8F-4953-80C8-D7312554E5CC}"/>
              </a:ext>
            </a:extLst>
          </p:cNvPr>
          <p:cNvSpPr/>
          <p:nvPr/>
        </p:nvSpPr>
        <p:spPr>
          <a:xfrm>
            <a:off x="801755" y="934278"/>
            <a:ext cx="10588487" cy="5473148"/>
          </a:xfrm>
          <a:prstGeom prst="roundRect">
            <a:avLst/>
          </a:prstGeom>
          <a:noFill/>
          <a:ln>
            <a:solidFill>
              <a:srgbClr val="0B97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516DCF1C-78DC-4EA1-A73F-F82A9C07F071}"/>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364729" y="167640"/>
            <a:ext cx="874052" cy="864023"/>
          </a:xfrm>
          <a:prstGeom prst="flowChartConnector">
            <a:avLst/>
          </a:prstGeom>
        </p:spPr>
      </p:pic>
    </p:spTree>
    <p:extLst>
      <p:ext uri="{BB962C8B-B14F-4D97-AF65-F5344CB8AC3E}">
        <p14:creationId xmlns:p14="http://schemas.microsoft.com/office/powerpoint/2010/main" val="33376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2300C4-A81B-4A3A-BA7F-D02DB3F17D54}"/>
              </a:ext>
            </a:extLst>
          </p:cNvPr>
          <p:cNvSpPr/>
          <p:nvPr/>
        </p:nvSpPr>
        <p:spPr>
          <a:xfrm>
            <a:off x="5157283" y="440891"/>
            <a:ext cx="1877437"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descr="A close up of a blackboard&#10;&#10;Description automatically generated">
            <a:extLst>
              <a:ext uri="{FF2B5EF4-FFF2-40B4-BE49-F238E27FC236}">
                <a16:creationId xmlns:a16="http://schemas.microsoft.com/office/drawing/2014/main" id="{662EF27C-D64A-488E-8398-CFF987DC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81" y="1110653"/>
            <a:ext cx="2776875" cy="3011541"/>
          </a:xfrm>
          <a:prstGeom prst="rect">
            <a:avLst/>
          </a:prstGeom>
        </p:spPr>
      </p:pic>
      <p:sp>
        <p:nvSpPr>
          <p:cNvPr id="7" name="TextBox 6">
            <a:extLst>
              <a:ext uri="{FF2B5EF4-FFF2-40B4-BE49-F238E27FC236}">
                <a16:creationId xmlns:a16="http://schemas.microsoft.com/office/drawing/2014/main" id="{ED057A4D-8497-4827-8AB1-A8C398321DA7}"/>
              </a:ext>
            </a:extLst>
          </p:cNvPr>
          <p:cNvSpPr txBox="1"/>
          <p:nvPr/>
        </p:nvSpPr>
        <p:spPr>
          <a:xfrm>
            <a:off x="3503351" y="1592912"/>
            <a:ext cx="8436858" cy="2529282"/>
          </a:xfrm>
          <a:prstGeom prst="rect">
            <a:avLst/>
          </a:prstGeom>
          <a:noFill/>
        </p:spPr>
        <p:txBody>
          <a:bodyPr wrap="square" rtlCol="0">
            <a:spAutoFit/>
          </a:bodyPr>
          <a:lstStyle/>
          <a:p>
            <a:pPr>
              <a:lnSpc>
                <a:spcPct val="150000"/>
              </a:lnSpc>
            </a:pPr>
            <a:r>
              <a:rPr lang="en-US" b="1">
                <a:latin typeface="Verdana" panose="020B0604030504040204" pitchFamily="34" charset="0"/>
                <a:ea typeface="Verdana" panose="020B0604030504040204" pitchFamily="34" charset="0"/>
              </a:rPr>
              <a:t>1.The first main advantage is :</a:t>
            </a:r>
          </a:p>
          <a:p>
            <a:pPr>
              <a:lnSpc>
                <a:spcPct val="150000"/>
              </a:lnSpc>
            </a:pPr>
            <a:r>
              <a:rPr lang="en-US">
                <a:latin typeface="Verdana" panose="020B0604030504040204" pitchFamily="34" charset="0"/>
                <a:ea typeface="Verdana" panose="020B0604030504040204" pitchFamily="34" charset="0"/>
              </a:rPr>
              <a:t>Helps to balance the dilemma triangle </a:t>
            </a:r>
            <a:r>
              <a:rPr lang="en-US"/>
              <a:t>where you had to choose between ‘good’, ‘cheap’, and ‘fast’ – but could only pick two? By significantly reducing the amount of time you need to spend digging through resumes or screening applicants, AI helps you move through the interview process faster – without sacrificing quality of candidates.</a:t>
            </a:r>
            <a:endParaRPr lang="en-US">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DE92BEB6-611F-4A88-AB81-2158EA2AE4B9}"/>
              </a:ext>
            </a:extLst>
          </p:cNvPr>
          <p:cNvSpPr txBox="1"/>
          <p:nvPr/>
        </p:nvSpPr>
        <p:spPr>
          <a:xfrm>
            <a:off x="1117821" y="4397799"/>
            <a:ext cx="8436858" cy="2126864"/>
          </a:xfrm>
          <a:prstGeom prst="rect">
            <a:avLst/>
          </a:prstGeom>
          <a:noFill/>
        </p:spPr>
        <p:txBody>
          <a:bodyPr wrap="square" rtlCol="0">
            <a:spAutoFit/>
          </a:bodyPr>
          <a:lstStyle/>
          <a:p>
            <a:pPr>
              <a:lnSpc>
                <a:spcPct val="150000"/>
              </a:lnSpc>
            </a:pPr>
            <a:r>
              <a:rPr lang="en-US" dirty="0">
                <a:latin typeface="Verdana" panose="020B0604030504040204" pitchFamily="34" charset="0"/>
                <a:ea typeface="Verdana" panose="020B0604030504040204" pitchFamily="34" charset="0"/>
              </a:rPr>
              <a:t>2</a:t>
            </a:r>
            <a:r>
              <a:rPr lang="en-US" b="1" dirty="0">
                <a:latin typeface="Verdana" panose="020B0604030504040204" pitchFamily="34" charset="0"/>
                <a:ea typeface="Verdana" panose="020B0604030504040204" pitchFamily="34" charset="0"/>
              </a:rPr>
              <a:t>.</a:t>
            </a:r>
            <a:r>
              <a:rPr lang="en-US" dirty="0"/>
              <a:t>AI can help in </a:t>
            </a:r>
            <a:r>
              <a:rPr lang="en-US" b="1" dirty="0"/>
              <a:t>Determining Unbiased Criteria</a:t>
            </a:r>
            <a:r>
              <a:rPr lang="en-US" dirty="0"/>
              <a:t> for a candidate</a:t>
            </a:r>
            <a:endParaRPr lang="en-US" dirty="0">
              <a:latin typeface="Verdana" panose="020B0604030504040204" pitchFamily="34" charset="0"/>
              <a:ea typeface="Verdana" panose="020B0604030504040204" pitchFamily="34" charset="0"/>
            </a:endParaRPr>
          </a:p>
          <a:p>
            <a:pPr>
              <a:lnSpc>
                <a:spcPct val="150000"/>
              </a:lnSpc>
            </a:pPr>
            <a:r>
              <a:rPr lang="en-US" dirty="0">
                <a:latin typeface="Verdana" panose="020B0604030504040204" pitchFamily="34" charset="0"/>
                <a:ea typeface="Verdana" panose="020B0604030504040204" pitchFamily="34" charset="0"/>
              </a:rPr>
              <a:t>3.</a:t>
            </a:r>
            <a:r>
              <a:rPr lang="en-US" b="1" dirty="0"/>
              <a:t> B</a:t>
            </a:r>
            <a:r>
              <a:rPr lang="en-US" dirty="0"/>
              <a:t>y </a:t>
            </a:r>
            <a:r>
              <a:rPr lang="en-US" b="1" dirty="0"/>
              <a:t>automating conversations</a:t>
            </a:r>
            <a:r>
              <a:rPr lang="en-US" dirty="0"/>
              <a:t> related to specific hiring or job questions, candidates can get the answers they’re looking for at any time of the day. </a:t>
            </a:r>
          </a:p>
          <a:p>
            <a:pPr>
              <a:lnSpc>
                <a:spcPct val="150000"/>
              </a:lnSpc>
            </a:pPr>
            <a:r>
              <a:rPr lang="en-US" dirty="0">
                <a:latin typeface="Verdana" panose="020B0604030504040204" pitchFamily="34" charset="0"/>
                <a:ea typeface="Verdana" panose="020B0604030504040204" pitchFamily="34" charset="0"/>
              </a:rPr>
              <a:t>4.</a:t>
            </a:r>
            <a:r>
              <a:rPr lang="en-US" b="1" dirty="0"/>
              <a:t> Right Criteria Selection- </a:t>
            </a:r>
            <a:r>
              <a:rPr lang="en-US" dirty="0"/>
              <a:t>Even if the company doesn’t know about the required criteria , We use the AI model for predicting based on previous employees data</a:t>
            </a:r>
            <a:r>
              <a:rPr lang="en-US" b="1" dirty="0"/>
              <a:t>.</a:t>
            </a:r>
            <a:endParaRPr lang="en-US" dirty="0"/>
          </a:p>
        </p:txBody>
      </p:sp>
      <p:pic>
        <p:nvPicPr>
          <p:cNvPr id="9" name="Picture 8" descr="A picture containing drawing&#10;&#10;Description automatically generated">
            <a:extLst>
              <a:ext uri="{FF2B5EF4-FFF2-40B4-BE49-F238E27FC236}">
                <a16:creationId xmlns:a16="http://schemas.microsoft.com/office/drawing/2014/main" id="{252DA733-96CE-4061-97ED-30B47010BEC4}"/>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10708348" y="270489"/>
            <a:ext cx="874052" cy="864023"/>
          </a:xfrm>
          <a:prstGeom prst="flowChartConnector">
            <a:avLst/>
          </a:prstGeom>
        </p:spPr>
      </p:pic>
    </p:spTree>
    <p:extLst>
      <p:ext uri="{BB962C8B-B14F-4D97-AF65-F5344CB8AC3E}">
        <p14:creationId xmlns:p14="http://schemas.microsoft.com/office/powerpoint/2010/main" val="2653652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0B9A7-5C11-49B7-9989-221199BE8696}"/>
              </a:ext>
            </a:extLst>
          </p:cNvPr>
          <p:cNvSpPr/>
          <p:nvPr/>
        </p:nvSpPr>
        <p:spPr>
          <a:xfrm>
            <a:off x="4958511" y="440891"/>
            <a:ext cx="2274983"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a:t>
            </a: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dvantages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6C11EC-5BB8-4FF4-BCB4-2630A17125DE}"/>
              </a:ext>
            </a:extLst>
          </p:cNvPr>
          <p:cNvSpPr/>
          <p:nvPr/>
        </p:nvSpPr>
        <p:spPr>
          <a:xfrm>
            <a:off x="808382" y="1458364"/>
            <a:ext cx="6096000" cy="4813497"/>
          </a:xfrm>
          <a:prstGeom prst="rect">
            <a:avLst/>
          </a:prstGeom>
        </p:spPr>
        <p:txBody>
          <a:bodyPr>
            <a:spAutoFit/>
          </a:bodyPr>
          <a:lstStyle/>
          <a:p>
            <a:pPr>
              <a:lnSpc>
                <a:spcPct val="150000"/>
              </a:lnSpc>
              <a:spcAft>
                <a:spcPts val="1200"/>
              </a:spcAft>
            </a:pPr>
            <a:r>
              <a:rPr lang="en-US" sz="2000" b="1" dirty="0">
                <a:solidFill>
                  <a:srgbClr val="808000"/>
                </a:solidFill>
                <a:latin typeface="Times New Roman" panose="02020603050405020304" pitchFamily="18" charset="0"/>
                <a:ea typeface="Calibri" panose="020F0502020204030204" pitchFamily="34" charset="0"/>
                <a:cs typeface="Times New Roman" panose="02020603050405020304" pitchFamily="18" charset="0"/>
              </a:rPr>
              <a:t>The two main disadvantages of AI recruitment are: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AI’s data-based conclusions may not show a recruiter what someone’s work ethic or character is like. Sometimes a </a:t>
            </a:r>
            <a:r>
              <a:rPr lang="en-US" sz="2000" b="1" dirty="0">
                <a:solidFill>
                  <a:srgbClr val="0066CC"/>
                </a:solidFill>
                <a:latin typeface="Times New Roman" panose="02020603050405020304" pitchFamily="18" charset="0"/>
                <a:ea typeface="Calibri" panose="020F0502020204030204" pitchFamily="34" charset="0"/>
                <a:cs typeface="Times New Roman" panose="02020603050405020304" pitchFamily="18" charset="0"/>
              </a:rPr>
              <a:t>Face To Face Interview</a:t>
            </a:r>
            <a:r>
              <a:rPr lang="en-US" sz="2000" dirty="0">
                <a:solidFill>
                  <a:srgbClr val="0066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the best way for a company to recruit based on what they need in the present moment.</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project we haven’t included a crosscheck method to know whether the candidate included details are valid are not.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2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table, person, person&#10;&#10;Description automatically generated">
            <a:extLst>
              <a:ext uri="{FF2B5EF4-FFF2-40B4-BE49-F238E27FC236}">
                <a16:creationId xmlns:a16="http://schemas.microsoft.com/office/drawing/2014/main" id="{B2EDD6D1-4527-432A-A579-D518693BF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382" y="2172144"/>
            <a:ext cx="4850057" cy="322749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A1D5B7E0-1D5C-402D-B257-67A5079A8225}"/>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10708348" y="270489"/>
            <a:ext cx="874052" cy="864023"/>
          </a:xfrm>
          <a:prstGeom prst="flowChartConnector">
            <a:avLst/>
          </a:prstGeom>
        </p:spPr>
      </p:pic>
    </p:spTree>
    <p:extLst>
      <p:ext uri="{BB962C8B-B14F-4D97-AF65-F5344CB8AC3E}">
        <p14:creationId xmlns:p14="http://schemas.microsoft.com/office/powerpoint/2010/main" val="1813381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9490A-DE2A-4124-8935-D8630B825E0C}"/>
              </a:ext>
            </a:extLst>
          </p:cNvPr>
          <p:cNvSpPr/>
          <p:nvPr/>
        </p:nvSpPr>
        <p:spPr>
          <a:xfrm>
            <a:off x="5186937" y="205730"/>
            <a:ext cx="181812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7070D83-7A64-4E7A-800D-DD8CEF71D4EF}"/>
              </a:ext>
            </a:extLst>
          </p:cNvPr>
          <p:cNvSpPr/>
          <p:nvPr/>
        </p:nvSpPr>
        <p:spPr>
          <a:xfrm>
            <a:off x="787792" y="728950"/>
            <a:ext cx="10241279" cy="6129050"/>
          </a:xfrm>
          <a:prstGeom prst="rect">
            <a:avLst/>
          </a:prstGeom>
        </p:spPr>
        <p:txBody>
          <a:bodyPr wrap="square">
            <a:spAutoFit/>
          </a:bodyPr>
          <a:lstStyle/>
          <a:p>
            <a:pPr marL="457200" marR="0" indent="0">
              <a:lnSpc>
                <a:spcPct val="150000"/>
              </a:lnSpc>
              <a:spcBef>
                <a:spcPts val="0"/>
              </a:spcBef>
              <a:spcAft>
                <a:spcPts val="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Finding, connecting, and retaining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people is a complicated process whereas Our AI Recruiter helps in doing the entire screening process and connects the recruiters and candidates with a better experience</a:t>
            </a:r>
            <a:r>
              <a:rPr lang="en-US" sz="2400" dirty="0">
                <a:solidFill>
                  <a:srgbClr val="262626"/>
                </a:solidFill>
                <a:latin typeface="avenirnext"/>
                <a:ea typeface="Calibri" panose="020F0502020204030204" pitchFamily="34" charset="0"/>
                <a:cs typeface="Times New Roman" panose="02020603050405020304" pitchFamily="18" charset="0"/>
              </a:rPr>
              <a:t>.</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We’ve used the IBM Watson Assistant, IBM cloud services and apps to the best of our chance to make the project more Accurate and Useful. Because of our three phase solution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We have even provided an opportunity for </a:t>
            </a:r>
            <a:r>
              <a:rPr lang="en-US" sz="2400" b="1"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introvert candidates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spc="-20" dirty="0">
                <a:latin typeface="Times New Roman" panose="02020603050405020304" pitchFamily="18" charset="0"/>
                <a:ea typeface="Calibri" panose="020F0502020204030204" pitchFamily="34" charset="0"/>
                <a:cs typeface="Times New Roman" panose="02020603050405020304" pitchFamily="18" charset="0"/>
              </a:rPr>
              <a:t>We can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determine </a:t>
            </a:r>
            <a:r>
              <a:rPr lang="en-US" sz="24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right criteria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for shortlisting using the previous Working employees traits trained AI model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200"/>
              </a:spcAft>
              <a:buFont typeface="Symbol" panose="05050102010706020507" pitchFamily="18" charset="2"/>
              <a:buChar char=""/>
            </a:pPr>
            <a:r>
              <a:rPr lang="en-US" sz="2400" b="1" dirty="0" err="1">
                <a:solidFill>
                  <a:srgbClr val="262626"/>
                </a:solidFill>
                <a:latin typeface="Times New Roman" panose="02020603050405020304" pitchFamily="18" charset="0"/>
                <a:ea typeface="Calibri" panose="020F0502020204030204" pitchFamily="34" charset="0"/>
                <a:cs typeface="Times New Roman" panose="02020603050405020304" pitchFamily="18" charset="0"/>
              </a:rPr>
              <a:t>ChatBot</a:t>
            </a:r>
            <a:r>
              <a:rPr lang="en-US" sz="2400" b="1"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 interaction </a:t>
            </a:r>
            <a:r>
              <a:rPr lang="en-US" sz="24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for the candidates makes the project even more Accessible </a:t>
            </a:r>
            <a:r>
              <a:rPr lang="en-US" sz="2400" dirty="0">
                <a:latin typeface="Calibri" panose="020F0502020204030204" pitchFamily="34" charset="0"/>
                <a:ea typeface="Calibri" panose="020F0502020204030204" pitchFamily="34" charset="0"/>
                <a:cs typeface="Times New Roman" panose="02020603050405020304" pitchFamily="18" charset="0"/>
              </a:rPr>
              <a:t>Because the Candidate Experience is such a core element of the recruiting process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E9ACAB8-ECF9-45ED-84FA-388B7BA4A38A}"/>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10967182" y="3361463"/>
            <a:ext cx="874052" cy="864023"/>
          </a:xfrm>
          <a:prstGeom prst="flowChartConnector">
            <a:avLst/>
          </a:prstGeom>
        </p:spPr>
      </p:pic>
    </p:spTree>
    <p:extLst>
      <p:ext uri="{BB962C8B-B14F-4D97-AF65-F5344CB8AC3E}">
        <p14:creationId xmlns:p14="http://schemas.microsoft.com/office/powerpoint/2010/main" val="2766378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87FA3-CCED-47EF-92D3-19E210DCFACE}"/>
              </a:ext>
            </a:extLst>
          </p:cNvPr>
          <p:cNvSpPr/>
          <p:nvPr/>
        </p:nvSpPr>
        <p:spPr>
          <a:xfrm>
            <a:off x="4749615" y="2021278"/>
            <a:ext cx="2910142" cy="2308324"/>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7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72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E75AA-68B6-49EA-AE27-9B1E22DA0E6A}"/>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26"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Onboarding">
            <a:extLst>
              <a:ext uri="{FF2B5EF4-FFF2-40B4-BE49-F238E27FC236}">
                <a16:creationId xmlns:a16="http://schemas.microsoft.com/office/drawing/2014/main" id="{5FC4A996-1F2B-4C81-B9CE-76102F49E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6C5BACBE-ADE2-426A-AA72-6314140A2428}"/>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
        <p:nvSpPr>
          <p:cNvPr id="9" name="TextBox 8">
            <a:extLst>
              <a:ext uri="{FF2B5EF4-FFF2-40B4-BE49-F238E27FC236}">
                <a16:creationId xmlns:a16="http://schemas.microsoft.com/office/drawing/2014/main" id="{D2F3A93D-0321-4C42-AE2A-DF4521D0423B}"/>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57150">
              <a:lnSpc>
                <a:spcPct val="90000"/>
              </a:lnSpc>
              <a:spcAft>
                <a:spcPts val="600"/>
              </a:spcAft>
            </a:pPr>
            <a:r>
              <a:rPr lang="en-US" sz="2000" dirty="0">
                <a:solidFill>
                  <a:schemeClr val="bg1"/>
                </a:solidFill>
              </a:rPr>
              <a:t>The basic challenge of recruitment remain including how to find, screen and shortlist candidates. </a:t>
            </a:r>
          </a:p>
          <a:p>
            <a:pPr marL="57150">
              <a:lnSpc>
                <a:spcPct val="90000"/>
              </a:lnSpc>
              <a:spcAft>
                <a:spcPts val="600"/>
              </a:spcAft>
            </a:pPr>
            <a:r>
              <a:rPr lang="en-US" sz="2000" b="1" i="1" dirty="0">
                <a:solidFill>
                  <a:schemeClr val="bg1"/>
                </a:solidFill>
                <a:effectLst>
                  <a:outerShdw blurRad="63500" dist="50800" dir="13500000" sx="0" sy="0">
                    <a:srgbClr val="000000">
                      <a:alpha val="50000"/>
                    </a:srgbClr>
                  </a:outerShdw>
                </a:effectLst>
              </a:rPr>
              <a:t>Shortlisting</a:t>
            </a:r>
            <a:r>
              <a:rPr lang="en-US" sz="2000" dirty="0">
                <a:solidFill>
                  <a:schemeClr val="bg1"/>
                </a:solidFill>
                <a:effectLst>
                  <a:outerShdw blurRad="63500" dist="50800" dir="13500000" sx="0" sy="0">
                    <a:srgbClr val="000000">
                      <a:alpha val="50000"/>
                    </a:srgbClr>
                  </a:outerShdw>
                </a:effectLst>
              </a:rPr>
              <a:t> </a:t>
            </a:r>
            <a:r>
              <a:rPr lang="en-US" sz="2000" dirty="0">
                <a:solidFill>
                  <a:schemeClr val="bg1"/>
                </a:solidFill>
              </a:rPr>
              <a:t>is the most time taking process in the recruitment.</a:t>
            </a:r>
          </a:p>
          <a:p>
            <a:pPr marL="57150">
              <a:lnSpc>
                <a:spcPct val="90000"/>
              </a:lnSpc>
              <a:spcAft>
                <a:spcPts val="600"/>
              </a:spcAft>
            </a:pPr>
            <a:r>
              <a:rPr lang="en-US" sz="2000" dirty="0">
                <a:solidFill>
                  <a:schemeClr val="bg1"/>
                </a:solidFill>
              </a:rPr>
              <a:t>The another main challenge will be </a:t>
            </a:r>
            <a:r>
              <a:rPr lang="en-US" sz="2000" b="1" u="sng" dirty="0">
                <a:solidFill>
                  <a:schemeClr val="bg1"/>
                </a:solidFill>
              </a:rPr>
              <a:t>Determining the Shortlist Criteria</a:t>
            </a:r>
            <a:r>
              <a:rPr lang="en-US" sz="2000" dirty="0">
                <a:solidFill>
                  <a:schemeClr val="bg1"/>
                </a:solidFill>
              </a:rPr>
              <a:t> and it’s the most effecting factor of recruitment process.</a:t>
            </a:r>
          </a:p>
          <a:p>
            <a:pPr marL="57150">
              <a:lnSpc>
                <a:spcPct val="90000"/>
              </a:lnSpc>
              <a:spcAft>
                <a:spcPts val="600"/>
              </a:spcAft>
            </a:pPr>
            <a:r>
              <a:rPr lang="en-US" sz="2000" dirty="0">
                <a:solidFill>
                  <a:schemeClr val="bg1"/>
                </a:solidFill>
              </a:rPr>
              <a:t>The important thing here is to apply your criteria consistently , fairly and objectively across all candidates. This AI recruiting helps in </a:t>
            </a:r>
            <a:r>
              <a:rPr lang="en-US" sz="2000" b="1" dirty="0">
                <a:solidFill>
                  <a:schemeClr val="bg1"/>
                </a:solidFill>
              </a:rPr>
              <a:t>Automating Candidate Short Listing</a:t>
            </a:r>
            <a:r>
              <a:rPr lang="en-US" sz="2000" dirty="0">
                <a:solidFill>
                  <a:schemeClr val="bg1"/>
                </a:solidFill>
              </a:rPr>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664961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8B43D4-E5E5-4AF1-8091-636B81018454}"/>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C8A2B8B9-731C-42D6-A964-C4D443C3E8AD}"/>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57150">
              <a:lnSpc>
                <a:spcPct val="90000"/>
              </a:lnSpc>
              <a:spcAft>
                <a:spcPts val="600"/>
              </a:spcAft>
            </a:pPr>
            <a:r>
              <a:rPr lang="en-US" sz="2000" dirty="0">
                <a:solidFill>
                  <a:schemeClr val="bg1"/>
                </a:solidFill>
              </a:rPr>
              <a:t>The another main challenge will be </a:t>
            </a:r>
            <a:r>
              <a:rPr lang="en-US" sz="2000" b="1" u="sng" dirty="0">
                <a:solidFill>
                  <a:schemeClr val="bg1"/>
                </a:solidFill>
              </a:rPr>
              <a:t>Determining the Shortlist Criteria</a:t>
            </a:r>
            <a:r>
              <a:rPr lang="en-US" sz="2000" dirty="0">
                <a:solidFill>
                  <a:schemeClr val="bg1"/>
                </a:solidFill>
              </a:rPr>
              <a:t> and it’s the most effecting factor of recruitment process.</a:t>
            </a:r>
          </a:p>
          <a:p>
            <a:pPr marL="57150">
              <a:lnSpc>
                <a:spcPct val="90000"/>
              </a:lnSpc>
              <a:spcAft>
                <a:spcPts val="600"/>
              </a:spcAft>
            </a:pPr>
            <a:r>
              <a:rPr lang="en-US" sz="2000" dirty="0">
                <a:solidFill>
                  <a:schemeClr val="bg1"/>
                </a:solidFill>
              </a:rPr>
              <a:t>The important thing here is to apply your criteria consistently , fairly and objectively across all candidates. This AI recruiting helps in </a:t>
            </a:r>
            <a:r>
              <a:rPr lang="en-US" sz="2000" b="1" dirty="0">
                <a:solidFill>
                  <a:schemeClr val="bg1"/>
                </a:solidFill>
              </a:rPr>
              <a:t>Automating Candidate Short Listing</a:t>
            </a:r>
            <a:r>
              <a:rPr lang="en-US" sz="2000" dirty="0">
                <a:solidFill>
                  <a:schemeClr val="bg1"/>
                </a:solidFill>
              </a:rPr>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D7CEFD8D-C13F-40B1-846B-16997404E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B17DFB8-62DE-4466-BC89-BC8B09D3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29194094-23E6-43D9-B673-66607BAE46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E2867A56-772D-4897-AE78-AE09E7099F83}"/>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17292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1E247-3E5E-4983-88ED-4B68FFC2B668}"/>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77F001F9-C676-47D8-863E-29124668E82E}"/>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285750" indent="-228600">
              <a:lnSpc>
                <a:spcPct val="90000"/>
              </a:lnSpc>
              <a:spcAft>
                <a:spcPts val="600"/>
              </a:spcAft>
              <a:buFont typeface="Arial" panose="020B0604020202020204" pitchFamily="34" charset="0"/>
              <a:buChar char="•"/>
            </a:pPr>
            <a:r>
              <a:rPr lang="en-US" sz="2000" dirty="0"/>
              <a:t>The another main challenge will be </a:t>
            </a:r>
            <a:r>
              <a:rPr lang="en-US" sz="2000" b="1" u="sng" dirty="0"/>
              <a:t>Determining the Shortlist Criteria</a:t>
            </a:r>
            <a:r>
              <a:rPr lang="en-US" sz="2000" dirty="0"/>
              <a:t> and it’s the most effecting factor of recruitment process.</a:t>
            </a:r>
          </a:p>
          <a:p>
            <a:pPr marL="285750" indent="-228600">
              <a:lnSpc>
                <a:spcPct val="90000"/>
              </a:lnSpc>
              <a:spcAft>
                <a:spcPts val="600"/>
              </a:spcAft>
              <a:buFont typeface="Arial" panose="020B0604020202020204" pitchFamily="34" charset="0"/>
              <a:buChar char="•"/>
            </a:pPr>
            <a:r>
              <a:rPr lang="en-US" sz="2000" dirty="0"/>
              <a:t>The important thing here is to apply your criteria consistently , fairly and objectively across all candidates. This AI recruiting helps in </a:t>
            </a:r>
            <a:r>
              <a:rPr lang="en-US" sz="2000" b="1" dirty="0"/>
              <a:t>Automating Candidate Short Listing</a:t>
            </a:r>
            <a:r>
              <a:rPr lang="en-US" sz="2000" dirty="0"/>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E405FD30-817A-4293-AE08-5F467A8E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E88F96E-4BD1-4C87-A663-E69AD6BBA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4C2A00CC-F99F-4CDE-A072-B75670B69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1E0DA059-B086-4360-89C0-47A6227BD09B}"/>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292986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F28D7-CA42-401B-86CA-A15B69AF5E05}"/>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2866F339-7EF7-4F2C-A938-11C4C6C85A9C}"/>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285750" indent="-228600">
              <a:lnSpc>
                <a:spcPct val="90000"/>
              </a:lnSpc>
              <a:spcAft>
                <a:spcPts val="600"/>
              </a:spcAft>
              <a:buFont typeface="Arial" panose="020B0604020202020204" pitchFamily="34" charset="0"/>
              <a:buChar char="•"/>
            </a:pPr>
            <a:r>
              <a:rPr lang="en-US" sz="2000" dirty="0"/>
              <a:t>The another main challenge will be </a:t>
            </a:r>
            <a:r>
              <a:rPr lang="en-US" sz="2000" b="1" u="sng" dirty="0"/>
              <a:t>Determining the Shortlist Criteria</a:t>
            </a:r>
            <a:r>
              <a:rPr lang="en-US" sz="2000" dirty="0"/>
              <a:t> and it’s the most effecting factor of recruitment process.</a:t>
            </a:r>
          </a:p>
          <a:p>
            <a:pPr marL="285750" indent="-228600">
              <a:lnSpc>
                <a:spcPct val="90000"/>
              </a:lnSpc>
              <a:spcAft>
                <a:spcPts val="600"/>
              </a:spcAft>
              <a:buFont typeface="Arial" panose="020B0604020202020204" pitchFamily="34" charset="0"/>
              <a:buChar char="•"/>
            </a:pPr>
            <a:r>
              <a:rPr lang="en-US" sz="2000" dirty="0"/>
              <a:t>The important thing here is to apply your criteria consistently , fairly and objectively across all candidates. This AI recruiting helps in </a:t>
            </a:r>
            <a:r>
              <a:rPr lang="en-US" sz="2000" b="1" dirty="0"/>
              <a:t>Automating Candidate Short Listing</a:t>
            </a:r>
            <a:r>
              <a:rPr lang="en-US" sz="2000" dirty="0"/>
              <a:t>.</a:t>
            </a:r>
          </a:p>
          <a:p>
            <a:pPr marL="285750" indent="-228600">
              <a:lnSpc>
                <a:spcPct val="90000"/>
              </a:lnSpc>
              <a:spcAft>
                <a:spcPts val="600"/>
              </a:spcAft>
              <a:buFont typeface="Arial" panose="020B0604020202020204" pitchFamily="34" charset="0"/>
              <a:buChar char="•"/>
            </a:pPr>
            <a:r>
              <a:rPr lang="en-US" sz="2000" dirty="0"/>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336DE988-0FBB-4E25-9299-18D62614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A44B216-89E7-4514-9D7D-883BC5187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C6F7DBE9-D089-4AC6-B01D-8DD0C4E780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65690C-4752-4445-888B-A65F7FDCE83A}"/>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288960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332247-491E-4D7A-BEF0-EEB3B13D7E95}"/>
              </a:ext>
            </a:extLst>
          </p:cNvPr>
          <p:cNvSpPr/>
          <p:nvPr/>
        </p:nvSpPr>
        <p:spPr>
          <a:xfrm>
            <a:off x="4682792" y="440891"/>
            <a:ext cx="282641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Problems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50941CC-F5FF-4D86-8334-0D685654E091}"/>
              </a:ext>
            </a:extLst>
          </p:cNvPr>
          <p:cNvSpPr txBox="1"/>
          <p:nvPr/>
        </p:nvSpPr>
        <p:spPr>
          <a:xfrm>
            <a:off x="614376" y="2225833"/>
            <a:ext cx="10399594" cy="3775777"/>
          </a:xfrm>
          <a:prstGeom prst="rect">
            <a:avLst/>
          </a:prstGeom>
          <a:noFill/>
        </p:spPr>
        <p:txBody>
          <a:bodyPr wrap="square" rtlCol="0">
            <a:spAutoFit/>
          </a:bodyPr>
          <a:lstStyle/>
          <a:p>
            <a:pPr>
              <a:lnSpc>
                <a:spcPct val="150000"/>
              </a:lnSpc>
            </a:pPr>
            <a:r>
              <a:rPr lang="en-US" b="1" dirty="0">
                <a:latin typeface="Verdana" panose="020B0604030504040204" pitchFamily="34" charset="0"/>
                <a:ea typeface="Verdana" panose="020B0604030504040204" pitchFamily="34" charset="0"/>
              </a:rPr>
              <a:t>What if we fail in choosing the right criteria for selection?</a:t>
            </a:r>
          </a:p>
          <a:p>
            <a:pPr>
              <a:lnSpc>
                <a:spcPct val="150000"/>
              </a:lnSpc>
            </a:pPr>
            <a:endParaRPr lang="en-US" dirty="0">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The </a:t>
            </a:r>
            <a:r>
              <a:rPr lang="en-US" b="1" dirty="0">
                <a:latin typeface="Verdana" panose="020B0604030504040204" pitchFamily="34" charset="0"/>
                <a:ea typeface="Verdana" panose="020B0604030504040204" pitchFamily="34" charset="0"/>
              </a:rPr>
              <a:t>selection criteria</a:t>
            </a:r>
            <a:r>
              <a:rPr lang="en-US" dirty="0">
                <a:latin typeface="Verdana" panose="020B0604030504040204" pitchFamily="34" charset="0"/>
                <a:ea typeface="Verdana" panose="020B0604030504040204" pitchFamily="34" charset="0"/>
              </a:rPr>
              <a:t> may vary from position to position &amp; company to company based on their need.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Selecting the essential and desirable criteria for the job role is the main challenge that decides the whole recruitment problem.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But , in most of the cases the company itself will be in a confused state of right criteria for the recruitment.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a:t>
            </a:r>
            <a:r>
              <a:rPr lang="en-US" b="1" dirty="0">
                <a:latin typeface="Verdana" panose="020B0604030504040204" pitchFamily="34" charset="0"/>
                <a:ea typeface="Verdana" panose="020B0604030504040204" pitchFamily="34" charset="0"/>
              </a:rPr>
              <a:t>Right Criteria Selection</a:t>
            </a:r>
            <a:r>
              <a:rPr lang="en-US" dirty="0">
                <a:latin typeface="Verdana" panose="020B0604030504040204" pitchFamily="34" charset="0"/>
                <a:ea typeface="Verdana" panose="020B0604030504040204" pitchFamily="34" charset="0"/>
              </a:rPr>
              <a:t> is a major problem.</a:t>
            </a:r>
          </a:p>
        </p:txBody>
      </p:sp>
      <p:sp>
        <p:nvSpPr>
          <p:cNvPr id="4" name="Rectangle 3">
            <a:extLst>
              <a:ext uri="{FF2B5EF4-FFF2-40B4-BE49-F238E27FC236}">
                <a16:creationId xmlns:a16="http://schemas.microsoft.com/office/drawing/2014/main" id="{3C5F22BF-5F08-4810-BEEF-B5EF02465406}"/>
              </a:ext>
            </a:extLst>
          </p:cNvPr>
          <p:cNvSpPr/>
          <p:nvPr/>
        </p:nvSpPr>
        <p:spPr>
          <a:xfrm>
            <a:off x="614376" y="1333362"/>
            <a:ext cx="1477456" cy="523220"/>
          </a:xfrm>
          <a:prstGeom prst="rect">
            <a:avLst/>
          </a:prstGeom>
          <a:noFill/>
        </p:spPr>
        <p:txBody>
          <a:bodyPr wrap="none" lIns="91440" tIns="45720" rIns="91440" bIns="45720">
            <a:spAutoFit/>
          </a:bodyPr>
          <a:lstStyle/>
          <a:p>
            <a:pPr algn="ctr"/>
            <a:r>
              <a:rPr lang="en-US" sz="2800" i="1" u="sng">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rPr>
              <a:t>Problem 1</a:t>
            </a:r>
            <a:endParaRPr lang="en-US" sz="2800" i="1" u="sng" dirty="0">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endParaRPr>
          </a:p>
        </p:txBody>
      </p:sp>
      <p:pic>
        <p:nvPicPr>
          <p:cNvPr id="29" name="Picture 28" descr="A picture containing drawing&#10;&#10;Description automatically generated">
            <a:extLst>
              <a:ext uri="{FF2B5EF4-FFF2-40B4-BE49-F238E27FC236}">
                <a16:creationId xmlns:a16="http://schemas.microsoft.com/office/drawing/2014/main" id="{01C08CB7-18DD-4E7C-8C80-FA2BE93D7CA4}"/>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614376" y="298938"/>
            <a:ext cx="874052" cy="864023"/>
          </a:xfrm>
          <a:prstGeom prst="flowChartConnector">
            <a:avLst/>
          </a:prstGeom>
        </p:spPr>
      </p:pic>
    </p:spTree>
    <p:extLst>
      <p:ext uri="{BB962C8B-B14F-4D97-AF65-F5344CB8AC3E}">
        <p14:creationId xmlns:p14="http://schemas.microsoft.com/office/powerpoint/2010/main" val="231096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187E3-9DDD-4619-9F53-DFD5451A8E42}"/>
              </a:ext>
            </a:extLst>
          </p:cNvPr>
          <p:cNvSpPr/>
          <p:nvPr/>
        </p:nvSpPr>
        <p:spPr>
          <a:xfrm>
            <a:off x="4682792" y="440891"/>
            <a:ext cx="282641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Problems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A6B06B-6A1A-4B18-9E09-AA398A563E56}"/>
              </a:ext>
            </a:extLst>
          </p:cNvPr>
          <p:cNvSpPr txBox="1"/>
          <p:nvPr/>
        </p:nvSpPr>
        <p:spPr>
          <a:xfrm>
            <a:off x="614376" y="2225833"/>
            <a:ext cx="10399594" cy="4191276"/>
          </a:xfrm>
          <a:prstGeom prst="rect">
            <a:avLst/>
          </a:prstGeom>
          <a:noFill/>
        </p:spPr>
        <p:txBody>
          <a:bodyPr wrap="square" rtlCol="0">
            <a:spAutoFit/>
          </a:bodyPr>
          <a:lstStyle/>
          <a:p>
            <a:pPr>
              <a:lnSpc>
                <a:spcPct val="150000"/>
              </a:lnSpc>
            </a:pPr>
            <a:r>
              <a:rPr lang="en-US" b="1" dirty="0">
                <a:latin typeface="Verdana" panose="020B0604030504040204" pitchFamily="34" charset="0"/>
                <a:ea typeface="Verdana" panose="020B0604030504040204" pitchFamily="34" charset="0"/>
              </a:rPr>
              <a:t>Introverts tend to fail in interviews</a:t>
            </a:r>
          </a:p>
          <a:p>
            <a:pPr>
              <a:lnSpc>
                <a:spcPct val="150000"/>
              </a:lnSpc>
            </a:pPr>
            <a:endParaRPr lang="en-US" dirty="0">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It is estimated that a maximum 40 percent of the interviewees are </a:t>
            </a:r>
            <a:r>
              <a:rPr lang="en-US" b="1" dirty="0">
                <a:latin typeface="Verdana" panose="020B0604030504040204" pitchFamily="34" charset="0"/>
                <a:ea typeface="Verdana" panose="020B0604030504040204" pitchFamily="34" charset="0"/>
              </a:rPr>
              <a:t>introverts.</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became a problem for the interviewers to know whether they are talented enough for that job or not.</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also became a </a:t>
            </a:r>
            <a:r>
              <a:rPr lang="en-US" b="1" dirty="0">
                <a:latin typeface="Verdana" panose="020B0604030504040204" pitchFamily="34" charset="0"/>
                <a:ea typeface="Verdana" panose="020B0604030504040204" pitchFamily="34" charset="0"/>
              </a:rPr>
              <a:t>curse</a:t>
            </a:r>
            <a:r>
              <a:rPr lang="en-US" dirty="0">
                <a:latin typeface="Verdana" panose="020B0604030504040204" pitchFamily="34" charset="0"/>
                <a:ea typeface="Verdana" panose="020B0604030504040204" pitchFamily="34" charset="0"/>
              </a:rPr>
              <a:t> for the introverts when it comes to job interviews.</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Many times the hiring mistake of </a:t>
            </a:r>
            <a:r>
              <a:rPr lang="en-US" b="1" dirty="0">
                <a:latin typeface="Verdana" panose="020B0604030504040204" pitchFamily="34" charset="0"/>
                <a:ea typeface="Verdana" panose="020B0604030504040204" pitchFamily="34" charset="0"/>
              </a:rPr>
              <a:t>first impressions knocks introverts </a:t>
            </a:r>
            <a:r>
              <a:rPr lang="en-US" dirty="0">
                <a:latin typeface="Verdana" panose="020B0604030504040204" pitchFamily="34" charset="0"/>
                <a:ea typeface="Verdana" panose="020B0604030504040204" pitchFamily="34" charset="0"/>
              </a:rPr>
              <a:t>out of the ring in the first few minutes of the interview</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Probably, Companies will not be </a:t>
            </a:r>
            <a:r>
              <a:rPr lang="en-US" b="1" dirty="0">
                <a:latin typeface="Verdana" panose="020B0604030504040204" pitchFamily="34" charset="0"/>
                <a:ea typeface="Verdana" panose="020B0604030504040204" pitchFamily="34" charset="0"/>
              </a:rPr>
              <a:t>realizing</a:t>
            </a:r>
            <a:r>
              <a:rPr lang="en-US" dirty="0">
                <a:latin typeface="Verdana" panose="020B0604030504040204" pitchFamily="34" charset="0"/>
                <a:ea typeface="Verdana" panose="020B0604030504040204" pitchFamily="34" charset="0"/>
              </a:rPr>
              <a:t> how much talent they're missing out on?</a:t>
            </a:r>
          </a:p>
          <a:p>
            <a:pPr>
              <a:lnSpc>
                <a:spcPct val="150000"/>
              </a:lnSpc>
            </a:pPr>
            <a:endParaRPr lang="en-US"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8DA0C9A2-F27A-41BF-B523-6AFB73E6BA63}"/>
              </a:ext>
            </a:extLst>
          </p:cNvPr>
          <p:cNvSpPr/>
          <p:nvPr/>
        </p:nvSpPr>
        <p:spPr>
          <a:xfrm>
            <a:off x="614376" y="1333362"/>
            <a:ext cx="1477456" cy="523220"/>
          </a:xfrm>
          <a:prstGeom prst="rect">
            <a:avLst/>
          </a:prstGeom>
          <a:noFill/>
        </p:spPr>
        <p:txBody>
          <a:bodyPr wrap="none" lIns="91440" tIns="45720" rIns="91440" bIns="45720">
            <a:spAutoFit/>
          </a:bodyPr>
          <a:lstStyle/>
          <a:p>
            <a:pPr algn="ctr"/>
            <a:r>
              <a:rPr lang="en-US" sz="2800" i="1" u="sng" dirty="0">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rPr>
              <a:t>Problem 2</a:t>
            </a:r>
          </a:p>
        </p:txBody>
      </p:sp>
      <p:pic>
        <p:nvPicPr>
          <p:cNvPr id="6" name="Picture 5" descr="A picture containing drawing&#10;&#10;Description automatically generated">
            <a:extLst>
              <a:ext uri="{FF2B5EF4-FFF2-40B4-BE49-F238E27FC236}">
                <a16:creationId xmlns:a16="http://schemas.microsoft.com/office/drawing/2014/main" id="{F0FD0527-97DC-4A27-B8A1-C3DBB9C6EB04}"/>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614376" y="298938"/>
            <a:ext cx="874052" cy="864023"/>
          </a:xfrm>
          <a:prstGeom prst="flowChartConnector">
            <a:avLst/>
          </a:prstGeom>
        </p:spPr>
      </p:pic>
    </p:spTree>
    <p:extLst>
      <p:ext uri="{BB962C8B-B14F-4D97-AF65-F5344CB8AC3E}">
        <p14:creationId xmlns:p14="http://schemas.microsoft.com/office/powerpoint/2010/main" val="49300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DAFC1-AF04-49A9-B799-E1DD511D7A77}"/>
              </a:ext>
            </a:extLst>
          </p:cNvPr>
          <p:cNvSpPr/>
          <p:nvPr/>
        </p:nvSpPr>
        <p:spPr>
          <a:xfrm>
            <a:off x="4526942" y="387745"/>
            <a:ext cx="2828018"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Solution</a:t>
            </a:r>
          </a:p>
        </p:txBody>
      </p:sp>
      <p:sp>
        <p:nvSpPr>
          <p:cNvPr id="4" name="Rectangle 3">
            <a:extLst>
              <a:ext uri="{FF2B5EF4-FFF2-40B4-BE49-F238E27FC236}">
                <a16:creationId xmlns:a16="http://schemas.microsoft.com/office/drawing/2014/main" id="{B23F174E-3D57-4A76-9B58-C08CCB6B6FA1}"/>
              </a:ext>
            </a:extLst>
          </p:cNvPr>
          <p:cNvSpPr/>
          <p:nvPr/>
        </p:nvSpPr>
        <p:spPr>
          <a:xfrm>
            <a:off x="988034" y="1271726"/>
            <a:ext cx="10578024" cy="954107"/>
          </a:xfrm>
          <a:prstGeom prst="rect">
            <a:avLst/>
          </a:prstGeom>
          <a:noFill/>
        </p:spPr>
        <p:txBody>
          <a:bodyPr wrap="none" lIns="91440" tIns="45720" rIns="91440" bIns="45720">
            <a:spAutoFit/>
          </a:bodyPr>
          <a:lstStyle/>
          <a:p>
            <a:pPr algn="ctr"/>
            <a:r>
              <a:rPr lang="en-US" sz="2800" b="1" i="1" dirty="0">
                <a:ln w="0"/>
                <a:solidFill>
                  <a:schemeClr val="accent1"/>
                </a:solidFill>
                <a:latin typeface="Goudy Old Style" panose="02020502050305020303" pitchFamily="18" charset="0"/>
                <a:cs typeface="Times New Roman" panose="02020603050405020304" pitchFamily="18" charset="0"/>
              </a:rPr>
              <a:t>We have come with a three phase solution scheme </a:t>
            </a:r>
          </a:p>
          <a:p>
            <a:pPr algn="ctr"/>
            <a:r>
              <a:rPr lang="en-US" sz="2800" b="1" i="1" dirty="0">
                <a:ln w="0"/>
                <a:solidFill>
                  <a:schemeClr val="accent1"/>
                </a:solidFill>
                <a:latin typeface="Goudy Old Style" panose="02020502050305020303" pitchFamily="18" charset="0"/>
                <a:cs typeface="Times New Roman" panose="02020603050405020304" pitchFamily="18" charset="0"/>
              </a:rPr>
              <a:t>where each phase deals with the recruitment process in a Different way </a:t>
            </a:r>
          </a:p>
        </p:txBody>
      </p:sp>
      <p:sp>
        <p:nvSpPr>
          <p:cNvPr id="11" name="Flowchart: Off-page Connector 10">
            <a:extLst>
              <a:ext uri="{FF2B5EF4-FFF2-40B4-BE49-F238E27FC236}">
                <a16:creationId xmlns:a16="http://schemas.microsoft.com/office/drawing/2014/main" id="{E32C4554-92F7-4A65-BD33-B172D903FF4D}"/>
              </a:ext>
            </a:extLst>
          </p:cNvPr>
          <p:cNvSpPr/>
          <p:nvPr/>
        </p:nvSpPr>
        <p:spPr>
          <a:xfrm>
            <a:off x="2674830" y="3429000"/>
            <a:ext cx="6096000" cy="2584174"/>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FDBDC3FC-3FDD-4291-ACD4-AF9E7D8F9369}"/>
              </a:ext>
            </a:extLst>
          </p:cNvPr>
          <p:cNvSpPr/>
          <p:nvPr/>
        </p:nvSpPr>
        <p:spPr>
          <a:xfrm>
            <a:off x="2892951" y="3535017"/>
            <a:ext cx="6096000" cy="1709892"/>
          </a:xfrm>
          <a:prstGeom prst="rect">
            <a:avLst/>
          </a:prstGeom>
        </p:spPr>
        <p:txBody>
          <a:bodyPr>
            <a:spAutoFit/>
          </a:bodyPr>
          <a:lstStyle/>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General way of recruitment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Here, the Company should set its requirements initially.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when a candidate submits his details, our model compares with the requirements and takes an action based on 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1C56728D-A924-48D4-AF79-B1851173C85F}"/>
              </a:ext>
            </a:extLst>
          </p:cNvPr>
          <p:cNvSpPr/>
          <p:nvPr/>
        </p:nvSpPr>
        <p:spPr>
          <a:xfrm>
            <a:off x="658368" y="3030594"/>
            <a:ext cx="1568058"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1 </a:t>
            </a:r>
          </a:p>
        </p:txBody>
      </p:sp>
      <p:pic>
        <p:nvPicPr>
          <p:cNvPr id="16" name="Picture 15" descr="A picture containing drawing&#10;&#10;Description automatically generated">
            <a:extLst>
              <a:ext uri="{FF2B5EF4-FFF2-40B4-BE49-F238E27FC236}">
                <a16:creationId xmlns:a16="http://schemas.microsoft.com/office/drawing/2014/main" id="{D12827E0-C74B-4A79-ADF0-6385BB2E3B62}"/>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2057336" y="2890969"/>
            <a:ext cx="874052" cy="864023"/>
          </a:xfrm>
          <a:prstGeom prst="flowChartConnector">
            <a:avLst/>
          </a:prstGeom>
        </p:spPr>
      </p:pic>
    </p:spTree>
    <p:extLst>
      <p:ext uri="{BB962C8B-B14F-4D97-AF65-F5344CB8AC3E}">
        <p14:creationId xmlns:p14="http://schemas.microsoft.com/office/powerpoint/2010/main" val="4024014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5FDA5F36-2701-4F26-ADF6-A52D1C85E6E0}"/>
              </a:ext>
            </a:extLst>
          </p:cNvPr>
          <p:cNvSpPr/>
          <p:nvPr/>
        </p:nvSpPr>
        <p:spPr>
          <a:xfrm>
            <a:off x="1092561" y="1212014"/>
            <a:ext cx="8335617" cy="2584174"/>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CEE001B6-A591-4864-B25A-FE1068AD1199}"/>
              </a:ext>
            </a:extLst>
          </p:cNvPr>
          <p:cNvSpPr/>
          <p:nvPr/>
        </p:nvSpPr>
        <p:spPr>
          <a:xfrm>
            <a:off x="9987940" y="834813"/>
            <a:ext cx="1475084"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2</a:t>
            </a:r>
          </a:p>
        </p:txBody>
      </p:sp>
      <p:sp>
        <p:nvSpPr>
          <p:cNvPr id="14" name="Flowchart: Off-page Connector 13">
            <a:extLst>
              <a:ext uri="{FF2B5EF4-FFF2-40B4-BE49-F238E27FC236}">
                <a16:creationId xmlns:a16="http://schemas.microsoft.com/office/drawing/2014/main" id="{BD5A0F82-2491-4FB0-AEF2-ACF523A7899C}"/>
              </a:ext>
            </a:extLst>
          </p:cNvPr>
          <p:cNvSpPr/>
          <p:nvPr/>
        </p:nvSpPr>
        <p:spPr>
          <a:xfrm>
            <a:off x="1092562" y="3952220"/>
            <a:ext cx="8335616" cy="2753380"/>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FBEC1349-6E19-412C-BE9D-4A8F3B22E323}"/>
              </a:ext>
            </a:extLst>
          </p:cNvPr>
          <p:cNvSpPr/>
          <p:nvPr/>
        </p:nvSpPr>
        <p:spPr>
          <a:xfrm>
            <a:off x="10099748" y="3659833"/>
            <a:ext cx="1475084"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3</a:t>
            </a:r>
          </a:p>
        </p:txBody>
      </p:sp>
      <p:pic>
        <p:nvPicPr>
          <p:cNvPr id="16" name="Picture 15" descr="A picture containing drawing&#10;&#10;Description automatically generated">
            <a:extLst>
              <a:ext uri="{FF2B5EF4-FFF2-40B4-BE49-F238E27FC236}">
                <a16:creationId xmlns:a16="http://schemas.microsoft.com/office/drawing/2014/main" id="{7D29FB3C-3408-460F-A327-465D6AA1174D}"/>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9341126" y="3520208"/>
            <a:ext cx="874052" cy="864023"/>
          </a:xfrm>
          <a:prstGeom prst="flowChartConnector">
            <a:avLst/>
          </a:prstGeom>
        </p:spPr>
      </p:pic>
      <p:sp>
        <p:nvSpPr>
          <p:cNvPr id="17" name="Rectangle 16">
            <a:extLst>
              <a:ext uri="{FF2B5EF4-FFF2-40B4-BE49-F238E27FC236}">
                <a16:creationId xmlns:a16="http://schemas.microsoft.com/office/drawing/2014/main" id="{335A6FE4-D66F-4514-B28D-191B0C13F9F2}"/>
              </a:ext>
            </a:extLst>
          </p:cNvPr>
          <p:cNvSpPr/>
          <p:nvPr/>
        </p:nvSpPr>
        <p:spPr>
          <a:xfrm>
            <a:off x="4320428" y="167640"/>
            <a:ext cx="2828018"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Solution</a:t>
            </a:r>
          </a:p>
        </p:txBody>
      </p:sp>
      <p:sp>
        <p:nvSpPr>
          <p:cNvPr id="18" name="Rectangle 17">
            <a:extLst>
              <a:ext uri="{FF2B5EF4-FFF2-40B4-BE49-F238E27FC236}">
                <a16:creationId xmlns:a16="http://schemas.microsoft.com/office/drawing/2014/main" id="{19118195-C4C5-4A67-AD7E-756CFBB4A61F}"/>
              </a:ext>
            </a:extLst>
          </p:cNvPr>
          <p:cNvSpPr/>
          <p:nvPr/>
        </p:nvSpPr>
        <p:spPr>
          <a:xfrm>
            <a:off x="1647196" y="1209750"/>
            <a:ext cx="8174482"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Deals with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AI-enabled way of recruitment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t>This is to overcome </a:t>
            </a:r>
            <a:r>
              <a:rPr lang="en-US" b="1" dirty="0"/>
              <a:t>Problem 1 </a:t>
            </a:r>
            <a:r>
              <a:rPr lang="en-US" dirty="0"/>
              <a:t>discussed above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t>Our model trains based on the </a:t>
            </a:r>
            <a:r>
              <a:rPr lang="en-US" b="1" dirty="0"/>
              <a:t>previously working </a:t>
            </a:r>
            <a:r>
              <a:rPr lang="en-US" dirty="0"/>
              <a:t>employees data.</a:t>
            </a:r>
          </a:p>
          <a:p>
            <a:pPr marL="285750" indent="-285750">
              <a:lnSpc>
                <a:spcPct val="150000"/>
              </a:lnSpc>
              <a:buFont typeface="Arial" panose="020B0604020202020204" pitchFamily="34" charset="0"/>
              <a:buChar char="•"/>
            </a:pPr>
            <a:r>
              <a:rPr lang="en-US" dirty="0"/>
              <a:t>Applies this knowledge of existing employees to new applicants in order </a:t>
            </a:r>
          </a:p>
          <a:p>
            <a:pPr>
              <a:lnSpc>
                <a:spcPct val="150000"/>
              </a:lnSpc>
            </a:pPr>
            <a:r>
              <a:rPr lang="en-US" dirty="0"/>
              <a:t>to predict the </a:t>
            </a:r>
            <a:r>
              <a:rPr lang="en-US" b="1" dirty="0"/>
              <a:t>Selection Possibility </a:t>
            </a:r>
            <a:r>
              <a:rPr lang="en-US" dirty="0"/>
              <a:t>for the shortlisting candidates list.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3AAAC005-C34F-4E5B-99C2-8AA237D7E2E7}"/>
              </a:ext>
            </a:extLst>
          </p:cNvPr>
          <p:cNvSpPr/>
          <p:nvPr/>
        </p:nvSpPr>
        <p:spPr>
          <a:xfrm>
            <a:off x="1684466" y="3956131"/>
            <a:ext cx="7743712"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It is based on </a:t>
            </a:r>
            <a:r>
              <a:rPr lang="en-US" b="1" dirty="0">
                <a:solidFill>
                  <a:srgbClr val="000000"/>
                </a:solidFill>
                <a:latin typeface="Times New Roman" panose="02020603050405020304" pitchFamily="18" charset="0"/>
                <a:ea typeface="Times New Roman" panose="02020603050405020304" pitchFamily="18" charset="0"/>
              </a:rPr>
              <a:t>Work &amp; Prove </a:t>
            </a:r>
            <a:r>
              <a:rPr lang="en-US" dirty="0">
                <a:solidFill>
                  <a:srgbClr val="000000"/>
                </a:solidFill>
                <a:latin typeface="Times New Roman" panose="02020603050405020304" pitchFamily="18" charset="0"/>
                <a:ea typeface="Times New Roman" panose="02020603050405020304" pitchFamily="18" charset="0"/>
              </a:rPr>
              <a:t>method.</a:t>
            </a:r>
          </a:p>
          <a:p>
            <a:pPr marL="285750" indent="-285750">
              <a:lnSpc>
                <a:spcPct val="150000"/>
              </a:lnSpc>
              <a:buFont typeface="Arial" panose="020B0604020202020204" pitchFamily="34" charset="0"/>
              <a:buChar char="•"/>
            </a:pPr>
            <a:r>
              <a:rPr lang="en-US" dirty="0"/>
              <a:t>This is to overcome </a:t>
            </a:r>
            <a:r>
              <a:rPr lang="en-US" b="1" dirty="0"/>
              <a:t>Problem 2</a:t>
            </a:r>
            <a:r>
              <a:rPr lang="en-US" dirty="0"/>
              <a:t> discussed above</a:t>
            </a:r>
          </a:p>
          <a:p>
            <a:pPr marL="285750" indent="-285750">
              <a:lnSpc>
                <a:spcPct val="150000"/>
              </a:lnSpc>
              <a:buFont typeface="Arial" panose="020B0604020202020204" pitchFamily="34" charset="0"/>
              <a:buChar char="•"/>
            </a:pPr>
            <a:r>
              <a:rPr lang="en-US" dirty="0"/>
              <a:t>Here, the job posting company should post a </a:t>
            </a:r>
            <a:r>
              <a:rPr lang="en-US" b="1" dirty="0"/>
              <a:t>challenge of work.</a:t>
            </a:r>
          </a:p>
          <a:p>
            <a:pPr marL="285750" indent="-285750">
              <a:lnSpc>
                <a:spcPct val="150000"/>
              </a:lnSpc>
              <a:buFont typeface="Arial" panose="020B0604020202020204" pitchFamily="34" charset="0"/>
              <a:buChar char="•"/>
            </a:pPr>
            <a:r>
              <a:rPr lang="en-US" dirty="0"/>
              <a:t>Our </a:t>
            </a:r>
            <a:r>
              <a:rPr lang="en-US" i="1" dirty="0" err="1">
                <a:effectLst>
                  <a:outerShdw blurRad="38100" dist="38100" dir="2700000" algn="tl">
                    <a:srgbClr val="000000">
                      <a:alpha val="43137"/>
                    </a:srgbClr>
                  </a:outerShdw>
                </a:effectLst>
              </a:rPr>
              <a:t>ChatBot</a:t>
            </a:r>
            <a:r>
              <a:rPr lang="en-US" dirty="0"/>
              <a:t> displays the problem to the candidate which must be solved that results in expected output.  </a:t>
            </a:r>
          </a:p>
        </p:txBody>
      </p:sp>
      <p:pic>
        <p:nvPicPr>
          <p:cNvPr id="21" name="Picture 20" descr="A picture containing drawing&#10;&#10;Description automatically generated">
            <a:extLst>
              <a:ext uri="{FF2B5EF4-FFF2-40B4-BE49-F238E27FC236}">
                <a16:creationId xmlns:a16="http://schemas.microsoft.com/office/drawing/2014/main" id="{15C3CEC4-E54F-4D69-A5AC-0E69017B6035}"/>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9225696" y="699723"/>
            <a:ext cx="874052" cy="864023"/>
          </a:xfrm>
          <a:prstGeom prst="flowChartConnector">
            <a:avLst/>
          </a:prstGeom>
        </p:spPr>
      </p:pic>
    </p:spTree>
    <p:extLst>
      <p:ext uri="{BB962C8B-B14F-4D97-AF65-F5344CB8AC3E}">
        <p14:creationId xmlns:p14="http://schemas.microsoft.com/office/powerpoint/2010/main" val="2202709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1123</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avenirnext</vt:lpstr>
      <vt:lpstr>Calibri</vt:lpstr>
      <vt:lpstr>Calibri Light</vt:lpstr>
      <vt:lpstr>Goudy Old Style</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sindhura paleru</dc:creator>
  <cp:lastModifiedBy>sindhura paleru</cp:lastModifiedBy>
  <cp:revision>17</cp:revision>
  <dcterms:created xsi:type="dcterms:W3CDTF">2020-07-14T17:06:21Z</dcterms:created>
  <dcterms:modified xsi:type="dcterms:W3CDTF">2020-07-15T16:17:42Z</dcterms:modified>
</cp:coreProperties>
</file>