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5" r:id="rId3"/>
    <p:sldId id="276" r:id="rId4"/>
    <p:sldId id="277" r:id="rId5"/>
    <p:sldId id="278" r:id="rId6"/>
    <p:sldId id="280" r:id="rId7"/>
    <p:sldId id="279"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84" y="1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7/15/2020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7/15/2020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7/15/2020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7/15/2020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458817"/>
            <a:ext cx="10058400" cy="1711037"/>
          </a:xfrm>
        </p:spPr>
        <p:txBody>
          <a:bodyPr>
            <a:normAutofit fontScale="90000"/>
          </a:bodyPr>
          <a:lstStyle/>
          <a:p>
            <a:r>
              <a:rPr lang="en-IN" dirty="0"/>
              <a:t>Sentiment Analysis of Covid-19 Tweets-Visualization Dashboard</a:t>
            </a:r>
            <a:endParaRPr dirty="0"/>
          </a:p>
        </p:txBody>
      </p:sp>
      <p:sp>
        <p:nvSpPr>
          <p:cNvPr id="3" name="Subtitle 2"/>
          <p:cNvSpPr>
            <a:spLocks noGrp="1"/>
          </p:cNvSpPr>
          <p:nvPr>
            <p:ph type="subTitle" idx="1"/>
          </p:nvPr>
        </p:nvSpPr>
        <p:spPr>
          <a:xfrm>
            <a:off x="9296400" y="5029200"/>
            <a:ext cx="2133600" cy="685800"/>
          </a:xfrm>
        </p:spPr>
        <p:txBody>
          <a:bodyPr/>
          <a:lstStyle/>
          <a:p>
            <a:r>
              <a:rPr lang="en-IN" dirty="0"/>
              <a:t>By Team- RINJ</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A74C-5ED1-48FC-A980-D1F1BC117ED4}"/>
              </a:ext>
            </a:extLst>
          </p:cNvPr>
          <p:cNvSpPr>
            <a:spLocks noGrp="1"/>
          </p:cNvSpPr>
          <p:nvPr>
            <p:ph type="title"/>
          </p:nvPr>
        </p:nvSpPr>
        <p:spPr>
          <a:xfrm>
            <a:off x="990600" y="457200"/>
            <a:ext cx="9144000" cy="1143000"/>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B1FBDEE3-3A7C-4C2F-BB11-4975FFA13DDD}"/>
              </a:ext>
            </a:extLst>
          </p:cNvPr>
          <p:cNvSpPr>
            <a:spLocks noGrp="1"/>
          </p:cNvSpPr>
          <p:nvPr>
            <p:ph idx="1"/>
          </p:nvPr>
        </p:nvSpPr>
        <p:spPr>
          <a:xfrm>
            <a:off x="685800" y="1828800"/>
            <a:ext cx="9982200" cy="4572000"/>
          </a:xfrm>
        </p:spPr>
        <p:txBody>
          <a:bodyPr>
            <a:normAutofit/>
          </a:bodyPr>
          <a:lstStyle/>
          <a:p>
            <a:pPr algn="just"/>
            <a:r>
              <a:rPr lang="en-IN" sz="2800" dirty="0">
                <a:latin typeface="Angsana New" panose="02020603050405020304" pitchFamily="18" charset="-34"/>
                <a:cs typeface="Angsana New" panose="02020603050405020304" pitchFamily="18" charset="-34"/>
              </a:rPr>
              <a:t>2020 saw a new virus namely Corona Virus which affected millions of people all over the world.</a:t>
            </a:r>
          </a:p>
          <a:p>
            <a:pPr algn="just"/>
            <a:r>
              <a:rPr lang="en-IN" sz="2800" dirty="0">
                <a:latin typeface="Angsana New" panose="02020603050405020304" pitchFamily="18" charset="-34"/>
                <a:cs typeface="Angsana New" panose="02020603050405020304" pitchFamily="18" charset="-34"/>
              </a:rPr>
              <a:t>WHO Declared the spread of Corona Virus as a Pandemic.</a:t>
            </a:r>
          </a:p>
          <a:p>
            <a:pPr algn="just"/>
            <a:r>
              <a:rPr lang="en-IN" sz="2800" dirty="0">
                <a:latin typeface="Angsana New" panose="02020603050405020304" pitchFamily="18" charset="-34"/>
                <a:cs typeface="Angsana New" panose="02020603050405020304" pitchFamily="18" charset="-34"/>
              </a:rPr>
              <a:t>Almost every country in the world was locked down to prevent the spread of this virus.</a:t>
            </a:r>
          </a:p>
          <a:p>
            <a:pPr algn="just"/>
            <a:r>
              <a:rPr lang="en-IN" sz="2800" dirty="0">
                <a:latin typeface="Angsana New" panose="02020603050405020304" pitchFamily="18" charset="-34"/>
                <a:cs typeface="Angsana New" panose="02020603050405020304" pitchFamily="18" charset="-34"/>
              </a:rPr>
              <a:t>This pandemic made people make use of social media to share their emotions over various issues happening all over the world. </a:t>
            </a:r>
          </a:p>
          <a:p>
            <a:pPr algn="just"/>
            <a:r>
              <a:rPr lang="en-IN" sz="2800" dirty="0">
                <a:latin typeface="Angsana New" panose="02020603050405020304" pitchFamily="18" charset="-34"/>
                <a:cs typeface="Angsana New" panose="02020603050405020304" pitchFamily="18" charset="-34"/>
              </a:rPr>
              <a:t>We have made a Model which predicts the sentiments of the tweets that are inputted.</a:t>
            </a:r>
          </a:p>
          <a:p>
            <a:pPr algn="just"/>
            <a:r>
              <a:rPr lang="en-IN" sz="2800" dirty="0">
                <a:latin typeface="Angsana New" panose="02020603050405020304" pitchFamily="18" charset="-34"/>
                <a:cs typeface="Angsana New" panose="02020603050405020304" pitchFamily="18" charset="-34"/>
              </a:rPr>
              <a:t>Based on this results authority can take the proper and important steps.</a:t>
            </a:r>
          </a:p>
          <a:p>
            <a:endParaRPr lang="en-US" sz="2400" dirty="0"/>
          </a:p>
        </p:txBody>
      </p:sp>
    </p:spTree>
    <p:extLst>
      <p:ext uri="{BB962C8B-B14F-4D97-AF65-F5344CB8AC3E}">
        <p14:creationId xmlns:p14="http://schemas.microsoft.com/office/powerpoint/2010/main" val="111660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6954-A667-4F62-ACEC-BD4993F0822F}"/>
              </a:ext>
            </a:extLst>
          </p:cNvPr>
          <p:cNvSpPr>
            <a:spLocks noGrp="1"/>
          </p:cNvSpPr>
          <p:nvPr>
            <p:ph type="title"/>
          </p:nvPr>
        </p:nvSpPr>
        <p:spPr/>
        <p:txBody>
          <a:bodyPr/>
          <a:lstStyle/>
          <a:p>
            <a:r>
              <a:rPr lang="en-IN" dirty="0"/>
              <a:t>Problem Statement</a:t>
            </a:r>
            <a:endParaRPr lang="en-US" dirty="0"/>
          </a:p>
        </p:txBody>
      </p:sp>
      <p:pic>
        <p:nvPicPr>
          <p:cNvPr id="5" name="Content Placeholder 4">
            <a:extLst>
              <a:ext uri="{FF2B5EF4-FFF2-40B4-BE49-F238E27FC236}">
                <a16:creationId xmlns:a16="http://schemas.microsoft.com/office/drawing/2014/main" id="{90CFA395-0972-4449-ACD9-271C70D3A19D}"/>
              </a:ext>
            </a:extLst>
          </p:cNvPr>
          <p:cNvPicPr>
            <a:picLocks noGrp="1" noChangeAspect="1"/>
          </p:cNvPicPr>
          <p:nvPr>
            <p:ph idx="1"/>
          </p:nvPr>
        </p:nvPicPr>
        <p:blipFill rotWithShape="1">
          <a:blip r:embed="rId2"/>
          <a:srcRect t="13502" b="41172"/>
          <a:stretch/>
        </p:blipFill>
        <p:spPr>
          <a:xfrm>
            <a:off x="1455420" y="2286000"/>
            <a:ext cx="9723120" cy="3352800"/>
          </a:xfrm>
        </p:spPr>
      </p:pic>
    </p:spTree>
    <p:extLst>
      <p:ext uri="{BB962C8B-B14F-4D97-AF65-F5344CB8AC3E}">
        <p14:creationId xmlns:p14="http://schemas.microsoft.com/office/powerpoint/2010/main" val="389894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8968-259D-47B5-BB24-25E324B3A634}"/>
              </a:ext>
            </a:extLst>
          </p:cNvPr>
          <p:cNvSpPr>
            <a:spLocks noGrp="1"/>
          </p:cNvSpPr>
          <p:nvPr>
            <p:ph type="title"/>
          </p:nvPr>
        </p:nvSpPr>
        <p:spPr/>
        <p:txBody>
          <a:bodyPr/>
          <a:lstStyle/>
          <a:p>
            <a:r>
              <a:rPr lang="en-IN" dirty="0"/>
              <a:t>Flowchart</a:t>
            </a:r>
            <a:endParaRPr lang="en-US" dirty="0"/>
          </a:p>
        </p:txBody>
      </p:sp>
      <p:pic>
        <p:nvPicPr>
          <p:cNvPr id="5" name="Content Placeholder 4">
            <a:extLst>
              <a:ext uri="{FF2B5EF4-FFF2-40B4-BE49-F238E27FC236}">
                <a16:creationId xmlns:a16="http://schemas.microsoft.com/office/drawing/2014/main" id="{B1DD4B88-0A83-466D-B4E6-997E8E322D73}"/>
              </a:ext>
            </a:extLst>
          </p:cNvPr>
          <p:cNvPicPr>
            <a:picLocks noGrp="1"/>
          </p:cNvPicPr>
          <p:nvPr>
            <p:ph idx="1"/>
          </p:nvPr>
        </p:nvPicPr>
        <p:blipFill>
          <a:blip r:embed="rId2"/>
          <a:stretch/>
        </p:blipFill>
        <p:spPr>
          <a:xfrm>
            <a:off x="1676400" y="2438400"/>
            <a:ext cx="6638925" cy="3390900"/>
          </a:xfrm>
          <a:prstGeom prst="rect">
            <a:avLst/>
          </a:prstGeom>
          <a:ln>
            <a:noFill/>
          </a:ln>
        </p:spPr>
      </p:pic>
    </p:spTree>
    <p:extLst>
      <p:ext uri="{BB962C8B-B14F-4D97-AF65-F5344CB8AC3E}">
        <p14:creationId xmlns:p14="http://schemas.microsoft.com/office/powerpoint/2010/main" val="242714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318F-E99B-4F1A-BC54-05F3F3B7F934}"/>
              </a:ext>
            </a:extLst>
          </p:cNvPr>
          <p:cNvSpPr>
            <a:spLocks noGrp="1"/>
          </p:cNvSpPr>
          <p:nvPr>
            <p:ph type="title"/>
          </p:nvPr>
        </p:nvSpPr>
        <p:spPr/>
        <p:txBody>
          <a:bodyPr/>
          <a:lstStyle/>
          <a:p>
            <a:r>
              <a:rPr lang="en-IN" dirty="0"/>
              <a:t>Applications</a:t>
            </a:r>
            <a:endParaRPr lang="en-US" dirty="0"/>
          </a:p>
        </p:txBody>
      </p:sp>
      <p:sp>
        <p:nvSpPr>
          <p:cNvPr id="3" name="Content Placeholder 2">
            <a:extLst>
              <a:ext uri="{FF2B5EF4-FFF2-40B4-BE49-F238E27FC236}">
                <a16:creationId xmlns:a16="http://schemas.microsoft.com/office/drawing/2014/main" id="{9686FA0C-1601-45CF-B9A3-2F1D58D6D661}"/>
              </a:ext>
            </a:extLst>
          </p:cNvPr>
          <p:cNvSpPr>
            <a:spLocks noGrp="1"/>
          </p:cNvSpPr>
          <p:nvPr>
            <p:ph idx="1"/>
          </p:nvPr>
        </p:nvSpPr>
        <p:spPr>
          <a:xfrm>
            <a:off x="1524000" y="1981200"/>
            <a:ext cx="9144000" cy="4267200"/>
          </a:xfrm>
        </p:spPr>
        <p:txBody>
          <a:bodyPr/>
          <a:lstStyle/>
          <a:p>
            <a:r>
              <a:rPr lang="en-US" sz="2400" dirty="0">
                <a:latin typeface="Times New Roman" panose="02020603050405020304" pitchFamily="18" charset="0"/>
                <a:cs typeface="Times New Roman" panose="02020603050405020304" pitchFamily="18" charset="0"/>
              </a:rPr>
              <a:t>The predictive analysis provided by our model can help recognize the sentiments and views of the masses on important news like extension of lockdown or easiness and sectors now allowed to function and these sentiments then further help the manufacturers/service providers predict about the demand/supply chain.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people are unhappy about any decisions taken by the authorities then they would react negatively of the same and our model will bring the same on to notice and then authorities could think about the matter once again</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35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70B8-ED71-4C01-AD11-24060DA182C3}"/>
              </a:ext>
            </a:extLst>
          </p:cNvPr>
          <p:cNvSpPr>
            <a:spLocks noGrp="1"/>
          </p:cNvSpPr>
          <p:nvPr>
            <p:ph type="title"/>
          </p:nvPr>
        </p:nvSpPr>
        <p:spPr/>
        <p:txBody>
          <a:bodyPr/>
          <a:lstStyle/>
          <a:p>
            <a:r>
              <a:rPr lang="en-IN" dirty="0"/>
              <a:t>Advantages</a:t>
            </a:r>
            <a:endParaRPr lang="en-US" dirty="0"/>
          </a:p>
        </p:txBody>
      </p:sp>
      <p:sp>
        <p:nvSpPr>
          <p:cNvPr id="3" name="Content Placeholder 2">
            <a:extLst>
              <a:ext uri="{FF2B5EF4-FFF2-40B4-BE49-F238E27FC236}">
                <a16:creationId xmlns:a16="http://schemas.microsoft.com/office/drawing/2014/main" id="{DDECF219-B5AC-4549-BE76-CF4770C6F3DA}"/>
              </a:ext>
            </a:extLst>
          </p:cNvPr>
          <p:cNvSpPr>
            <a:spLocks noGrp="1"/>
          </p:cNvSpPr>
          <p:nvPr>
            <p:ph idx="1"/>
          </p:nvPr>
        </p:nvSpPr>
        <p:spPr>
          <a:xfrm>
            <a:off x="1520687" y="1981200"/>
            <a:ext cx="9144000" cy="4267200"/>
          </a:xfrm>
        </p:spPr>
        <p:txBody>
          <a:bodyPr/>
          <a:lstStyle/>
          <a:p>
            <a:pPr marL="450900" indent="-342900">
              <a:spcBef>
                <a:spcPts val="1417"/>
              </a:spcBef>
              <a:buClr>
                <a:srgbClr val="000000"/>
              </a:buClr>
            </a:pPr>
            <a:endParaRPr lang="en-IN" spc="-1" dirty="0">
              <a:latin typeface="Arial"/>
            </a:endParaRPr>
          </a:p>
          <a:p>
            <a:r>
              <a:rPr lang="en-IN" spc="-1" dirty="0">
                <a:latin typeface="Arial"/>
              </a:rPr>
              <a:t>We have an interactive dashboard for visualizing the analysed data.</a:t>
            </a:r>
          </a:p>
          <a:p>
            <a:endParaRPr lang="en-IN" spc="-1" dirty="0">
              <a:latin typeface="Arial"/>
            </a:endParaRPr>
          </a:p>
          <a:p>
            <a:r>
              <a:rPr lang="en-IN" spc="-1" dirty="0">
                <a:latin typeface="Arial"/>
              </a:rPr>
              <a:t>The same project can be run on a different situation to analyse the sentiments of people with just changing the input dataset.</a:t>
            </a:r>
          </a:p>
          <a:p>
            <a:endParaRPr lang="en-IN" spc="-1" dirty="0">
              <a:latin typeface="Arial"/>
            </a:endParaRPr>
          </a:p>
          <a:p>
            <a:r>
              <a:rPr lang="en-IN" spc="-1" dirty="0">
                <a:latin typeface="Arial"/>
              </a:rPr>
              <a:t>The result of the project is quite lightweight and the dashboard hardly uses any computation.</a:t>
            </a:r>
          </a:p>
          <a:p>
            <a:endParaRPr lang="en-US" dirty="0"/>
          </a:p>
        </p:txBody>
      </p:sp>
    </p:spTree>
    <p:extLst>
      <p:ext uri="{BB962C8B-B14F-4D97-AF65-F5344CB8AC3E}">
        <p14:creationId xmlns:p14="http://schemas.microsoft.com/office/powerpoint/2010/main" val="258292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2D15-354B-4C9B-B9BF-347D61D39E50}"/>
              </a:ext>
            </a:extLst>
          </p:cNvPr>
          <p:cNvSpPr>
            <a:spLocks noGrp="1"/>
          </p:cNvSpPr>
          <p:nvPr>
            <p:ph type="title"/>
          </p:nvPr>
        </p:nvSpPr>
        <p:spPr/>
        <p:txBody>
          <a:bodyPr/>
          <a:lstStyle/>
          <a:p>
            <a:r>
              <a:rPr lang="en-IN" dirty="0"/>
              <a:t>Future Scope</a:t>
            </a:r>
            <a:endParaRPr lang="en-US" dirty="0"/>
          </a:p>
        </p:txBody>
      </p:sp>
      <p:sp>
        <p:nvSpPr>
          <p:cNvPr id="3" name="Content Placeholder 2">
            <a:extLst>
              <a:ext uri="{FF2B5EF4-FFF2-40B4-BE49-F238E27FC236}">
                <a16:creationId xmlns:a16="http://schemas.microsoft.com/office/drawing/2014/main" id="{DD41DFEF-8800-46F7-8132-2E3AA7A37F63}"/>
              </a:ext>
            </a:extLst>
          </p:cNvPr>
          <p:cNvSpPr>
            <a:spLocks noGrp="1"/>
          </p:cNvSpPr>
          <p:nvPr>
            <p:ph idx="1"/>
          </p:nvPr>
        </p:nvSpPr>
        <p:spPr/>
        <p:txBody>
          <a:bodyPr/>
          <a:lstStyle/>
          <a:p>
            <a:pPr algn="just"/>
            <a:r>
              <a:rPr lang="en-US" sz="3200" dirty="0">
                <a:latin typeface="Angsana New" panose="02020603050405020304" pitchFamily="18" charset="-34"/>
                <a:cs typeface="Angsana New" panose="02020603050405020304" pitchFamily="18" charset="-34"/>
              </a:rPr>
              <a:t>We can provide user with a choice to scrape and predict tweet from desired date</a:t>
            </a:r>
          </a:p>
          <a:p>
            <a:pPr algn="just"/>
            <a:r>
              <a:rPr lang="en-US" sz="3200" dirty="0">
                <a:latin typeface="Angsana New" panose="02020603050405020304" pitchFamily="18" charset="-34"/>
                <a:cs typeface="Angsana New" panose="02020603050405020304" pitchFamily="18" charset="-34"/>
              </a:rPr>
              <a:t>We can add geolocation feature which will scrape tweets and predict sentiments from a specified location and graph of same will be plotted</a:t>
            </a:r>
          </a:p>
          <a:p>
            <a:pPr algn="just"/>
            <a:r>
              <a:rPr lang="en-US" sz="3200" dirty="0">
                <a:latin typeface="Angsana New" panose="02020603050405020304" pitchFamily="18" charset="-34"/>
                <a:cs typeface="Angsana New" panose="02020603050405020304" pitchFamily="18" charset="-34"/>
              </a:rPr>
              <a:t>We can make an app of the same for mobile devices</a:t>
            </a:r>
          </a:p>
          <a:p>
            <a:pPr algn="just"/>
            <a:r>
              <a:rPr lang="en-US" sz="3200" dirty="0">
                <a:latin typeface="Angsana New" panose="02020603050405020304" pitchFamily="18" charset="-34"/>
                <a:cs typeface="Angsana New" panose="02020603050405020304" pitchFamily="18" charset="-34"/>
              </a:rPr>
              <a:t>Extensions for browsers can also be made which will predict and show sentiments next to tweets on twitter page</a:t>
            </a:r>
            <a:endParaRPr lang="en-IN" sz="3200" dirty="0">
              <a:latin typeface="Angsana New" panose="02020603050405020304" pitchFamily="18" charset="-34"/>
              <a:cs typeface="Angsana New" panose="02020603050405020304" pitchFamily="18" charset="-34"/>
            </a:endParaRPr>
          </a:p>
          <a:p>
            <a:endParaRPr lang="en-US" dirty="0"/>
          </a:p>
        </p:txBody>
      </p:sp>
    </p:spTree>
    <p:extLst>
      <p:ext uri="{BB962C8B-B14F-4D97-AF65-F5344CB8AC3E}">
        <p14:creationId xmlns:p14="http://schemas.microsoft.com/office/powerpoint/2010/main" val="328952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630B-96F7-4A24-BE31-3EF0DB79E832}"/>
              </a:ext>
            </a:extLst>
          </p:cNvPr>
          <p:cNvSpPr>
            <a:spLocks noGrp="1"/>
          </p:cNvSpPr>
          <p:nvPr>
            <p:ph type="title"/>
          </p:nvPr>
        </p:nvSpPr>
        <p:spPr>
          <a:xfrm>
            <a:off x="1524000" y="2857500"/>
            <a:ext cx="9144000" cy="1143000"/>
          </a:xfrm>
        </p:spPr>
        <p:txBody>
          <a:bodyPr>
            <a:normAutofit fontScale="90000"/>
          </a:bodyPr>
          <a:lstStyle/>
          <a:p>
            <a:pPr algn="ctr"/>
            <a:r>
              <a:rPr lang="en-IN" sz="8000" dirty="0"/>
              <a:t>THANK YOU!</a:t>
            </a:r>
            <a:endParaRPr lang="en-US" sz="8000" dirty="0"/>
          </a:p>
        </p:txBody>
      </p:sp>
    </p:spTree>
    <p:extLst>
      <p:ext uri="{BB962C8B-B14F-4D97-AF65-F5344CB8AC3E}">
        <p14:creationId xmlns:p14="http://schemas.microsoft.com/office/powerpoint/2010/main" val="378701415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50</TotalTime>
  <Words>326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Angsana New</vt:lpstr>
      <vt:lpstr>Arial</vt:lpstr>
      <vt:lpstr>Candara</vt:lpstr>
      <vt:lpstr>Consolas</vt:lpstr>
      <vt:lpstr>Times New Roman</vt:lpstr>
      <vt:lpstr>Tech Computer 16x9</vt:lpstr>
      <vt:lpstr>Sentiment Analysis of Covid-19 Tweets-Visualization Dashboard</vt:lpstr>
      <vt:lpstr>Introduction</vt:lpstr>
      <vt:lpstr>Problem Statement</vt:lpstr>
      <vt:lpstr>Flowchart</vt:lpstr>
      <vt:lpstr>Applications</vt:lpstr>
      <vt:lpstr>Advantages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Tweets-Visualization Dashboard</dc:title>
  <dc:creator>Prince Agrawal</dc:creator>
  <cp:lastModifiedBy>Prince Agrawal</cp:lastModifiedBy>
  <cp:revision>4</cp:revision>
  <dcterms:created xsi:type="dcterms:W3CDTF">2020-07-15T15:55:05Z</dcterms:created>
  <dcterms:modified xsi:type="dcterms:W3CDTF">2020-07-15T17:37:39Z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