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72" r:id="rId6"/>
    <p:sldId id="260" r:id="rId7"/>
    <p:sldId id="263" r:id="rId8"/>
    <p:sldId id="264" r:id="rId9"/>
    <p:sldId id="265" r:id="rId10"/>
    <p:sldId id="266" r:id="rId11"/>
    <p:sldId id="267" r:id="rId12"/>
    <p:sldId id="269" r:id="rId13"/>
    <p:sldId id="268" r:id="rId14"/>
    <p:sldId id="270" r:id="rId15"/>
    <p:sldId id="271" r:id="rId16"/>
    <p:sldId id="25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2316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55316-D13B-4F9C-8C0D-F2419C7E86E5}"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55324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1200330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9554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268463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528588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1774017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2327819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216153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1755861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64890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455316-D13B-4F9C-8C0D-F2419C7E86E5}"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71371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455316-D13B-4F9C-8C0D-F2419C7E86E5}"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77928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62227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307199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455316-D13B-4F9C-8C0D-F2419C7E86E5}" type="datetimeFigureOut">
              <a:rPr lang="en-IN" smtClean="0"/>
              <a:t>15-07-2020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403344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55316-D13B-4F9C-8C0D-F2419C7E86E5}"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5653E1-B157-4D92-87A3-3B7AAF2DB6DD}" type="slidenum">
              <a:rPr lang="en-IN" smtClean="0"/>
              <a:t>‹#›</a:t>
            </a:fld>
            <a:endParaRPr lang="en-IN"/>
          </a:p>
        </p:txBody>
      </p:sp>
    </p:spTree>
    <p:extLst>
      <p:ext uri="{BB962C8B-B14F-4D97-AF65-F5344CB8AC3E}">
        <p14:creationId xmlns:p14="http://schemas.microsoft.com/office/powerpoint/2010/main" val="81761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455316-D13B-4F9C-8C0D-F2419C7E86E5}" type="datetimeFigureOut">
              <a:rPr lang="en-IN" smtClean="0"/>
              <a:t>15-07-2020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5653E1-B157-4D92-87A3-3B7AAF2DB6DD}" type="slidenum">
              <a:rPr lang="en-IN" smtClean="0"/>
              <a:t>‹#›</a:t>
            </a:fld>
            <a:endParaRPr lang="en-IN"/>
          </a:p>
        </p:txBody>
      </p:sp>
    </p:spTree>
    <p:extLst>
      <p:ext uri="{BB962C8B-B14F-4D97-AF65-F5344CB8AC3E}">
        <p14:creationId xmlns:p14="http://schemas.microsoft.com/office/powerpoint/2010/main" val="42662403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FCQ6GAcyQ7E" TargetMode="External"/><Relationship Id="rId3" Type="http://schemas.openxmlformats.org/officeDocument/2006/relationships/hyperlink" Target="https://www.youtube.com/watch?v=WDItryHZ3JI" TargetMode="External"/><Relationship Id="rId7" Type="http://schemas.openxmlformats.org/officeDocument/2006/relationships/hyperlink" Target="https://www.youtube.com/watch?v=Z1RJmh_OqeA" TargetMode="External"/><Relationship Id="rId2" Type="http://schemas.openxmlformats.org/officeDocument/2006/relationships/hyperlink" Target="https://www.geeksforgeeks.org/twitter-sentiment-analysis-using-python/" TargetMode="External"/><Relationship Id="rId1" Type="http://schemas.openxmlformats.org/officeDocument/2006/relationships/slideLayout" Target="../slideLayouts/slideLayout2.xml"/><Relationship Id="rId6" Type="http://schemas.openxmlformats.org/officeDocument/2006/relationships/hyperlink" Target="https://www.ibm.com/in-en/products/db2-database" TargetMode="External"/><Relationship Id="rId5" Type="http://schemas.openxmlformats.org/officeDocument/2006/relationships/hyperlink" Target="https://www.youtube.com/watch?v=J9xtw0zjDLY" TargetMode="External"/><Relationship Id="rId4" Type="http://schemas.openxmlformats.org/officeDocument/2006/relationships/hyperlink" Target="https://cloud.ibm.com/apidocs/natural-language-understand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D02686-AC97-406B-A0C6-B90DF6A1D429}"/>
              </a:ext>
            </a:extLst>
          </p:cNvPr>
          <p:cNvSpPr/>
          <p:nvPr/>
        </p:nvSpPr>
        <p:spPr>
          <a:xfrm>
            <a:off x="1175658" y="1859339"/>
            <a:ext cx="9283958" cy="3416320"/>
          </a:xfrm>
          <a:prstGeom prst="rect">
            <a:avLst/>
          </a:prstGeom>
          <a:solidFill>
            <a:schemeClr val="bg1">
              <a:lumMod val="85000"/>
            </a:schemeClr>
          </a:solidFill>
        </p:spPr>
        <p:txBody>
          <a:bodyPr wrap="square">
            <a:spAutoFit/>
          </a:bodyPr>
          <a:lstStyle/>
          <a:p>
            <a:pPr lvl="0"/>
            <a:r>
              <a:rPr lang="en-GB" sz="2400" dirty="0">
                <a:latin typeface="Lato"/>
                <a:ea typeface="Lato"/>
                <a:cs typeface="Lato"/>
                <a:sym typeface="Lato"/>
              </a:rPr>
              <a:t>  </a:t>
            </a:r>
            <a:r>
              <a:rPr lang="en-GB" sz="2400" b="1" i="1" dirty="0">
                <a:latin typeface="Lato"/>
                <a:ea typeface="Lato"/>
                <a:cs typeface="Lato"/>
                <a:sym typeface="Lato"/>
              </a:rPr>
              <a:t>Team Name : </a:t>
            </a:r>
            <a:r>
              <a:rPr lang="en-GB" sz="2400" dirty="0">
                <a:latin typeface="Lato"/>
                <a:ea typeface="Lato"/>
                <a:cs typeface="Lato"/>
                <a:sym typeface="Lato"/>
              </a:rPr>
              <a:t>TECHDROIDS</a:t>
            </a:r>
          </a:p>
          <a:p>
            <a:pPr lvl="0"/>
            <a:r>
              <a:rPr lang="en-GB" sz="2400" b="1" i="1" dirty="0">
                <a:latin typeface="Lato"/>
                <a:ea typeface="Lato"/>
                <a:cs typeface="Lato"/>
                <a:sym typeface="Lato"/>
              </a:rPr>
              <a:t>  Problem Statement : </a:t>
            </a:r>
            <a:r>
              <a:rPr lang="en-GB" sz="2400" dirty="0">
                <a:latin typeface="Lato"/>
                <a:ea typeface="Lato"/>
                <a:cs typeface="Lato"/>
                <a:sym typeface="Lato"/>
              </a:rPr>
              <a:t>Sentiment Analysis of COVID19 tweets-			         				Visualisation Dashboard</a:t>
            </a:r>
          </a:p>
          <a:p>
            <a:pPr lvl="0"/>
            <a:r>
              <a:rPr lang="en-GB" sz="2400" b="1" i="1" dirty="0">
                <a:latin typeface="Lato"/>
                <a:ea typeface="Lato"/>
                <a:cs typeface="Lato"/>
                <a:sym typeface="Lato"/>
              </a:rPr>
              <a:t>  Team Captain Name: </a:t>
            </a:r>
            <a:r>
              <a:rPr lang="en-GB" sz="2400" dirty="0">
                <a:latin typeface="Lato"/>
                <a:ea typeface="Lato"/>
                <a:cs typeface="Lato"/>
                <a:sym typeface="Lato"/>
              </a:rPr>
              <a:t>Sivani Voonna</a:t>
            </a:r>
          </a:p>
          <a:p>
            <a:pPr lvl="0"/>
            <a:r>
              <a:rPr lang="en-GB" sz="2400" b="1" i="1" dirty="0">
                <a:latin typeface="Lato"/>
                <a:ea typeface="Lato"/>
                <a:cs typeface="Lato"/>
                <a:sym typeface="Lato"/>
              </a:rPr>
              <a:t>  Team Captain Email : </a:t>
            </a:r>
            <a:r>
              <a:rPr lang="en-GB" sz="2400" dirty="0">
                <a:latin typeface="Lato"/>
                <a:ea typeface="Lato"/>
                <a:cs typeface="Lato"/>
                <a:sym typeface="Lato"/>
              </a:rPr>
              <a:t>sivanivoonna123@gmail.com</a:t>
            </a:r>
            <a:endParaRPr lang="en-GB" sz="2400" b="1" i="1" dirty="0">
              <a:latin typeface="Lato"/>
              <a:ea typeface="Lato"/>
              <a:cs typeface="Lato"/>
              <a:sym typeface="Lato"/>
            </a:endParaRPr>
          </a:p>
          <a:p>
            <a:pPr lvl="0"/>
            <a:r>
              <a:rPr lang="en-GB" sz="2400" b="1" i="1" dirty="0">
                <a:latin typeface="Lato"/>
                <a:ea typeface="Lato"/>
                <a:cs typeface="Lato"/>
                <a:sym typeface="Lato"/>
              </a:rPr>
              <a:t>  No of Team members : 2</a:t>
            </a:r>
          </a:p>
          <a:p>
            <a:pPr lvl="0"/>
            <a:r>
              <a:rPr lang="en-GB" sz="2400" b="1" i="1" dirty="0">
                <a:latin typeface="Lato"/>
                <a:ea typeface="Lato"/>
                <a:cs typeface="Lato"/>
                <a:sym typeface="Lato"/>
              </a:rPr>
              <a:t>  Team Details: </a:t>
            </a:r>
          </a:p>
          <a:p>
            <a:pPr lvl="0"/>
            <a:r>
              <a:rPr lang="en-GB" sz="2400" dirty="0">
                <a:latin typeface="Lato"/>
                <a:ea typeface="Lato"/>
                <a:cs typeface="Lato"/>
                <a:sym typeface="Lato"/>
              </a:rPr>
              <a:t>	1. Sivani Voonna</a:t>
            </a:r>
          </a:p>
          <a:p>
            <a:r>
              <a:rPr lang="en-GB" sz="2400" dirty="0">
                <a:latin typeface="Lato"/>
                <a:ea typeface="Lato"/>
                <a:cs typeface="Lato"/>
                <a:sym typeface="Lato"/>
              </a:rPr>
              <a:t>	2. V Pawan Kumar Senapati</a:t>
            </a:r>
          </a:p>
        </p:txBody>
      </p:sp>
    </p:spTree>
    <p:extLst>
      <p:ext uri="{BB962C8B-B14F-4D97-AF65-F5344CB8AC3E}">
        <p14:creationId xmlns:p14="http://schemas.microsoft.com/office/powerpoint/2010/main" val="2610778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647674-D012-4E16-AD12-002F8B87EF57}"/>
              </a:ext>
            </a:extLst>
          </p:cNvPr>
          <p:cNvSpPr>
            <a:spLocks noGrp="1"/>
          </p:cNvSpPr>
          <p:nvPr>
            <p:ph type="title"/>
          </p:nvPr>
        </p:nvSpPr>
        <p:spPr>
          <a:xfrm>
            <a:off x="646111" y="452718"/>
            <a:ext cx="9404723" cy="657625"/>
          </a:xfrm>
        </p:spPr>
        <p:txBody>
          <a:bodyPr/>
          <a:lstStyle/>
          <a:p>
            <a:r>
              <a:rPr lang="en-IN" sz="3200" i="1" u="sng" dirty="0"/>
              <a:t>Results for News Analysis : </a:t>
            </a:r>
            <a:endParaRPr lang="en-IN" i="1" u="sng" dirty="0"/>
          </a:p>
        </p:txBody>
      </p:sp>
      <p:pic>
        <p:nvPicPr>
          <p:cNvPr id="5" name="Picture 4">
            <a:extLst>
              <a:ext uri="{FF2B5EF4-FFF2-40B4-BE49-F238E27FC236}">
                <a16:creationId xmlns:a16="http://schemas.microsoft.com/office/drawing/2014/main" id="{86116CE5-675B-470A-BB15-7578B691C4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6111" y="1502230"/>
            <a:ext cx="9404722" cy="4903052"/>
          </a:xfrm>
          <a:prstGeom prst="rect">
            <a:avLst/>
          </a:prstGeom>
          <a:noFill/>
          <a:ln>
            <a:noFill/>
          </a:ln>
        </p:spPr>
      </p:pic>
    </p:spTree>
    <p:extLst>
      <p:ext uri="{BB962C8B-B14F-4D97-AF65-F5344CB8AC3E}">
        <p14:creationId xmlns:p14="http://schemas.microsoft.com/office/powerpoint/2010/main" val="2266591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822ED8-1867-4D35-9A5C-E3AC37AE4965}"/>
              </a:ext>
            </a:extLst>
          </p:cNvPr>
          <p:cNvSpPr>
            <a:spLocks noGrp="1"/>
          </p:cNvSpPr>
          <p:nvPr>
            <p:ph type="title"/>
          </p:nvPr>
        </p:nvSpPr>
        <p:spPr>
          <a:xfrm>
            <a:off x="646111" y="452718"/>
            <a:ext cx="9404723" cy="657625"/>
          </a:xfrm>
        </p:spPr>
        <p:txBody>
          <a:bodyPr/>
          <a:lstStyle/>
          <a:p>
            <a:r>
              <a:rPr lang="en-IN" sz="3200" i="1" u="sng" dirty="0"/>
              <a:t>Results for Wikipedia Analysis : </a:t>
            </a:r>
            <a:endParaRPr lang="en-IN" i="1" u="sng" dirty="0"/>
          </a:p>
        </p:txBody>
      </p:sp>
      <p:pic>
        <p:nvPicPr>
          <p:cNvPr id="5" name="Picture 4">
            <a:extLst>
              <a:ext uri="{FF2B5EF4-FFF2-40B4-BE49-F238E27FC236}">
                <a16:creationId xmlns:a16="http://schemas.microsoft.com/office/drawing/2014/main" id="{0FEB6250-AE69-4C05-8EDF-6201FB12D6E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6111" y="1371600"/>
            <a:ext cx="9404723" cy="4917233"/>
          </a:xfrm>
          <a:prstGeom prst="rect">
            <a:avLst/>
          </a:prstGeom>
          <a:noFill/>
          <a:ln>
            <a:noFill/>
          </a:ln>
        </p:spPr>
      </p:pic>
    </p:spTree>
    <p:extLst>
      <p:ext uri="{BB962C8B-B14F-4D97-AF65-F5344CB8AC3E}">
        <p14:creationId xmlns:p14="http://schemas.microsoft.com/office/powerpoint/2010/main" val="82425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513928-C8F2-4C35-AA29-BA323D3C7AB3}"/>
              </a:ext>
            </a:extLst>
          </p:cNvPr>
          <p:cNvSpPr/>
          <p:nvPr/>
        </p:nvSpPr>
        <p:spPr>
          <a:xfrm>
            <a:off x="646111" y="1110343"/>
            <a:ext cx="9626893" cy="2806987"/>
          </a:xfrm>
          <a:prstGeom prst="rect">
            <a:avLst/>
          </a:prstGeom>
        </p:spPr>
        <p:txBody>
          <a:bodyPr wrap="square">
            <a:spAutoFit/>
          </a:bodyPr>
          <a:lstStyle/>
          <a:p>
            <a:pPr algn="just">
              <a:lnSpc>
                <a:spcPct val="150000"/>
              </a:lnSpc>
              <a:spcAft>
                <a:spcPts val="1200"/>
              </a:spcAft>
            </a:pPr>
            <a:r>
              <a:rPr lang="en-IN" sz="2000" dirty="0">
                <a:latin typeface="Times New Roman" panose="02020603050405020304" pitchFamily="18" charset="0"/>
                <a:ea typeface="Times New Roman" panose="02020603050405020304" pitchFamily="18" charset="0"/>
              </a:rPr>
              <a:t>1. The Dashboard gets updated each time we run the flask application thus giving live analysis.</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1200"/>
              </a:spcAft>
            </a:pPr>
            <a:r>
              <a:rPr lang="en-IN" sz="2000" dirty="0">
                <a:latin typeface="Times New Roman" panose="02020603050405020304" pitchFamily="18" charset="0"/>
                <a:ea typeface="Times New Roman" panose="02020603050405020304" pitchFamily="18" charset="0"/>
              </a:rPr>
              <a:t>2. The User Interface is simple, consistent and easy to use .</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1200"/>
              </a:spcAft>
            </a:pPr>
            <a:r>
              <a:rPr lang="en-IN" sz="2000" dirty="0">
                <a:latin typeface="Times New Roman" panose="02020603050405020304" pitchFamily="18" charset="0"/>
                <a:ea typeface="Times New Roman" panose="02020603050405020304" pitchFamily="18" charset="0"/>
              </a:rPr>
              <a:t>3. As Watson NLU is used , sentiment Analysis  accuracy is high.</a:t>
            </a:r>
            <a:endParaRPr lang="en-IN" sz="1600" dirty="0">
              <a:latin typeface="Times New Roman" panose="02020603050405020304" pitchFamily="18" charset="0"/>
              <a:ea typeface="Times New Roman" panose="02020603050405020304" pitchFamily="18" charset="0"/>
            </a:endParaRPr>
          </a:p>
          <a:p>
            <a:pPr algn="just">
              <a:lnSpc>
                <a:spcPct val="150000"/>
              </a:lnSpc>
              <a:spcAft>
                <a:spcPts val="1200"/>
              </a:spcAft>
            </a:pPr>
            <a:r>
              <a:rPr lang="en-IN" sz="2000" dirty="0">
                <a:latin typeface="Times New Roman" panose="02020603050405020304" pitchFamily="18" charset="0"/>
                <a:ea typeface="Times New Roman" panose="02020603050405020304" pitchFamily="18" charset="0"/>
              </a:rPr>
              <a:t>4. As DB2 database is used to store data ,data is very well structured and easy to understand.</a:t>
            </a:r>
            <a:endParaRPr lang="en-IN" sz="1600" dirty="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253ED095-EB07-4A05-93BE-CA0FD12C6C2B}"/>
              </a:ext>
            </a:extLst>
          </p:cNvPr>
          <p:cNvSpPr>
            <a:spLocks noGrp="1"/>
          </p:cNvSpPr>
          <p:nvPr>
            <p:ph type="title"/>
          </p:nvPr>
        </p:nvSpPr>
        <p:spPr>
          <a:xfrm>
            <a:off x="646111" y="452718"/>
            <a:ext cx="9404723" cy="657625"/>
          </a:xfrm>
        </p:spPr>
        <p:txBody>
          <a:bodyPr/>
          <a:lstStyle/>
          <a:p>
            <a:r>
              <a:rPr lang="en-IN" sz="3200" i="1" u="sng" dirty="0"/>
              <a:t>ADVANTAGES :</a:t>
            </a:r>
            <a:endParaRPr lang="en-IN" i="1" u="sng" dirty="0"/>
          </a:p>
        </p:txBody>
      </p:sp>
      <p:sp>
        <p:nvSpPr>
          <p:cNvPr id="7" name="Title 1">
            <a:extLst>
              <a:ext uri="{FF2B5EF4-FFF2-40B4-BE49-F238E27FC236}">
                <a16:creationId xmlns:a16="http://schemas.microsoft.com/office/drawing/2014/main" id="{EC33B997-9B99-43BD-8444-48412E4049B5}"/>
              </a:ext>
            </a:extLst>
          </p:cNvPr>
          <p:cNvSpPr txBox="1">
            <a:spLocks/>
          </p:cNvSpPr>
          <p:nvPr/>
        </p:nvSpPr>
        <p:spPr>
          <a:xfrm>
            <a:off x="646111" y="4020122"/>
            <a:ext cx="9404723" cy="65762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i="1" u="sng" dirty="0"/>
              <a:t>DISADVANTAGES :</a:t>
            </a:r>
            <a:endParaRPr lang="en-IN" i="1" u="sng" dirty="0"/>
          </a:p>
        </p:txBody>
      </p:sp>
      <p:sp>
        <p:nvSpPr>
          <p:cNvPr id="9" name="Rectangle 8">
            <a:extLst>
              <a:ext uri="{FF2B5EF4-FFF2-40B4-BE49-F238E27FC236}">
                <a16:creationId xmlns:a16="http://schemas.microsoft.com/office/drawing/2014/main" id="{A49DC0EB-C781-40A7-AD5A-0F0646448916}"/>
              </a:ext>
            </a:extLst>
          </p:cNvPr>
          <p:cNvSpPr/>
          <p:nvPr/>
        </p:nvSpPr>
        <p:spPr>
          <a:xfrm>
            <a:off x="646111" y="4780539"/>
            <a:ext cx="9626893" cy="1229632"/>
          </a:xfrm>
          <a:prstGeom prst="rect">
            <a:avLst/>
          </a:prstGeom>
        </p:spPr>
        <p:txBody>
          <a:bodyPr wrap="square">
            <a:spAutoFit/>
          </a:bodyPr>
          <a:lstStyle/>
          <a:p>
            <a:pPr algn="just">
              <a:lnSpc>
                <a:spcPct val="200000"/>
              </a:lnSpc>
              <a:spcAft>
                <a:spcPts val="1200"/>
              </a:spcAft>
            </a:pPr>
            <a:r>
              <a:rPr lang="en-IN" sz="2000" dirty="0">
                <a:latin typeface="Times New Roman" panose="02020603050405020304" pitchFamily="18" charset="0"/>
                <a:ea typeface="Times New Roman" panose="02020603050405020304" pitchFamily="18" charset="0"/>
              </a:rPr>
              <a:t>1.As the problem statement was about corona virus and lockdown extension , we predefined the required hashtags (#tags) in the code itself.</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3779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519AB9-33ED-4A0F-964D-8E1C0DBD5158}"/>
              </a:ext>
            </a:extLst>
          </p:cNvPr>
          <p:cNvSpPr/>
          <p:nvPr/>
        </p:nvSpPr>
        <p:spPr>
          <a:xfrm>
            <a:off x="765110" y="1759600"/>
            <a:ext cx="9285724" cy="3338799"/>
          </a:xfrm>
          <a:prstGeom prst="rect">
            <a:avLst/>
          </a:prstGeom>
        </p:spPr>
        <p:txBody>
          <a:bodyPr wrap="square">
            <a:spAutoFit/>
          </a:bodyPr>
          <a:lstStyle/>
          <a:p>
            <a:pPr marL="342900" lvl="0" indent="-342900">
              <a:lnSpc>
                <a:spcPct val="107000"/>
              </a:lnSpc>
              <a:spcAft>
                <a:spcPts val="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Times New Roman" panose="02020603050405020304" pitchFamily="18" charset="0"/>
              </a:rPr>
              <a:t>This project can be implemented to visualize the sentiments of people on any sort of topic.</a:t>
            </a:r>
          </a:p>
          <a:p>
            <a:pPr marL="342900" lvl="0" indent="-342900">
              <a:lnSpc>
                <a:spcPct val="107000"/>
              </a:lnSpc>
              <a:spcAft>
                <a:spcPts val="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Times New Roman" panose="02020603050405020304" pitchFamily="18" charset="0"/>
              </a:rPr>
              <a:t>It will help to know people’s opinion on kind of decision taken by the Government.</a:t>
            </a:r>
          </a:p>
          <a:p>
            <a:pPr marL="342900" lvl="0" indent="-342900">
              <a:lnSpc>
                <a:spcPct val="107000"/>
              </a:lnSpc>
              <a:spcAft>
                <a:spcPts val="80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Times New Roman" panose="02020603050405020304" pitchFamily="18" charset="0"/>
              </a:rPr>
              <a:t>Adding any kind of additional features to the dashboard is possible. Hence it is very dynamic.</a:t>
            </a:r>
          </a:p>
          <a:p>
            <a:pPr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Due to the above mentioned features of our project we can say that our work has a great scope in the future as well.</a:t>
            </a:r>
          </a:p>
        </p:txBody>
      </p:sp>
      <p:sp>
        <p:nvSpPr>
          <p:cNvPr id="5" name="Title 1">
            <a:extLst>
              <a:ext uri="{FF2B5EF4-FFF2-40B4-BE49-F238E27FC236}">
                <a16:creationId xmlns:a16="http://schemas.microsoft.com/office/drawing/2014/main" id="{4F7EA14B-B512-49E2-BCD7-99EEA68E0460}"/>
              </a:ext>
            </a:extLst>
          </p:cNvPr>
          <p:cNvSpPr>
            <a:spLocks noGrp="1"/>
          </p:cNvSpPr>
          <p:nvPr>
            <p:ph type="title"/>
          </p:nvPr>
        </p:nvSpPr>
        <p:spPr>
          <a:xfrm>
            <a:off x="646111" y="452718"/>
            <a:ext cx="9404723" cy="657625"/>
          </a:xfrm>
        </p:spPr>
        <p:txBody>
          <a:bodyPr/>
          <a:lstStyle/>
          <a:p>
            <a:r>
              <a:rPr lang="en-IN" sz="3200" i="1" u="sng" dirty="0"/>
              <a:t>SCOPE OF WORK</a:t>
            </a:r>
            <a:endParaRPr lang="en-IN" i="1" u="sng" dirty="0"/>
          </a:p>
        </p:txBody>
      </p:sp>
    </p:spTree>
    <p:extLst>
      <p:ext uri="{BB962C8B-B14F-4D97-AF65-F5344CB8AC3E}">
        <p14:creationId xmlns:p14="http://schemas.microsoft.com/office/powerpoint/2010/main" val="2124423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DBD77D-7EEC-4998-846C-268BBE84B4DD}"/>
              </a:ext>
            </a:extLst>
          </p:cNvPr>
          <p:cNvSpPr/>
          <p:nvPr/>
        </p:nvSpPr>
        <p:spPr>
          <a:xfrm>
            <a:off x="646111" y="1545470"/>
            <a:ext cx="9404723" cy="4686155"/>
          </a:xfrm>
          <a:prstGeom prst="rect">
            <a:avLst/>
          </a:prstGeom>
        </p:spPr>
        <p:txBody>
          <a:bodyPr wrap="square">
            <a:spAutoFit/>
          </a:bodyPr>
          <a:lstStyle/>
          <a:p>
            <a:pPr algn="just">
              <a:lnSpc>
                <a:spcPct val="200000"/>
              </a:lnSpc>
              <a:spcAft>
                <a:spcPts val="1200"/>
              </a:spcAft>
            </a:pPr>
            <a:r>
              <a:rPr lang="en-IN" dirty="0">
                <a:latin typeface="Times New Roman" panose="02020603050405020304" pitchFamily="18" charset="0"/>
                <a:ea typeface="Times New Roman" panose="02020603050405020304" pitchFamily="18" charset="0"/>
              </a:rPr>
              <a:t>We have addressed issues surrounding public sentiment reflecting deep concerns about Coronavirus and COVID-19, leading to the identification of growth in fear sentiment and negative sentiment. We also demonstrated the use of exploratory and descriptive textual analytics using Watson NLU and data visualization using IBM Cognos Analytics dashboard to discover early stage insights, such as by grouping of words by levels of a specific non-text.</a:t>
            </a:r>
          </a:p>
          <a:p>
            <a:pPr algn="just">
              <a:lnSpc>
                <a:spcPct val="200000"/>
              </a:lnSpc>
              <a:spcAft>
                <a:spcPts val="1200"/>
              </a:spcAft>
            </a:pPr>
            <a:endParaRPr lang="en-IN" sz="1600" dirty="0">
              <a:latin typeface="Times New Roman" panose="02020603050405020304" pitchFamily="18" charset="0"/>
              <a:ea typeface="Times New Roman" panose="02020603050405020304" pitchFamily="18" charset="0"/>
            </a:endParaRPr>
          </a:p>
          <a:p>
            <a:pPr algn="just">
              <a:lnSpc>
                <a:spcPct val="200000"/>
              </a:lnSpc>
              <a:spcAft>
                <a:spcPts val="1200"/>
              </a:spcAft>
            </a:pPr>
            <a:r>
              <a:rPr lang="en-IN" dirty="0">
                <a:latin typeface="Times New Roman" panose="02020603050405020304" pitchFamily="18" charset="0"/>
                <a:ea typeface="Times New Roman" panose="02020603050405020304" pitchFamily="18" charset="0"/>
              </a:rPr>
              <a:t>The Conclusion is that we identified the growth in  negative sentiment is gradual and a word cloud that  consists of all the trending topics on twitter and news.</a:t>
            </a:r>
            <a:endParaRPr lang="en-IN" sz="1600" dirty="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AFCF3D7E-5D8F-48B0-8D44-247595EABD44}"/>
              </a:ext>
            </a:extLst>
          </p:cNvPr>
          <p:cNvSpPr>
            <a:spLocks noGrp="1"/>
          </p:cNvSpPr>
          <p:nvPr>
            <p:ph type="title"/>
          </p:nvPr>
        </p:nvSpPr>
        <p:spPr>
          <a:xfrm>
            <a:off x="646111" y="452718"/>
            <a:ext cx="9404723" cy="657625"/>
          </a:xfrm>
        </p:spPr>
        <p:txBody>
          <a:bodyPr/>
          <a:lstStyle/>
          <a:p>
            <a:r>
              <a:rPr lang="en-IN" sz="3200" i="1" u="sng" dirty="0"/>
              <a:t>CONCLUSION :</a:t>
            </a:r>
            <a:endParaRPr lang="en-IN" i="1" u="sng" dirty="0"/>
          </a:p>
        </p:txBody>
      </p:sp>
    </p:spTree>
    <p:extLst>
      <p:ext uri="{BB962C8B-B14F-4D97-AF65-F5344CB8AC3E}">
        <p14:creationId xmlns:p14="http://schemas.microsoft.com/office/powerpoint/2010/main" val="979460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C024DE-6F98-4F5D-B37A-9FAA22DD1E2B}"/>
              </a:ext>
            </a:extLst>
          </p:cNvPr>
          <p:cNvSpPr>
            <a:spLocks noGrp="1"/>
          </p:cNvSpPr>
          <p:nvPr>
            <p:ph type="title"/>
          </p:nvPr>
        </p:nvSpPr>
        <p:spPr>
          <a:xfrm>
            <a:off x="646111" y="452718"/>
            <a:ext cx="9404723" cy="657625"/>
          </a:xfrm>
        </p:spPr>
        <p:txBody>
          <a:bodyPr/>
          <a:lstStyle/>
          <a:p>
            <a:r>
              <a:rPr lang="en-IN" sz="3200" i="1" u="sng" dirty="0"/>
              <a:t>BIBILIOGRAPHY :</a:t>
            </a:r>
            <a:endParaRPr lang="en-IN" i="1" u="sng" dirty="0"/>
          </a:p>
        </p:txBody>
      </p:sp>
      <p:sp>
        <p:nvSpPr>
          <p:cNvPr id="5" name="Rectangle 4">
            <a:extLst>
              <a:ext uri="{FF2B5EF4-FFF2-40B4-BE49-F238E27FC236}">
                <a16:creationId xmlns:a16="http://schemas.microsoft.com/office/drawing/2014/main" id="{1BDA3562-3A80-4C52-BA8A-3E39F190D64D}"/>
              </a:ext>
            </a:extLst>
          </p:cNvPr>
          <p:cNvSpPr/>
          <p:nvPr/>
        </p:nvSpPr>
        <p:spPr>
          <a:xfrm>
            <a:off x="646111" y="1110343"/>
            <a:ext cx="9404723" cy="5570756"/>
          </a:xfrm>
          <a:prstGeom prst="rect">
            <a:avLst/>
          </a:prstGeom>
        </p:spPr>
        <p:txBody>
          <a:bodyPr wrap="square">
            <a:spAutoFit/>
          </a:bodyPr>
          <a:lstStyle/>
          <a:p>
            <a:pPr>
              <a:spcAft>
                <a:spcPts val="0"/>
              </a:spcAft>
            </a:pPr>
            <a:r>
              <a:rPr lang="en-IN" dirty="0">
                <a:latin typeface="Times New Roman" panose="02020603050405020304" pitchFamily="18" charset="0"/>
                <a:ea typeface="Times New Roman" panose="02020603050405020304" pitchFamily="18" charset="0"/>
              </a:rPr>
              <a:t>1. </a:t>
            </a:r>
            <a:r>
              <a:rPr lang="en-IN" sz="2000" u="sng" dirty="0">
                <a:solidFill>
                  <a:srgbClr val="0000FF"/>
                </a:solidFill>
                <a:latin typeface="Times New Roman" panose="02020603050405020304" pitchFamily="18" charset="0"/>
                <a:ea typeface="Times New Roman" panose="02020603050405020304" pitchFamily="18" charset="0"/>
                <a:hlinkClick r:id="rId2"/>
              </a:rPr>
              <a:t>https://www.geeksforgeeks.org/twitter-sentiment-analysis-using-python/</a:t>
            </a:r>
            <a:endParaRPr lang="en-IN" dirty="0">
              <a:latin typeface="Times New Roman" panose="02020603050405020304" pitchFamily="18" charset="0"/>
              <a:ea typeface="Times New Roman" panose="02020603050405020304" pitchFamily="18" charset="0"/>
            </a:endParaRPr>
          </a:p>
          <a:p>
            <a:pPr>
              <a:spcAft>
                <a:spcPts val="0"/>
              </a:spcAft>
            </a:pPr>
            <a:r>
              <a:rPr lang="en-IN" sz="2000" dirty="0">
                <a:latin typeface="Times New Roman" panose="02020603050405020304" pitchFamily="18" charset="0"/>
                <a:ea typeface="Times New Roman" panose="02020603050405020304" pitchFamily="18" charset="0"/>
              </a:rPr>
              <a:t>2. </a:t>
            </a:r>
            <a:r>
              <a:rPr lang="en-IN" sz="2400" dirty="0">
                <a:latin typeface="Times New Roman" panose="02020603050405020304" pitchFamily="18" charset="0"/>
                <a:ea typeface="Times New Roman" panose="02020603050405020304" pitchFamily="18" charset="0"/>
              </a:rPr>
              <a:t>Watson Natural Language Understanding</a:t>
            </a: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3"/>
              </a:rPr>
              <a:t>https://www.youtube.com/watch?v=WDItryHZ3JI</a:t>
            </a:r>
            <a:endParaRPr lang="en-IN" dirty="0">
              <a:latin typeface="Times New Roman" panose="02020603050405020304" pitchFamily="18" charset="0"/>
              <a:ea typeface="Times New Roman" panose="02020603050405020304" pitchFamily="18" charset="0"/>
            </a:endParaRP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4"/>
              </a:rPr>
              <a:t>https://cloud.ibm.com/apidocs/natural-language-understanding</a:t>
            </a:r>
            <a:endParaRPr lang="en-IN" dirty="0">
              <a:latin typeface="Times New Roman" panose="02020603050405020304" pitchFamily="18" charset="0"/>
              <a:ea typeface="Times New Roman" panose="02020603050405020304" pitchFamily="18" charset="0"/>
            </a:endParaRPr>
          </a:p>
          <a:p>
            <a:pPr>
              <a:spcAft>
                <a:spcPts val="0"/>
              </a:spcAft>
            </a:pPr>
            <a:r>
              <a:rPr lang="en-IN" sz="2000" dirty="0">
                <a:latin typeface="Times New Roman" panose="02020603050405020304" pitchFamily="18" charset="0"/>
                <a:ea typeface="Times New Roman" panose="02020603050405020304" pitchFamily="18" charset="0"/>
              </a:rPr>
              <a:t>3.</a:t>
            </a:r>
            <a:r>
              <a:rPr lang="en-IN" dirty="0">
                <a:latin typeface="Times New Roman" panose="02020603050405020304" pitchFamily="18" charset="0"/>
                <a:ea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rPr>
              <a:t>DB2 database</a:t>
            </a: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5"/>
              </a:rPr>
              <a:t>https://www.youtube.com/watch?v=J9xtw0zjDLY</a:t>
            </a:r>
            <a:endParaRPr lang="en-IN" dirty="0">
              <a:latin typeface="Times New Roman" panose="02020603050405020304" pitchFamily="18" charset="0"/>
              <a:ea typeface="Times New Roman" panose="02020603050405020304" pitchFamily="18" charset="0"/>
            </a:endParaRP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6"/>
              </a:rPr>
              <a:t>https://www.ibm.com/in-en/products/db2-database</a:t>
            </a:r>
            <a:endParaRPr lang="en-IN" dirty="0">
              <a:latin typeface="Times New Roman" panose="02020603050405020304" pitchFamily="18" charset="0"/>
              <a:ea typeface="Times New Roman" panose="02020603050405020304" pitchFamily="18" charset="0"/>
            </a:endParaRPr>
          </a:p>
          <a:p>
            <a:pPr>
              <a:spcAft>
                <a:spcPts val="0"/>
              </a:spcAft>
            </a:pPr>
            <a:r>
              <a:rPr lang="en-IN" sz="2400" dirty="0">
                <a:latin typeface="Times New Roman" panose="02020603050405020304" pitchFamily="18" charset="0"/>
                <a:ea typeface="Times New Roman" panose="02020603050405020304" pitchFamily="18" charset="0"/>
              </a:rPr>
              <a:t>4. Flask using python</a:t>
            </a:r>
          </a:p>
          <a:p>
            <a:pPr lvl="2">
              <a:lnSpc>
                <a:spcPct val="200000"/>
              </a:lnSpc>
            </a:pPr>
            <a:r>
              <a:rPr lang="en-IN" u="sng" dirty="0">
                <a:solidFill>
                  <a:srgbClr val="0000FF"/>
                </a:solidFill>
                <a:latin typeface="Times New Roman" panose="02020603050405020304" pitchFamily="18" charset="0"/>
                <a:ea typeface="Times New Roman" panose="02020603050405020304" pitchFamily="18" charset="0"/>
                <a:hlinkClick r:id="rId7"/>
              </a:rPr>
              <a:t>https://www.youtube.com/watch?v=Z1RJmh_OqeA</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IN" sz="2400" dirty="0">
                <a:latin typeface="Times New Roman" panose="02020603050405020304" pitchFamily="18" charset="0"/>
                <a:ea typeface="Times New Roman" panose="02020603050405020304" pitchFamily="18" charset="0"/>
              </a:rPr>
              <a:t>5. IBM Cognos Dashboard Embedded </a:t>
            </a:r>
          </a:p>
          <a:p>
            <a:pPr lvl="2">
              <a:lnSpc>
                <a:spcPct val="150000"/>
              </a:lnSpc>
            </a:pPr>
            <a:r>
              <a:rPr lang="en-IN" sz="2000" u="sng" dirty="0">
                <a:solidFill>
                  <a:srgbClr val="0000FF"/>
                </a:solidFill>
                <a:latin typeface="Times New Roman" panose="02020603050405020304" pitchFamily="18" charset="0"/>
                <a:ea typeface="Times New Roman" panose="02020603050405020304" pitchFamily="18" charset="0"/>
                <a:hlinkClick r:id="rId8"/>
              </a:rPr>
              <a:t>https://www.youtube.com/watch?v=FCQ6GAcyQ7E</a:t>
            </a:r>
            <a:endParaRPr lang="en-IN" dirty="0">
              <a:latin typeface="Times New Roman" panose="02020603050405020304" pitchFamily="18" charset="0"/>
              <a:ea typeface="Times New Roman" panose="02020603050405020304" pitchFamily="18" charset="0"/>
            </a:endParaRPr>
          </a:p>
          <a:p>
            <a:pPr>
              <a:spcAft>
                <a:spcPts val="0"/>
              </a:spcAft>
            </a:pPr>
            <a:r>
              <a:rPr lang="en-IN"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34621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3D46B1-995C-4A75-ACEA-3B52C6E383B6}"/>
              </a:ext>
            </a:extLst>
          </p:cNvPr>
          <p:cNvSpPr txBox="1"/>
          <p:nvPr/>
        </p:nvSpPr>
        <p:spPr>
          <a:xfrm>
            <a:off x="2650503" y="2767280"/>
            <a:ext cx="6890994" cy="1323439"/>
          </a:xfrm>
          <a:prstGeom prst="rect">
            <a:avLst/>
          </a:prstGeom>
          <a:noFill/>
        </p:spPr>
        <p:txBody>
          <a:bodyPr wrap="square" rtlCol="0">
            <a:spAutoFit/>
          </a:bodyPr>
          <a:lstStyle/>
          <a:p>
            <a:pPr algn="ctr"/>
            <a:r>
              <a:rPr lang="en-IN" sz="8000" dirty="0">
                <a:solidFill>
                  <a:schemeClr val="bg1">
                    <a:lumMod val="50000"/>
                  </a:schemeClr>
                </a:solidFill>
                <a:latin typeface="Dutch801 Rm BT" panose="02020603060505020304" pitchFamily="18" charset="0"/>
              </a:rPr>
              <a:t>THANK YOU</a:t>
            </a:r>
          </a:p>
        </p:txBody>
      </p:sp>
    </p:spTree>
    <p:extLst>
      <p:ext uri="{BB962C8B-B14F-4D97-AF65-F5344CB8AC3E}">
        <p14:creationId xmlns:p14="http://schemas.microsoft.com/office/powerpoint/2010/main" val="183330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518A-0D4A-4431-B824-A666CADDBFBF}"/>
              </a:ext>
            </a:extLst>
          </p:cNvPr>
          <p:cNvSpPr>
            <a:spLocks noGrp="1"/>
          </p:cNvSpPr>
          <p:nvPr>
            <p:ph type="title"/>
          </p:nvPr>
        </p:nvSpPr>
        <p:spPr>
          <a:xfrm>
            <a:off x="646111" y="452718"/>
            <a:ext cx="9404723" cy="657625"/>
          </a:xfrm>
        </p:spPr>
        <p:txBody>
          <a:bodyPr/>
          <a:lstStyle/>
          <a:p>
            <a:r>
              <a:rPr lang="en-IN" sz="3200" i="1" u="sng" dirty="0"/>
              <a:t>PROBLEM STATEMENT</a:t>
            </a:r>
            <a:endParaRPr lang="en-IN" i="1" u="sng" dirty="0"/>
          </a:p>
        </p:txBody>
      </p:sp>
      <p:sp>
        <p:nvSpPr>
          <p:cNvPr id="3" name="Content Placeholder 2">
            <a:extLst>
              <a:ext uri="{FF2B5EF4-FFF2-40B4-BE49-F238E27FC236}">
                <a16:creationId xmlns:a16="http://schemas.microsoft.com/office/drawing/2014/main" id="{C0C125E0-C95B-4EC5-BCAF-371DEDFD7B94}"/>
              </a:ext>
            </a:extLst>
          </p:cNvPr>
          <p:cNvSpPr>
            <a:spLocks noGrp="1"/>
          </p:cNvSpPr>
          <p:nvPr>
            <p:ph idx="1"/>
          </p:nvPr>
        </p:nvSpPr>
        <p:spPr>
          <a:xfrm>
            <a:off x="1104293" y="2141377"/>
            <a:ext cx="8946541" cy="4195481"/>
          </a:xfrm>
        </p:spPr>
        <p:txBody>
          <a:bodyPr>
            <a:normAutofit/>
          </a:bodyPr>
          <a:lstStyle/>
          <a:p>
            <a:pPr algn="just">
              <a:lnSpc>
                <a:spcPct val="150000"/>
              </a:lnSpc>
              <a:buFont typeface="Arial" panose="020B0604020202020204" pitchFamily="34" charset="0"/>
              <a:buChar char="•"/>
            </a:pPr>
            <a:r>
              <a:rPr lang="en-US" dirty="0"/>
              <a:t>The sentiment analysis of Indians after the extension of lockdown announcements to be analyzed with the relevant #tags on twitter and build a predictive analytics model to understand the behavior of people if the lockdown is further extended.</a:t>
            </a:r>
            <a:br>
              <a:rPr lang="en-US" dirty="0"/>
            </a:br>
            <a:r>
              <a:rPr lang="en-US" dirty="0"/>
              <a:t>Also develop a dashboard with visualization of people reaction to the govt announcements on lockdown extension .</a:t>
            </a:r>
            <a:endParaRPr lang="en-IN" dirty="0"/>
          </a:p>
        </p:txBody>
      </p:sp>
    </p:spTree>
    <p:extLst>
      <p:ext uri="{BB962C8B-B14F-4D97-AF65-F5344CB8AC3E}">
        <p14:creationId xmlns:p14="http://schemas.microsoft.com/office/powerpoint/2010/main" val="57421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A3BE46-1326-44D4-959E-DD5ED76A4CF5}"/>
              </a:ext>
            </a:extLst>
          </p:cNvPr>
          <p:cNvSpPr>
            <a:spLocks noGrp="1"/>
          </p:cNvSpPr>
          <p:nvPr>
            <p:ph type="title"/>
          </p:nvPr>
        </p:nvSpPr>
        <p:spPr>
          <a:xfrm>
            <a:off x="646111" y="452718"/>
            <a:ext cx="9404723" cy="657625"/>
          </a:xfrm>
        </p:spPr>
        <p:txBody>
          <a:bodyPr/>
          <a:lstStyle/>
          <a:p>
            <a:r>
              <a:rPr lang="en-IN" sz="3200" i="1" u="sng" dirty="0"/>
              <a:t>PROPOSED SOLUTION :</a:t>
            </a:r>
            <a:endParaRPr lang="en-IN" i="1" u="sng" dirty="0"/>
          </a:p>
        </p:txBody>
      </p:sp>
      <p:sp>
        <p:nvSpPr>
          <p:cNvPr id="5" name="Content Placeholder 2">
            <a:extLst>
              <a:ext uri="{FF2B5EF4-FFF2-40B4-BE49-F238E27FC236}">
                <a16:creationId xmlns:a16="http://schemas.microsoft.com/office/drawing/2014/main" id="{DC916633-CE7E-442D-A34D-8EE559B18C84}"/>
              </a:ext>
            </a:extLst>
          </p:cNvPr>
          <p:cNvSpPr>
            <a:spLocks noGrp="1"/>
          </p:cNvSpPr>
          <p:nvPr>
            <p:ph idx="1"/>
          </p:nvPr>
        </p:nvSpPr>
        <p:spPr>
          <a:xfrm>
            <a:off x="1104293" y="1483752"/>
            <a:ext cx="8946541" cy="4195481"/>
          </a:xfrm>
        </p:spPr>
        <p:txBody>
          <a:bodyPr/>
          <a:lstStyle/>
          <a:p>
            <a:pPr algn="just">
              <a:lnSpc>
                <a:spcPct val="150000"/>
              </a:lnSpc>
              <a:buFont typeface="Arial" panose="020B0604020202020204" pitchFamily="34" charset="0"/>
              <a:buChar char="•"/>
            </a:pPr>
            <a:r>
              <a:rPr lang="en-IN" b="1" dirty="0"/>
              <a:t>We have developed a web application that makes sentiment analysis of COVID-19 tweets and developed a visualization dashboard to know about people's sentiments about the epidemic and extension of lockdown.</a:t>
            </a:r>
          </a:p>
          <a:p>
            <a:pPr algn="just">
              <a:lnSpc>
                <a:spcPct val="150000"/>
              </a:lnSpc>
              <a:buFont typeface="Arial" panose="020B0604020202020204" pitchFamily="34" charset="0"/>
              <a:buChar char="•"/>
            </a:pPr>
            <a:r>
              <a:rPr lang="en-IN" b="1" dirty="0"/>
              <a:t>It mainly consists of 2 parts:</a:t>
            </a:r>
          </a:p>
          <a:p>
            <a:pPr marL="800100" lvl="1" indent="-342900" algn="just">
              <a:lnSpc>
                <a:spcPct val="150000"/>
              </a:lnSpc>
              <a:buFont typeface="+mj-lt"/>
              <a:buAutoNum type="arabicPeriod"/>
            </a:pPr>
            <a:r>
              <a:rPr lang="en-IN" dirty="0"/>
              <a:t>Dashboard for sentimental analysis of coronavirus tweets and  people reaction on extension of lockdown.</a:t>
            </a:r>
          </a:p>
          <a:p>
            <a:pPr marL="800100" lvl="1" indent="-342900" algn="just">
              <a:lnSpc>
                <a:spcPct val="150000"/>
              </a:lnSpc>
              <a:buFont typeface="+mj-lt"/>
              <a:buAutoNum type="arabicPeriod"/>
            </a:pPr>
            <a:r>
              <a:rPr lang="en-IN" dirty="0"/>
              <a:t>Statistics Dashboard</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239857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E2FD-2950-4B3D-B49D-74186A059A5D}"/>
              </a:ext>
            </a:extLst>
          </p:cNvPr>
          <p:cNvSpPr>
            <a:spLocks noGrp="1"/>
          </p:cNvSpPr>
          <p:nvPr>
            <p:ph type="title"/>
          </p:nvPr>
        </p:nvSpPr>
        <p:spPr>
          <a:xfrm>
            <a:off x="646111" y="452718"/>
            <a:ext cx="9404723" cy="816245"/>
          </a:xfrm>
        </p:spPr>
        <p:txBody>
          <a:bodyPr/>
          <a:lstStyle/>
          <a:p>
            <a:r>
              <a:rPr lang="en-IN" sz="3600" i="1" u="sng" dirty="0"/>
              <a:t>TECHNOLOGY STACK :</a:t>
            </a:r>
            <a:endParaRPr lang="en-IN" sz="3600" dirty="0"/>
          </a:p>
        </p:txBody>
      </p:sp>
      <p:sp>
        <p:nvSpPr>
          <p:cNvPr id="3" name="Content Placeholder 2">
            <a:extLst>
              <a:ext uri="{FF2B5EF4-FFF2-40B4-BE49-F238E27FC236}">
                <a16:creationId xmlns:a16="http://schemas.microsoft.com/office/drawing/2014/main" id="{25986A7B-8FF1-455F-BF70-93878F15442F}"/>
              </a:ext>
            </a:extLst>
          </p:cNvPr>
          <p:cNvSpPr>
            <a:spLocks noGrp="1"/>
          </p:cNvSpPr>
          <p:nvPr>
            <p:ph idx="1"/>
          </p:nvPr>
        </p:nvSpPr>
        <p:spPr>
          <a:xfrm>
            <a:off x="2646784" y="2236327"/>
            <a:ext cx="10300995" cy="5424104"/>
          </a:xfrm>
        </p:spPr>
        <p:txBody>
          <a:bodyPr>
            <a:normAutofit/>
          </a:bodyPr>
          <a:lstStyle/>
          <a:p>
            <a:pPr>
              <a:lnSpc>
                <a:spcPct val="120000"/>
              </a:lnSpc>
            </a:pPr>
            <a:r>
              <a:rPr lang="en-IN" sz="2400" dirty="0"/>
              <a:t>HTML5</a:t>
            </a:r>
          </a:p>
          <a:p>
            <a:pPr>
              <a:lnSpc>
                <a:spcPct val="120000"/>
              </a:lnSpc>
            </a:pPr>
            <a:r>
              <a:rPr lang="en-IN" sz="2400" dirty="0"/>
              <a:t>CSS3</a:t>
            </a:r>
          </a:p>
          <a:p>
            <a:pPr>
              <a:lnSpc>
                <a:spcPct val="120000"/>
              </a:lnSpc>
            </a:pPr>
            <a:r>
              <a:rPr lang="en-IN" sz="2400" dirty="0"/>
              <a:t>JAVASCRIPT</a:t>
            </a:r>
          </a:p>
          <a:p>
            <a:pPr>
              <a:lnSpc>
                <a:spcPct val="120000"/>
              </a:lnSpc>
            </a:pPr>
            <a:r>
              <a:rPr lang="en-IN" sz="2400" dirty="0"/>
              <a:t>PYTHON</a:t>
            </a:r>
          </a:p>
          <a:p>
            <a:pPr>
              <a:lnSpc>
                <a:spcPct val="120000"/>
              </a:lnSpc>
            </a:pPr>
            <a:r>
              <a:rPr lang="en-IN" sz="2400" dirty="0"/>
              <a:t>Flask</a:t>
            </a:r>
          </a:p>
          <a:p>
            <a:pPr>
              <a:lnSpc>
                <a:spcPct val="150000"/>
              </a:lnSpc>
            </a:pPr>
            <a:endParaRPr lang="en-IN" sz="1800" dirty="0"/>
          </a:p>
          <a:p>
            <a:pPr marL="0" indent="0">
              <a:lnSpc>
                <a:spcPct val="150000"/>
              </a:lnSpc>
              <a:buNone/>
            </a:pPr>
            <a:endParaRPr lang="en-IN" sz="1100" dirty="0"/>
          </a:p>
        </p:txBody>
      </p:sp>
    </p:spTree>
    <p:extLst>
      <p:ext uri="{BB962C8B-B14F-4D97-AF65-F5344CB8AC3E}">
        <p14:creationId xmlns:p14="http://schemas.microsoft.com/office/powerpoint/2010/main" val="79693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4261E0-3DC3-4608-B717-0A48C91AF2F8}"/>
              </a:ext>
            </a:extLst>
          </p:cNvPr>
          <p:cNvSpPr>
            <a:spLocks noGrp="1"/>
          </p:cNvSpPr>
          <p:nvPr>
            <p:ph type="title"/>
          </p:nvPr>
        </p:nvSpPr>
        <p:spPr>
          <a:xfrm>
            <a:off x="636781" y="784046"/>
            <a:ext cx="9404723" cy="816245"/>
          </a:xfrm>
        </p:spPr>
        <p:txBody>
          <a:bodyPr/>
          <a:lstStyle/>
          <a:p>
            <a:r>
              <a:rPr lang="en-IN" sz="3600" i="1" u="sng" dirty="0"/>
              <a:t>IBM CLOUD SERVICES :</a:t>
            </a:r>
            <a:endParaRPr lang="en-IN" sz="3600" dirty="0"/>
          </a:p>
        </p:txBody>
      </p:sp>
      <p:sp>
        <p:nvSpPr>
          <p:cNvPr id="5" name="Content Placeholder 2">
            <a:extLst>
              <a:ext uri="{FF2B5EF4-FFF2-40B4-BE49-F238E27FC236}">
                <a16:creationId xmlns:a16="http://schemas.microsoft.com/office/drawing/2014/main" id="{A91CEC37-4D4E-4CA4-BA3B-E07995BE15D2}"/>
              </a:ext>
            </a:extLst>
          </p:cNvPr>
          <p:cNvSpPr>
            <a:spLocks noGrp="1"/>
          </p:cNvSpPr>
          <p:nvPr>
            <p:ph idx="1"/>
          </p:nvPr>
        </p:nvSpPr>
        <p:spPr>
          <a:xfrm>
            <a:off x="1891005" y="1676491"/>
            <a:ext cx="10300995" cy="5424104"/>
          </a:xfrm>
        </p:spPr>
        <p:txBody>
          <a:bodyPr>
            <a:normAutofit/>
          </a:bodyPr>
          <a:lstStyle/>
          <a:p>
            <a:pPr>
              <a:lnSpc>
                <a:spcPct val="150000"/>
              </a:lnSpc>
            </a:pPr>
            <a:endParaRPr lang="en-IN" sz="1800" dirty="0"/>
          </a:p>
          <a:p>
            <a:pPr marL="0" indent="0">
              <a:lnSpc>
                <a:spcPct val="150000"/>
              </a:lnSpc>
              <a:buNone/>
            </a:pPr>
            <a:endParaRPr lang="en-IN" sz="1100" dirty="0"/>
          </a:p>
        </p:txBody>
      </p:sp>
      <p:sp>
        <p:nvSpPr>
          <p:cNvPr id="6" name="Content Placeholder 2">
            <a:extLst>
              <a:ext uri="{FF2B5EF4-FFF2-40B4-BE49-F238E27FC236}">
                <a16:creationId xmlns:a16="http://schemas.microsoft.com/office/drawing/2014/main" id="{956A01D6-4396-4DE5-810F-6065DAE0BDF3}"/>
              </a:ext>
            </a:extLst>
          </p:cNvPr>
          <p:cNvSpPr txBox="1">
            <a:spLocks/>
          </p:cNvSpPr>
          <p:nvPr/>
        </p:nvSpPr>
        <p:spPr>
          <a:xfrm>
            <a:off x="2034074" y="2164793"/>
            <a:ext cx="10300995" cy="54241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50000"/>
              </a:lnSpc>
            </a:pPr>
            <a:r>
              <a:rPr lang="en-IN" sz="1800" dirty="0"/>
              <a:t>IBM Cloud Account</a:t>
            </a:r>
          </a:p>
          <a:p>
            <a:pPr>
              <a:lnSpc>
                <a:spcPct val="150000"/>
              </a:lnSpc>
            </a:pPr>
            <a:r>
              <a:rPr lang="en-IN" sz="1800" dirty="0"/>
              <a:t>IBM DB2 Database</a:t>
            </a:r>
          </a:p>
          <a:p>
            <a:pPr>
              <a:lnSpc>
                <a:spcPct val="150000"/>
              </a:lnSpc>
            </a:pPr>
            <a:r>
              <a:rPr lang="en-IN" sz="1800" dirty="0"/>
              <a:t>IBM Natural Language Understanding Service</a:t>
            </a:r>
          </a:p>
          <a:p>
            <a:pPr>
              <a:lnSpc>
                <a:spcPct val="150000"/>
              </a:lnSpc>
            </a:pPr>
            <a:r>
              <a:rPr lang="en-IN" sz="1800" dirty="0"/>
              <a:t>IBM Watson Studio</a:t>
            </a:r>
          </a:p>
          <a:p>
            <a:pPr>
              <a:lnSpc>
                <a:spcPct val="150000"/>
              </a:lnSpc>
            </a:pPr>
            <a:r>
              <a:rPr lang="en-IN" sz="1800" dirty="0"/>
              <a:t>IBM Cognos Dashboard Embedded</a:t>
            </a:r>
          </a:p>
          <a:p>
            <a:pPr>
              <a:lnSpc>
                <a:spcPct val="150000"/>
              </a:lnSpc>
            </a:pPr>
            <a:endParaRPr lang="en-IN" sz="1800" dirty="0"/>
          </a:p>
          <a:p>
            <a:pPr marL="0" indent="0">
              <a:lnSpc>
                <a:spcPct val="150000"/>
              </a:lnSpc>
              <a:buFont typeface="Wingdings 3" charset="2"/>
              <a:buNone/>
            </a:pPr>
            <a:endParaRPr lang="en-IN" sz="1100" dirty="0"/>
          </a:p>
        </p:txBody>
      </p:sp>
    </p:spTree>
    <p:extLst>
      <p:ext uri="{BB962C8B-B14F-4D97-AF65-F5344CB8AC3E}">
        <p14:creationId xmlns:p14="http://schemas.microsoft.com/office/powerpoint/2010/main" val="837674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FF9760-0347-4794-896F-A676D963A402}"/>
              </a:ext>
            </a:extLst>
          </p:cNvPr>
          <p:cNvSpPr>
            <a:spLocks noGrp="1"/>
          </p:cNvSpPr>
          <p:nvPr>
            <p:ph type="title"/>
          </p:nvPr>
        </p:nvSpPr>
        <p:spPr>
          <a:xfrm>
            <a:off x="646111" y="452718"/>
            <a:ext cx="9404723" cy="657625"/>
          </a:xfrm>
        </p:spPr>
        <p:txBody>
          <a:bodyPr/>
          <a:lstStyle/>
          <a:p>
            <a:r>
              <a:rPr lang="en-IN" sz="3200" i="1" u="sng" dirty="0"/>
              <a:t>BLOCK DIAGRAM :</a:t>
            </a:r>
            <a:endParaRPr lang="en-IN" i="1" u="sng" dirty="0"/>
          </a:p>
        </p:txBody>
      </p:sp>
      <p:pic>
        <p:nvPicPr>
          <p:cNvPr id="6" name="Picture 5">
            <a:extLst>
              <a:ext uri="{FF2B5EF4-FFF2-40B4-BE49-F238E27FC236}">
                <a16:creationId xmlns:a16="http://schemas.microsoft.com/office/drawing/2014/main" id="{8BF5ED23-0C7E-4EF5-890E-3137257B70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5109" y="1390261"/>
            <a:ext cx="9404723" cy="4469363"/>
          </a:xfrm>
          <a:prstGeom prst="rect">
            <a:avLst/>
          </a:prstGeom>
          <a:noFill/>
          <a:ln>
            <a:noFill/>
          </a:ln>
        </p:spPr>
      </p:pic>
    </p:spTree>
    <p:extLst>
      <p:ext uri="{BB962C8B-B14F-4D97-AF65-F5344CB8AC3E}">
        <p14:creationId xmlns:p14="http://schemas.microsoft.com/office/powerpoint/2010/main" val="373969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9B3369-19A0-4E35-9543-4D266D79EDD9}"/>
              </a:ext>
            </a:extLst>
          </p:cNvPr>
          <p:cNvSpPr/>
          <p:nvPr/>
        </p:nvSpPr>
        <p:spPr>
          <a:xfrm>
            <a:off x="599887" y="424935"/>
            <a:ext cx="9747762" cy="1077218"/>
          </a:xfrm>
          <a:prstGeom prst="rect">
            <a:avLst/>
          </a:prstGeom>
        </p:spPr>
        <p:txBody>
          <a:bodyPr wrap="square">
            <a:spAutoFit/>
          </a:bodyPr>
          <a:lstStyle/>
          <a:p>
            <a:r>
              <a:rPr lang="en-IN" sz="3200" i="1" u="sng" dirty="0"/>
              <a:t>WEB APPLICATION :</a:t>
            </a:r>
          </a:p>
          <a:p>
            <a:r>
              <a:rPr lang="en-IN" sz="3200" b="1" dirty="0"/>
              <a:t>	(Page-01)</a:t>
            </a:r>
          </a:p>
        </p:txBody>
      </p:sp>
      <p:pic>
        <p:nvPicPr>
          <p:cNvPr id="5" name="Picture 4">
            <a:extLst>
              <a:ext uri="{FF2B5EF4-FFF2-40B4-BE49-F238E27FC236}">
                <a16:creationId xmlns:a16="http://schemas.microsoft.com/office/drawing/2014/main" id="{EA5978DE-5AAF-492B-9FA1-F87927B8409B}"/>
              </a:ext>
            </a:extLst>
          </p:cNvPr>
          <p:cNvPicPr>
            <a:picLocks noChangeAspect="1"/>
          </p:cNvPicPr>
          <p:nvPr/>
        </p:nvPicPr>
        <p:blipFill>
          <a:blip r:embed="rId2"/>
          <a:stretch>
            <a:fillRect/>
          </a:stretch>
        </p:blipFill>
        <p:spPr>
          <a:xfrm>
            <a:off x="962416" y="1633169"/>
            <a:ext cx="9022703" cy="4799896"/>
          </a:xfrm>
          <a:prstGeom prst="rect">
            <a:avLst/>
          </a:prstGeom>
        </p:spPr>
      </p:pic>
    </p:spTree>
    <p:extLst>
      <p:ext uri="{BB962C8B-B14F-4D97-AF65-F5344CB8AC3E}">
        <p14:creationId xmlns:p14="http://schemas.microsoft.com/office/powerpoint/2010/main" val="156957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657A99-98B0-495E-86E2-20CEA8D38E09}"/>
              </a:ext>
            </a:extLst>
          </p:cNvPr>
          <p:cNvSpPr/>
          <p:nvPr/>
        </p:nvSpPr>
        <p:spPr>
          <a:xfrm>
            <a:off x="702701" y="536902"/>
            <a:ext cx="9747762" cy="1077218"/>
          </a:xfrm>
          <a:prstGeom prst="rect">
            <a:avLst/>
          </a:prstGeom>
        </p:spPr>
        <p:txBody>
          <a:bodyPr wrap="square">
            <a:spAutoFit/>
          </a:bodyPr>
          <a:lstStyle/>
          <a:p>
            <a:r>
              <a:rPr lang="en-IN" sz="3200" i="1" u="sng" dirty="0"/>
              <a:t>WEB APPLICATION :</a:t>
            </a:r>
          </a:p>
          <a:p>
            <a:r>
              <a:rPr lang="en-IN" sz="3200" b="1" dirty="0"/>
              <a:t>	( Page-02 </a:t>
            </a:r>
            <a:r>
              <a:rPr lang="en-IN" sz="3200" dirty="0"/>
              <a:t>Dashboard Redirection page </a:t>
            </a:r>
            <a:r>
              <a:rPr lang="en-IN" sz="3200" b="1" dirty="0"/>
              <a:t>)</a:t>
            </a:r>
          </a:p>
        </p:txBody>
      </p:sp>
      <p:pic>
        <p:nvPicPr>
          <p:cNvPr id="6" name="Picture 5">
            <a:extLst>
              <a:ext uri="{FF2B5EF4-FFF2-40B4-BE49-F238E27FC236}">
                <a16:creationId xmlns:a16="http://schemas.microsoft.com/office/drawing/2014/main" id="{FEC2FBCE-8803-4783-996D-5EC53F3DC9B4}"/>
              </a:ext>
            </a:extLst>
          </p:cNvPr>
          <p:cNvPicPr>
            <a:picLocks noChangeAspect="1"/>
          </p:cNvPicPr>
          <p:nvPr/>
        </p:nvPicPr>
        <p:blipFill>
          <a:blip r:embed="rId2"/>
          <a:stretch>
            <a:fillRect/>
          </a:stretch>
        </p:blipFill>
        <p:spPr>
          <a:xfrm>
            <a:off x="926029" y="1813751"/>
            <a:ext cx="8946541" cy="4692475"/>
          </a:xfrm>
          <a:prstGeom prst="rect">
            <a:avLst/>
          </a:prstGeom>
        </p:spPr>
      </p:pic>
    </p:spTree>
    <p:extLst>
      <p:ext uri="{BB962C8B-B14F-4D97-AF65-F5344CB8AC3E}">
        <p14:creationId xmlns:p14="http://schemas.microsoft.com/office/powerpoint/2010/main" val="273070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B9BDA6-CC59-44C4-92CB-E7929BA4538F}"/>
              </a:ext>
            </a:extLst>
          </p:cNvPr>
          <p:cNvSpPr>
            <a:spLocks noGrp="1"/>
          </p:cNvSpPr>
          <p:nvPr>
            <p:ph type="title"/>
          </p:nvPr>
        </p:nvSpPr>
        <p:spPr>
          <a:xfrm>
            <a:off x="646111" y="452718"/>
            <a:ext cx="9404723" cy="657625"/>
          </a:xfrm>
        </p:spPr>
        <p:txBody>
          <a:bodyPr/>
          <a:lstStyle/>
          <a:p>
            <a:r>
              <a:rPr lang="en-IN" sz="3200" i="1" u="sng" dirty="0"/>
              <a:t>Results for Twitter Analysis : </a:t>
            </a:r>
            <a:endParaRPr lang="en-IN" i="1" u="sng" dirty="0"/>
          </a:p>
        </p:txBody>
      </p:sp>
      <p:pic>
        <p:nvPicPr>
          <p:cNvPr id="5" name="Picture 4">
            <a:extLst>
              <a:ext uri="{FF2B5EF4-FFF2-40B4-BE49-F238E27FC236}">
                <a16:creationId xmlns:a16="http://schemas.microsoft.com/office/drawing/2014/main" id="{5CE1F381-5677-45EE-A851-18FF90FE6EE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6111" y="1680255"/>
            <a:ext cx="9404723" cy="4925818"/>
          </a:xfrm>
          <a:prstGeom prst="rect">
            <a:avLst/>
          </a:prstGeom>
          <a:noFill/>
          <a:ln>
            <a:noFill/>
          </a:ln>
        </p:spPr>
      </p:pic>
    </p:spTree>
    <p:extLst>
      <p:ext uri="{BB962C8B-B14F-4D97-AF65-F5344CB8AC3E}">
        <p14:creationId xmlns:p14="http://schemas.microsoft.com/office/powerpoint/2010/main" val="1293856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532</TotalTime>
  <Words>640</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Century Gothic</vt:lpstr>
      <vt:lpstr>Dutch801 Rm BT</vt:lpstr>
      <vt:lpstr>Lato</vt:lpstr>
      <vt:lpstr>Symbol</vt:lpstr>
      <vt:lpstr>Times New Roman</vt:lpstr>
      <vt:lpstr>Wingdings 3</vt:lpstr>
      <vt:lpstr>Ion</vt:lpstr>
      <vt:lpstr>PowerPoint Presentation</vt:lpstr>
      <vt:lpstr>PROBLEM STATEMENT</vt:lpstr>
      <vt:lpstr>PROPOSED SOLUTION :</vt:lpstr>
      <vt:lpstr>TECHNOLOGY STACK :</vt:lpstr>
      <vt:lpstr>IBM CLOUD SERVICES :</vt:lpstr>
      <vt:lpstr>BLOCK DIAGRAM :</vt:lpstr>
      <vt:lpstr>PowerPoint Presentation</vt:lpstr>
      <vt:lpstr>PowerPoint Presentation</vt:lpstr>
      <vt:lpstr>Results for Twitter Analysis : </vt:lpstr>
      <vt:lpstr>Results for News Analysis : </vt:lpstr>
      <vt:lpstr>Results for Wikipedia Analysis : </vt:lpstr>
      <vt:lpstr>ADVANTAGES :</vt:lpstr>
      <vt:lpstr>SCOPE OF WORK</vt:lpstr>
      <vt:lpstr>CONCLUSION :</vt:lpstr>
      <vt:lpstr>BIBILIOGRAPHY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Pawan Kumar</dc:creator>
  <cp:lastModifiedBy>V Pawan Kumar</cp:lastModifiedBy>
  <cp:revision>49</cp:revision>
  <dcterms:created xsi:type="dcterms:W3CDTF">2020-07-14T10:14:18Z</dcterms:created>
  <dcterms:modified xsi:type="dcterms:W3CDTF">2020-07-15T05:06:59Z</dcterms:modified>
</cp:coreProperties>
</file>