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7" r:id="rId2"/>
    <p:sldId id="258" r:id="rId3"/>
    <p:sldId id="279" r:id="rId4"/>
    <p:sldId id="259" r:id="rId5"/>
    <p:sldId id="260" r:id="rId6"/>
    <p:sldId id="280" r:id="rId7"/>
    <p:sldId id="263" r:id="rId8"/>
    <p:sldId id="264" r:id="rId9"/>
    <p:sldId id="265"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1E9"/>
    <a:srgbClr val="0C01A1"/>
    <a:srgbClr val="3112EE"/>
    <a:srgbClr val="1459AC"/>
  </p:clrMru>
</p:presentationPr>
</file>

<file path=ppt/tableStyles.xml><?xml version="1.0" encoding="utf-8"?>
<a:tblStyleLst xmlns:a="http://schemas.openxmlformats.org/drawingml/2006/main" def="{5C22544A-7EE6-4342-B048-85BDC9FD1C3A}">
  <a:tblStyle styleId="{04AD6118-E2A3-4B2E-8215-4B0000D75A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96" y="-19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48"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1048607"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8"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1048615"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1048623"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4"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48628"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048644"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5"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048596" name="Google Shape;14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1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1048587" name="Google Shape;2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8" name="Google Shape;2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1048581" name="Google Shape;3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2" name="Google Shape;3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2097158" name="Google Shape;13;p3" descr="paint_transparent4.png"/>
          <p:cNvPicPr preferRelativeResize="0">
            <a:picLocks/>
          </p:cNvPicPr>
          <p:nvPr/>
        </p:nvPicPr>
        <p:blipFill rotWithShape="1">
          <a:blip r:embed="rId3">
            <a:alphaModFix/>
          </a:blip>
          <a:srcRect r="49954"/>
          <a:stretch>
            <a:fillRect/>
          </a:stretch>
        </p:blipFill>
        <p:spPr>
          <a:xfrm>
            <a:off x="4567925" y="0"/>
            <a:ext cx="4576075" cy="5143524"/>
          </a:xfrm>
          <a:prstGeom prst="rect">
            <a:avLst/>
          </a:prstGeom>
          <a:noFill/>
          <a:ln>
            <a:noFill/>
          </a:ln>
        </p:spPr>
      </p:pic>
      <p:sp>
        <p:nvSpPr>
          <p:cNvPr id="1048609"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8611"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097159" name="Google Shape;22;p5"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617"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1048618"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lvl1pPr>
            <a:lvl2pPr marL="914400" lvl="1" indent="-342900">
              <a:spcBef>
                <a:spcPts val="0"/>
              </a:spcBef>
              <a:spcAft>
                <a:spcPts val="0"/>
              </a:spcAft>
              <a:buSzPts val="1800"/>
              <a:buChar char="×"/>
            </a:lvl2pPr>
            <a:lvl3pPr marL="1371600" lvl="2" indent="-342900">
              <a:spcBef>
                <a:spcPts val="0"/>
              </a:spcBef>
              <a:spcAft>
                <a:spcPts val="0"/>
              </a:spcAft>
              <a:buSzPts val="1800"/>
              <a:buChar char="×"/>
            </a:lvl3pPr>
            <a:lvl4pPr marL="1828800" lvl="3" indent="-342900">
              <a:spcBef>
                <a:spcPts val="0"/>
              </a:spcBef>
              <a:spcAft>
                <a:spcPts val="0"/>
              </a:spcAft>
              <a:buSzPts val="1800"/>
              <a:buChar char="×"/>
            </a:lvl4pPr>
            <a:lvl5pPr marL="2286000" lvl="4" indent="-342900">
              <a:spcBef>
                <a:spcPts val="0"/>
              </a:spcBef>
              <a:spcAft>
                <a:spcPts val="0"/>
              </a:spcAft>
              <a:buSzPts val="1800"/>
              <a:buChar char="○"/>
            </a:lvl5pPr>
            <a:lvl6pPr marL="2743200" lvl="5" indent="-342900">
              <a:spcBef>
                <a:spcPts val="0"/>
              </a:spcBef>
              <a:spcAft>
                <a:spcPts val="0"/>
              </a:spcAft>
              <a:buSzPts val="1800"/>
              <a:buChar char="■"/>
            </a:lvl6pPr>
            <a:lvl7pPr marL="3200400" lvl="6" indent="-342900">
              <a:spcBef>
                <a:spcPts val="0"/>
              </a:spcBef>
              <a:spcAft>
                <a:spcPts val="0"/>
              </a:spcAft>
              <a:buSzPts val="1800"/>
              <a:buChar char="●"/>
            </a:lvl7pPr>
            <a:lvl8pPr marL="3657600" lvl="7" indent="-342900">
              <a:spcBef>
                <a:spcPts val="0"/>
              </a:spcBef>
              <a:spcAft>
                <a:spcPts val="0"/>
              </a:spcAft>
              <a:buSzPts val="1800"/>
              <a:buChar char="○"/>
            </a:lvl8pPr>
            <a:lvl9pPr marL="4114800" lvl="8" indent="-342900">
              <a:spcBef>
                <a:spcPts val="0"/>
              </a:spcBef>
              <a:spcAft>
                <a:spcPts val="0"/>
              </a:spcAft>
              <a:buSzPts val="1800"/>
              <a:buChar char="■"/>
            </a:lvl9pPr>
          </a:lstStyle>
          <a:p>
            <a:endParaRPr/>
          </a:p>
        </p:txBody>
      </p:sp>
      <p:sp>
        <p:nvSpPr>
          <p:cNvPr id="1048619"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097156" name="Google Shape;27;p6"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59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endParaRPr/>
          </a:p>
        </p:txBody>
      </p:sp>
      <p:sp>
        <p:nvSpPr>
          <p:cNvPr id="104859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04860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04860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2097155" name="Google Shape;40;p8"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589"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endParaRPr/>
          </a:p>
        </p:txBody>
      </p:sp>
      <p:sp>
        <p:nvSpPr>
          <p:cNvPr id="1048590"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2097165" name="Google Shape;44;p9"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646"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1048647"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2097152" name="Google Shape;51;p11" descr="paint_transparent3.png"/>
          <p:cNvPicPr preferRelativeResize="0">
            <a:picLocks/>
          </p:cNvPicPr>
          <p:nvPr/>
        </p:nvPicPr>
        <p:blipFill>
          <a:blip r:embed="rId3">
            <a:alphaModFix/>
          </a:blip>
          <a:stretch>
            <a:fillRect/>
          </a:stretch>
        </p:blipFill>
        <p:spPr>
          <a:xfrm>
            <a:off x="0" y="0"/>
            <a:ext cx="9144000" cy="5143503"/>
          </a:xfrm>
          <a:prstGeom prst="rect">
            <a:avLst/>
          </a:prstGeom>
          <a:noFill/>
          <a:ln>
            <a:noFill/>
          </a:ln>
        </p:spPr>
      </p:pic>
      <p:sp>
        <p:nvSpPr>
          <p:cNvPr id="1048579"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1048583"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pic>
        <p:nvPicPr>
          <p:cNvPr id="2097154" name="Google Shape;55;p12" descr="paint_transparent1.png"/>
          <p:cNvPicPr preferRelativeResize="0">
            <a:picLocks/>
          </p:cNvPicPr>
          <p:nvPr/>
        </p:nvPicPr>
        <p:blipFill rotWithShape="1">
          <a:blip r:embed="rId3">
            <a:alphaModFix/>
          </a:blip>
          <a:srcRect l="27161"/>
          <a:stretch>
            <a:fillRect/>
          </a:stretch>
        </p:blipFill>
        <p:spPr>
          <a:xfrm>
            <a:off x="0" y="0"/>
            <a:ext cx="6660552"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104857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104857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youtube.com/" TargetMode="External"/><Relationship Id="rId5" Type="http://schemas.openxmlformats.org/officeDocument/2006/relationships/hyperlink" Target="https://ideal.com/recruitment-chatbot/" TargetMode="External"/><Relationship Id="rId4" Type="http://schemas.openxmlformats.org/officeDocument/2006/relationships/hyperlink" Target="https://cloud.ibm.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48605"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lang="en"/>
          </a:p>
        </p:txBody>
      </p:sp>
      <p:sp>
        <p:nvSpPr>
          <p:cNvPr id="1048606" name="Rectangle 11"/>
          <p:cNvSpPr/>
          <p:nvPr/>
        </p:nvSpPr>
        <p:spPr>
          <a:xfrm>
            <a:off x="571472" y="142858"/>
            <a:ext cx="8072494" cy="4478149"/>
          </a:xfrm>
          <a:prstGeom prst="rect">
            <a:avLst/>
          </a:prstGeom>
        </p:spPr>
        <p:txBody>
          <a:bodyPr wrap="square">
            <a:spAutoFit/>
          </a:bodyPr>
          <a:lstStyle/>
          <a:p>
            <a:pPr algn="ctr">
              <a:lnSpc>
                <a:spcPct val="150000"/>
              </a:lnSpc>
            </a:pPr>
            <a:r>
              <a:rPr lang="en-US" sz="2000" dirty="0" smtClean="0">
                <a:solidFill>
                  <a:schemeClr val="tx1">
                    <a:lumMod val="50000"/>
                  </a:schemeClr>
                </a:solidFill>
                <a:latin typeface="Times New Roman" pitchFamily="18" charset="0"/>
                <a:cs typeface="Times New Roman" pitchFamily="18" charset="0"/>
              </a:rPr>
              <a:t>A PRESENTATION</a:t>
            </a:r>
          </a:p>
          <a:p>
            <a:pPr algn="ctr">
              <a:lnSpc>
                <a:spcPct val="150000"/>
              </a:lnSpc>
            </a:pPr>
            <a:r>
              <a:rPr lang="en-US" sz="2000" dirty="0" smtClean="0">
                <a:solidFill>
                  <a:schemeClr val="tx1">
                    <a:lumMod val="50000"/>
                  </a:schemeClr>
                </a:solidFill>
                <a:latin typeface="Times New Roman" pitchFamily="18" charset="0"/>
                <a:cs typeface="Times New Roman" pitchFamily="18" charset="0"/>
              </a:rPr>
              <a:t>ON</a:t>
            </a:r>
          </a:p>
          <a:p>
            <a:pPr algn="ctr">
              <a:lnSpc>
                <a:spcPct val="150000"/>
              </a:lnSpc>
            </a:pPr>
            <a:r>
              <a:rPr lang="en-US" sz="2400" dirty="0" smtClean="0">
                <a:solidFill>
                  <a:srgbClr val="0000FF"/>
                </a:solidFill>
                <a:latin typeface="Times New Roman" pitchFamily="18" charset="0"/>
                <a:cs typeface="Times New Roman" pitchFamily="18" charset="0"/>
              </a:rPr>
              <a:t>“</a:t>
            </a:r>
            <a:r>
              <a:rPr lang="en-US" sz="2400" b="1" dirty="0" smtClean="0">
                <a:solidFill>
                  <a:srgbClr val="0000FF"/>
                </a:solidFill>
                <a:effectLst>
                  <a:glow rad="63500">
                    <a:schemeClr val="accent1">
                      <a:satMod val="175000"/>
                      <a:alpha val="40000"/>
                    </a:schemeClr>
                  </a:glow>
                  <a:outerShdw sx="1000" sy="1000" algn="ctr" rotWithShape="0">
                    <a:srgbClr val="000000"/>
                  </a:outerShdw>
                </a:effectLst>
                <a:latin typeface="Castellar" pitchFamily="18" charset="0"/>
                <a:cs typeface="Times New Roman" pitchFamily="18" charset="0"/>
              </a:rPr>
              <a:t>ARTIFICIAL INTELLIGENCE RECRUITER</a:t>
            </a:r>
            <a:r>
              <a:rPr lang="en-US" sz="2400" dirty="0" smtClean="0">
                <a:solidFill>
                  <a:srgbClr val="0000FF"/>
                </a:solidFill>
                <a:latin typeface="Times New Roman" pitchFamily="18" charset="0"/>
                <a:cs typeface="Times New Roman" pitchFamily="18" charset="0"/>
              </a:rPr>
              <a:t>”</a:t>
            </a:r>
          </a:p>
          <a:p>
            <a:pPr algn="ctr">
              <a:lnSpc>
                <a:spcPct val="150000"/>
              </a:lnSpc>
            </a:pPr>
            <a:r>
              <a:rPr lang="en-US" sz="1800" dirty="0" smtClean="0">
                <a:solidFill>
                  <a:srgbClr val="1459AC"/>
                </a:solidFill>
                <a:latin typeface="Times New Roman" pitchFamily="18" charset="0"/>
                <a:cs typeface="Times New Roman" pitchFamily="18" charset="0"/>
              </a:rPr>
              <a:t>(Using IBM Watson Assistant)</a:t>
            </a:r>
          </a:p>
          <a:p>
            <a:pPr algn="ctr"/>
            <a:endParaRPr lang="en-US" sz="1800" u="sng" dirty="0" smtClean="0">
              <a:solidFill>
                <a:schemeClr val="tx1">
                  <a:lumMod val="50000"/>
                </a:schemeClr>
              </a:solidFill>
              <a:latin typeface="Times New Roman" pitchFamily="18" charset="0"/>
              <a:cs typeface="Times New Roman" pitchFamily="18" charset="0"/>
            </a:endParaRPr>
          </a:p>
          <a:p>
            <a:pPr algn="ctr"/>
            <a:endParaRPr lang="en-US" sz="1800" u="sng" dirty="0" smtClean="0">
              <a:solidFill>
                <a:schemeClr val="tx1">
                  <a:lumMod val="50000"/>
                </a:schemeClr>
              </a:solidFill>
              <a:latin typeface="Times New Roman" pitchFamily="18" charset="0"/>
              <a:cs typeface="Times New Roman" pitchFamily="18" charset="0"/>
            </a:endParaRPr>
          </a:p>
          <a:p>
            <a:pPr algn="ctr"/>
            <a:r>
              <a:rPr lang="en-US" sz="1800" b="1" u="sng" dirty="0" smtClean="0">
                <a:solidFill>
                  <a:schemeClr val="tx1">
                    <a:lumMod val="50000"/>
                  </a:schemeClr>
                </a:solidFill>
                <a:latin typeface="Times New Roman" pitchFamily="18" charset="0"/>
                <a:cs typeface="Times New Roman" pitchFamily="18" charset="0"/>
              </a:rPr>
              <a:t>BY</a:t>
            </a:r>
          </a:p>
          <a:p>
            <a:pPr algn="ctr"/>
            <a:r>
              <a:rPr lang="en-US" sz="1800" dirty="0" smtClean="0">
                <a:solidFill>
                  <a:schemeClr val="tx1">
                    <a:lumMod val="50000"/>
                  </a:schemeClr>
                </a:solidFill>
                <a:latin typeface="Times New Roman" pitchFamily="18" charset="0"/>
                <a:cs typeface="Times New Roman" pitchFamily="18" charset="0"/>
              </a:rPr>
              <a:t>TEAM NAME: </a:t>
            </a:r>
            <a:r>
              <a:rPr lang="en-US" sz="1800" b="1" dirty="0" smtClean="0">
                <a:solidFill>
                  <a:srgbClr val="1201E9"/>
                </a:solidFill>
                <a:latin typeface="Times New Roman" pitchFamily="18" charset="0"/>
                <a:cs typeface="Times New Roman" pitchFamily="18" charset="0"/>
              </a:rPr>
              <a:t>TEAM STAR</a:t>
            </a:r>
          </a:p>
          <a:p>
            <a:r>
              <a:rPr lang="en-US" sz="1800" b="1" dirty="0" smtClean="0">
                <a:solidFill>
                  <a:schemeClr val="tx1">
                    <a:lumMod val="50000"/>
                  </a:schemeClr>
                </a:solidFill>
                <a:latin typeface="Times New Roman" pitchFamily="18" charset="0"/>
                <a:cs typeface="Times New Roman" pitchFamily="18" charset="0"/>
              </a:rPr>
              <a:t>                                     </a:t>
            </a:r>
            <a:r>
              <a:rPr lang="en-US" sz="1800" dirty="0" smtClean="0">
                <a:solidFill>
                  <a:schemeClr val="tx1">
                    <a:lumMod val="50000"/>
                  </a:schemeClr>
                </a:solidFill>
                <a:latin typeface="Times New Roman" pitchFamily="18" charset="0"/>
                <a:cs typeface="Times New Roman" pitchFamily="18" charset="0"/>
              </a:rPr>
              <a:t>TEAM HEAD: </a:t>
            </a:r>
            <a:r>
              <a:rPr lang="en-US" sz="1600" b="1" dirty="0" smtClean="0">
                <a:solidFill>
                  <a:srgbClr val="1201E9"/>
                </a:solidFill>
                <a:latin typeface="Times New Roman" pitchFamily="18" charset="0"/>
                <a:cs typeface="Times New Roman" pitchFamily="18" charset="0"/>
              </a:rPr>
              <a:t>P. SAI SAVITHRU MOHAN</a:t>
            </a:r>
          </a:p>
          <a:p>
            <a:endParaRPr lang="en-US" sz="1600" b="1" dirty="0" smtClean="0">
              <a:solidFill>
                <a:schemeClr val="tx1">
                  <a:lumMod val="50000"/>
                </a:schemeClr>
              </a:solidFill>
              <a:latin typeface="Times New Roman" pitchFamily="18" charset="0"/>
              <a:cs typeface="Times New Roman" pitchFamily="18" charset="0"/>
            </a:endParaRPr>
          </a:p>
          <a:p>
            <a:endParaRPr lang="en-US" sz="1600" b="1" dirty="0" smtClean="0">
              <a:solidFill>
                <a:schemeClr val="tx1">
                  <a:lumMod val="50000"/>
                </a:schemeClr>
              </a:solidFill>
              <a:latin typeface="Times New Roman" pitchFamily="18" charset="0"/>
              <a:cs typeface="Times New Roman" pitchFamily="18" charset="0"/>
            </a:endParaRPr>
          </a:p>
          <a:p>
            <a:r>
              <a:rPr lang="en-US" sz="1600" b="1" dirty="0" smtClean="0">
                <a:solidFill>
                  <a:schemeClr val="tx1">
                    <a:lumMod val="50000"/>
                  </a:schemeClr>
                </a:solidFill>
                <a:latin typeface="Times New Roman" pitchFamily="18" charset="0"/>
                <a:cs typeface="Times New Roman" pitchFamily="18" charset="0"/>
              </a:rPr>
              <a:t>                                                   </a:t>
            </a:r>
            <a:r>
              <a:rPr lang="en-US" sz="1600" b="1" u="sng" dirty="0" smtClean="0">
                <a:solidFill>
                  <a:schemeClr val="tx1">
                    <a:lumMod val="50000"/>
                  </a:schemeClr>
                </a:solidFill>
                <a:latin typeface="Times New Roman" pitchFamily="18" charset="0"/>
                <a:cs typeface="Times New Roman" pitchFamily="18" charset="0"/>
              </a:rPr>
              <a:t>UNDER THE GUIDANCE OF </a:t>
            </a:r>
          </a:p>
          <a:p>
            <a:pPr>
              <a:lnSpc>
                <a:spcPct val="150000"/>
              </a:lnSpc>
            </a:pPr>
            <a:r>
              <a:rPr lang="en-US" sz="1600" b="1" dirty="0" smtClean="0">
                <a:solidFill>
                  <a:schemeClr val="tx1">
                    <a:lumMod val="50000"/>
                  </a:schemeClr>
                </a:solidFill>
                <a:latin typeface="Times New Roman" pitchFamily="18" charset="0"/>
                <a:cs typeface="Times New Roman" pitchFamily="18" charset="0"/>
              </a:rPr>
              <a:t>                                                             </a:t>
            </a:r>
            <a:r>
              <a:rPr lang="en-US" sz="1600" b="1" dirty="0" smtClean="0">
                <a:solidFill>
                  <a:srgbClr val="1201E9"/>
                </a:solidFill>
                <a:latin typeface="Times New Roman" pitchFamily="18" charset="0"/>
                <a:cs typeface="Times New Roman" pitchFamily="18" charset="0"/>
              </a:rPr>
              <a:t>SMART BRIDGE</a:t>
            </a:r>
            <a:endParaRPr lang="en-IN" sz="1600" b="1" dirty="0" smtClean="0">
              <a:solidFill>
                <a:srgbClr val="1201E9"/>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1048584" name="Google Shape;244;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lang="en"/>
          </a:p>
        </p:txBody>
      </p:sp>
      <p:sp>
        <p:nvSpPr>
          <p:cNvPr id="1048585" name="Rectangle 5"/>
          <p:cNvSpPr/>
          <p:nvPr/>
        </p:nvSpPr>
        <p:spPr>
          <a:xfrm>
            <a:off x="3000364" y="428610"/>
            <a:ext cx="2037080"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REFERENCES</a:t>
            </a:r>
            <a:endParaRPr lang="en-IN" sz="2400" dirty="0"/>
          </a:p>
        </p:txBody>
      </p:sp>
      <p:sp>
        <p:nvSpPr>
          <p:cNvPr id="1048586" name="Rectangle 6"/>
          <p:cNvSpPr/>
          <p:nvPr/>
        </p:nvSpPr>
        <p:spPr>
          <a:xfrm>
            <a:off x="714348" y="1285866"/>
            <a:ext cx="7858180" cy="1754326"/>
          </a:xfrm>
          <a:prstGeom prst="rect">
            <a:avLst/>
          </a:prstGeom>
        </p:spPr>
        <p:txBody>
          <a:bodyPr wrap="square">
            <a:spAutoFit/>
          </a:bodyPr>
          <a:lstStyle/>
          <a:p>
            <a:pPr lvl="0">
              <a:buFont typeface="Arial" pitchFamily="34" charset="0"/>
              <a:buChar char="•"/>
            </a:pPr>
            <a:r>
              <a:rPr lang="en-IN" sz="1800" u="sng" dirty="0" smtClean="0">
                <a:latin typeface="Times New Roman" pitchFamily="18" charset="0"/>
                <a:cs typeface="Times New Roman" pitchFamily="18" charset="0"/>
                <a:hlinkClick r:id="rId4"/>
              </a:rPr>
              <a:t>https://cloud.ibm.com/</a:t>
            </a:r>
            <a:endParaRPr lang="en-IN" sz="1800" u="sng" dirty="0" smtClean="0">
              <a:latin typeface="Times New Roman" pitchFamily="18" charset="0"/>
              <a:cs typeface="Times New Roman" pitchFamily="18" charset="0"/>
            </a:endParaRP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u="sng" dirty="0" smtClean="0">
                <a:latin typeface="Times New Roman" pitchFamily="18" charset="0"/>
                <a:cs typeface="Times New Roman" pitchFamily="18" charset="0"/>
                <a:hlinkClick r:id="rId5"/>
              </a:rPr>
              <a:t>https://ideal.com/recruitment-chatbot/</a:t>
            </a:r>
            <a:endParaRPr lang="en-IN" sz="1800" u="sng" dirty="0" smtClean="0">
              <a:latin typeface="Times New Roman" pitchFamily="18" charset="0"/>
              <a:cs typeface="Times New Roman" pitchFamily="18" charset="0"/>
            </a:endParaRP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u="sng" dirty="0" smtClean="0">
                <a:latin typeface="Times New Roman" pitchFamily="18" charset="0"/>
                <a:cs typeface="Times New Roman" pitchFamily="18" charset="0"/>
                <a:hlinkClick r:id="rId6"/>
              </a:rPr>
              <a:t>https://youtube.com/</a:t>
            </a:r>
            <a:r>
              <a:rPr lang="en-IN" sz="1800" dirty="0" smtClean="0">
                <a:latin typeface="Times New Roman" pitchFamily="18" charset="0"/>
                <a:cs typeface="Times New Roman" pitchFamily="18" charset="0"/>
              </a:rPr>
              <a:t> (IBM Channel &amp; </a:t>
            </a:r>
            <a:r>
              <a:rPr lang="en-IN" sz="1800" dirty="0" err="1" smtClean="0">
                <a:latin typeface="Times New Roman" pitchFamily="18" charset="0"/>
                <a:cs typeface="Times New Roman" pitchFamily="18" charset="0"/>
              </a:rPr>
              <a:t>SmartBridge</a:t>
            </a:r>
            <a:r>
              <a:rPr lang="en-IN" sz="1800" dirty="0" smtClean="0">
                <a:latin typeface="Times New Roman" pitchFamily="18" charset="0"/>
                <a:cs typeface="Times New Roman" pitchFamily="18" charset="0"/>
              </a:rPr>
              <a:t> Channel)</a:t>
            </a:r>
          </a:p>
          <a:p>
            <a:pPr>
              <a:buFont typeface="Wingdings" panose="05000000000000000000" pitchFamily="2" charset="2"/>
              <a:buChar char="§"/>
            </a:pPr>
            <a:endParaRPr lang="en-IN" sz="18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1048580" name="Google Shape;365;p40"/>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pPr marL="0" lvl="0" indent="0" algn="ctr" rtl="0">
                <a:spcBef>
                  <a:spcPts val="0"/>
                </a:spcBef>
                <a:spcAft>
                  <a:spcPts val="0"/>
                </a:spcAft>
                <a:buNone/>
              </a:pPr>
              <a:t>11</a:t>
            </a:fld>
            <a:endParaRPr>
              <a:solidFill>
                <a:srgbClr val="999999"/>
              </a:solidFill>
            </a:endParaRPr>
          </a:p>
        </p:txBody>
      </p:sp>
      <p:pic>
        <p:nvPicPr>
          <p:cNvPr id="2097153" name="Picture 2" descr="C:\Users\Lenovo\Downloads\giphy.gif"/>
          <p:cNvPicPr>
            <a:picLocks noChangeAspect="1" noChangeArrowheads="1" noCrop="1"/>
          </p:cNvPicPr>
          <p:nvPr/>
        </p:nvPicPr>
        <p:blipFill>
          <a:blip r:embed="rId4"/>
          <a:srcRect/>
          <a:stretch>
            <a:fillRect/>
          </a:stretch>
        </p:blipFill>
        <p:spPr bwMode="auto">
          <a:xfrm>
            <a:off x="1714480" y="1000114"/>
            <a:ext cx="5857916" cy="304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1048612"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lang="en"/>
          </a:p>
        </p:txBody>
      </p:sp>
      <p:sp>
        <p:nvSpPr>
          <p:cNvPr id="1048613" name="Rectangle 5"/>
          <p:cNvSpPr/>
          <p:nvPr/>
        </p:nvSpPr>
        <p:spPr>
          <a:xfrm>
            <a:off x="3214678" y="500048"/>
            <a:ext cx="1928826" cy="461665"/>
          </a:xfrm>
          <a:prstGeom prst="rect">
            <a:avLst/>
          </a:prstGeom>
        </p:spPr>
        <p:txBody>
          <a:bodyPr wrap="squar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OVERVIEW</a:t>
            </a:r>
            <a:r>
              <a:rPr lang="en-US" altLang="zh-CN"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 </a:t>
            </a:r>
            <a:endParaRPr lang="en-IN" dirty="0"/>
          </a:p>
        </p:txBody>
      </p:sp>
      <p:sp>
        <p:nvSpPr>
          <p:cNvPr id="1048614" name="Rectangle 6"/>
          <p:cNvSpPr/>
          <p:nvPr/>
        </p:nvSpPr>
        <p:spPr>
          <a:xfrm>
            <a:off x="714348" y="1285866"/>
            <a:ext cx="4572000" cy="2400657"/>
          </a:xfrm>
          <a:prstGeom prst="rect">
            <a:avLst/>
          </a:prstGeom>
        </p:spPr>
        <p:txBody>
          <a:bodyPr wrap="square">
            <a:spAutoFit/>
          </a:bodyPr>
          <a:lstStyle/>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Introduction</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Working</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Advantages</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Disadvantages</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5" name="Picture 2" descr="C:\Users\Lenovo\Desktop\7.jpg"/>
          <p:cNvPicPr>
            <a:picLocks noChangeAspect="1" noChangeArrowheads="1"/>
          </p:cNvPicPr>
          <p:nvPr/>
        </p:nvPicPr>
        <p:blipFill>
          <a:blip r:embed="rId2"/>
          <a:srcRect/>
          <a:stretch>
            <a:fillRect/>
          </a:stretch>
        </p:blipFill>
        <p:spPr bwMode="auto">
          <a:xfrm>
            <a:off x="357158" y="357172"/>
            <a:ext cx="8429683" cy="4357718"/>
          </a:xfrm>
          <a:prstGeom prst="rect">
            <a:avLst/>
          </a:prstGeom>
          <a:noFill/>
        </p:spPr>
      </p:pic>
      <p:sp>
        <p:nvSpPr>
          <p:cNvPr id="6" name="Rectangle 5"/>
          <p:cNvSpPr/>
          <p:nvPr/>
        </p:nvSpPr>
        <p:spPr>
          <a:xfrm>
            <a:off x="2143108" y="1928808"/>
            <a:ext cx="184730" cy="646331"/>
          </a:xfrm>
          <a:prstGeom prst="rect">
            <a:avLst/>
          </a:prstGeom>
          <a:noFill/>
        </p:spPr>
        <p:txBody>
          <a:bodyPr wrap="none" lIns="91440" tIns="45720" rIns="91440" bIns="45720">
            <a:spAutoFit/>
          </a:bodyPr>
          <a:lstStyle/>
          <a:p>
            <a:pPr algn="ct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7" name="Rectangle 6"/>
          <p:cNvSpPr/>
          <p:nvPr/>
        </p:nvSpPr>
        <p:spPr>
          <a:xfrm>
            <a:off x="2714612" y="1000114"/>
            <a:ext cx="3812262"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Cambria Math" pitchFamily="18" charset="0"/>
                <a:cs typeface="Times New Roman" pitchFamily="18" charset="0"/>
              </a:rPr>
              <a:t>AI RECRUITER</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Cambria Math"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1048620"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lang="en"/>
          </a:p>
        </p:txBody>
      </p:sp>
      <p:sp>
        <p:nvSpPr>
          <p:cNvPr id="1048621" name="Rectangle 8"/>
          <p:cNvSpPr/>
          <p:nvPr/>
        </p:nvSpPr>
        <p:spPr>
          <a:xfrm>
            <a:off x="642910" y="1246052"/>
            <a:ext cx="5572164" cy="2585323"/>
          </a:xfrm>
          <a:prstGeom prst="rect">
            <a:avLst/>
          </a:prstGeom>
        </p:spPr>
        <p:txBody>
          <a:bodyPr wrap="square">
            <a:spAutoFit/>
          </a:bodyPr>
          <a:lstStyle/>
          <a:p>
            <a:pPr>
              <a:buFont typeface="Arial" pitchFamily="34" charset="0"/>
              <a:buChar char="•"/>
            </a:pPr>
            <a:r>
              <a:rPr lang="en-US" sz="1800" dirty="0" smtClean="0">
                <a:latin typeface="Times New Roman" pitchFamily="18" charset="0"/>
                <a:cs typeface="Times New Roman" pitchFamily="18" charset="0"/>
              </a:rPr>
              <a:t>AI Recruiter is an Artificial Intelligence enabled system that can interact with candidates and builds conversation and judges the worth of the candidate.  </a:t>
            </a:r>
            <a:endParaRPr lang="en-IN" sz="1800" dirty="0" smtClean="0">
              <a:latin typeface="Times New Roman" pitchFamily="18" charset="0"/>
              <a:cs typeface="Times New Roman" pitchFamily="18" charset="0"/>
            </a:endParaRPr>
          </a:p>
          <a:p>
            <a:pPr>
              <a:buFont typeface="Arial" pitchFamily="34" charset="0"/>
              <a:buChar char="•"/>
            </a:pPr>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AI Recruiter uses IBM Watson Assistant.</a:t>
            </a:r>
          </a:p>
          <a:p>
            <a:pPr>
              <a:buFont typeface="Arial" pitchFamily="34" charset="0"/>
              <a:buChar char="•"/>
            </a:pPr>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Candidates can interact with Assistant and answer the questions raised.</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1048622" name="Rectangle 10"/>
          <p:cNvSpPr/>
          <p:nvPr/>
        </p:nvSpPr>
        <p:spPr>
          <a:xfrm>
            <a:off x="2928926" y="500048"/>
            <a:ext cx="2379981"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INTRODUCTION</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4862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lang="en"/>
          </a:p>
        </p:txBody>
      </p:sp>
      <p:sp>
        <p:nvSpPr>
          <p:cNvPr id="1048627" name="Rectangle 9"/>
          <p:cNvSpPr/>
          <p:nvPr/>
        </p:nvSpPr>
        <p:spPr>
          <a:xfrm>
            <a:off x="3425812" y="500048"/>
            <a:ext cx="1774845" cy="461665"/>
          </a:xfrm>
          <a:prstGeom prst="rect">
            <a:avLst/>
          </a:prstGeom>
        </p:spPr>
        <p:txBody>
          <a:bodyPr wrap="none">
            <a:spAutoFit/>
          </a:bodyPr>
          <a:lstStyle/>
          <a:p>
            <a:r>
              <a:rPr lang="en-US"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WORKING</a:t>
            </a:r>
            <a:endParaRPr lang="en-IN" sz="2400" dirty="0"/>
          </a:p>
        </p:txBody>
      </p:sp>
      <p:pic>
        <p:nvPicPr>
          <p:cNvPr id="1026" name="Picture 2" descr="1"/>
          <p:cNvPicPr>
            <a:picLocks noChangeAspect="1" noChangeArrowheads="1"/>
          </p:cNvPicPr>
          <p:nvPr/>
        </p:nvPicPr>
        <p:blipFill>
          <a:blip r:embed="rId3"/>
          <a:srcRect/>
          <a:stretch>
            <a:fillRect/>
          </a:stretch>
        </p:blipFill>
        <p:spPr bwMode="auto">
          <a:xfrm>
            <a:off x="785786" y="1071552"/>
            <a:ext cx="7286676" cy="3643338"/>
          </a:xfrm>
          <a:prstGeom prst="rect">
            <a:avLst/>
          </a:prstGeom>
          <a:noFill/>
          <a:ln w="9525">
            <a:noFill/>
            <a:miter lim="800000"/>
            <a:headEnd/>
            <a:tailEnd/>
          </a:ln>
        </p:spPr>
      </p:pic>
      <p:sp>
        <p:nvSpPr>
          <p:cNvPr id="5" name="Rectangle 4"/>
          <p:cNvSpPr/>
          <p:nvPr/>
        </p:nvSpPr>
        <p:spPr>
          <a:xfrm>
            <a:off x="714348" y="1142990"/>
            <a:ext cx="7358114" cy="3571900"/>
          </a:xfrm>
          <a:prstGeom prst="rect">
            <a:avLst/>
          </a:prstGeom>
          <a:noFill/>
          <a:ln>
            <a:solidFill>
              <a:srgbClr val="FFFF0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15404" y="4702748"/>
            <a:ext cx="285752" cy="369332"/>
          </a:xfrm>
          <a:prstGeom prst="rect">
            <a:avLst/>
          </a:prstGeom>
          <a:noFill/>
        </p:spPr>
        <p:txBody>
          <a:bodyPr wrap="square" rtlCol="0">
            <a:spAutoFit/>
          </a:bodyPr>
          <a:lstStyle/>
          <a:p>
            <a:r>
              <a:rPr lang="en-US" sz="1800" dirty="0" smtClean="0">
                <a:solidFill>
                  <a:schemeClr val="bg1"/>
                </a:solidFill>
              </a:rPr>
              <a:t>6</a:t>
            </a:r>
            <a:endParaRPr lang="en-IN" sz="1800" dirty="0">
              <a:solidFill>
                <a:schemeClr val="bg1"/>
              </a:solidFill>
            </a:endParaRPr>
          </a:p>
        </p:txBody>
      </p:sp>
      <p:pic>
        <p:nvPicPr>
          <p:cNvPr id="2" name="Picture 2" descr="19"/>
          <p:cNvPicPr>
            <a:picLocks noChangeAspect="1" noChangeArrowheads="1"/>
          </p:cNvPicPr>
          <p:nvPr/>
        </p:nvPicPr>
        <p:blipFill>
          <a:blip r:embed="rId2"/>
          <a:srcRect/>
          <a:stretch>
            <a:fillRect/>
          </a:stretch>
        </p:blipFill>
        <p:spPr bwMode="auto">
          <a:xfrm>
            <a:off x="4786314" y="357172"/>
            <a:ext cx="3429000" cy="4500594"/>
          </a:xfrm>
          <a:prstGeom prst="rect">
            <a:avLst/>
          </a:prstGeom>
          <a:noFill/>
          <a:ln w="9525">
            <a:noFill/>
            <a:miter lim="800000"/>
            <a:headEnd/>
            <a:tailEnd/>
          </a:ln>
        </p:spPr>
      </p:pic>
      <p:pic>
        <p:nvPicPr>
          <p:cNvPr id="2051" name="Picture 3" descr="13"/>
          <p:cNvPicPr>
            <a:picLocks noChangeAspect="1" noChangeArrowheads="1"/>
          </p:cNvPicPr>
          <p:nvPr/>
        </p:nvPicPr>
        <p:blipFill>
          <a:blip r:embed="rId3"/>
          <a:srcRect/>
          <a:stretch>
            <a:fillRect/>
          </a:stretch>
        </p:blipFill>
        <p:spPr bwMode="auto">
          <a:xfrm>
            <a:off x="714348" y="357172"/>
            <a:ext cx="3438525" cy="4500594"/>
          </a:xfrm>
          <a:prstGeom prst="rect">
            <a:avLst/>
          </a:prstGeom>
          <a:noFill/>
          <a:ln w="9525">
            <a:noFill/>
            <a:miter lim="800000"/>
            <a:headEnd/>
            <a:tailEnd/>
          </a:ln>
        </p:spPr>
      </p:pic>
      <p:sp>
        <p:nvSpPr>
          <p:cNvPr id="7" name="Rectangle 6"/>
          <p:cNvSpPr/>
          <p:nvPr/>
        </p:nvSpPr>
        <p:spPr>
          <a:xfrm>
            <a:off x="714348" y="357172"/>
            <a:ext cx="3429024" cy="4500594"/>
          </a:xfrm>
          <a:prstGeom prst="rect">
            <a:avLst/>
          </a:prstGeom>
          <a:noFill/>
          <a:ln>
            <a:solidFill>
              <a:srgbClr val="1201E9"/>
            </a:solidFill>
          </a:ln>
          <a:effectLst>
            <a:glow rad="228600">
              <a:srgbClr val="1201E9">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786314" y="357172"/>
            <a:ext cx="3429024" cy="4500594"/>
          </a:xfrm>
          <a:prstGeom prst="rect">
            <a:avLst/>
          </a:prstGeom>
          <a:noFill/>
          <a:ln>
            <a:solidFill>
              <a:srgbClr val="1201E9"/>
            </a:solidFill>
          </a:ln>
          <a:effectLst>
            <a:glow rad="228600">
              <a:srgbClr val="1201E9">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048641" name="Google Shape;14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lang="en"/>
          </a:p>
        </p:txBody>
      </p:sp>
      <p:sp>
        <p:nvSpPr>
          <p:cNvPr id="1048642" name="Rectangle 7"/>
          <p:cNvSpPr/>
          <p:nvPr/>
        </p:nvSpPr>
        <p:spPr>
          <a:xfrm>
            <a:off x="3071802" y="571486"/>
            <a:ext cx="2342308" cy="461665"/>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ADVANTAGES</a:t>
            </a:r>
            <a:endParaRPr lang="en-IN" sz="2400" dirty="0"/>
          </a:p>
        </p:txBody>
      </p:sp>
      <p:sp>
        <p:nvSpPr>
          <p:cNvPr id="1048643" name="Rectangle 8"/>
          <p:cNvSpPr/>
          <p:nvPr/>
        </p:nvSpPr>
        <p:spPr>
          <a:xfrm>
            <a:off x="714348" y="1071552"/>
            <a:ext cx="6286544" cy="3416320"/>
          </a:xfrm>
          <a:prstGeom prst="rect">
            <a:avLst/>
          </a:prstGeom>
        </p:spPr>
        <p:txBody>
          <a:bodyPr wrap="square">
            <a:spAutoFit/>
          </a:bodyPr>
          <a:lstStyle/>
          <a:p>
            <a:pPr lvl="0">
              <a:buFont typeface="Arial" pitchFamily="34" charset="0"/>
              <a:buChar char="•"/>
            </a:pPr>
            <a:r>
              <a:rPr lang="en-IN" sz="1800" dirty="0" smtClean="0">
                <a:latin typeface="Times New Roman" pitchFamily="18" charset="0"/>
                <a:cs typeface="Times New Roman" pitchFamily="18" charset="0"/>
              </a:rPr>
              <a:t>It is cost-efficient.</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Candidates can share their info as they do with human recruiters.</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Reduce the involvement of human recruiters.</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reduces the time needed to screen candidates.</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can take its own decision depending upon the score of the candidate.</a:t>
            </a:r>
          </a:p>
          <a:p>
            <a:pPr lvl="0"/>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It reduces human recruiters’ effort.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1048603" name="Rectangle 5"/>
          <p:cNvSpPr/>
          <p:nvPr/>
        </p:nvSpPr>
        <p:spPr>
          <a:xfrm>
            <a:off x="3000364" y="500048"/>
            <a:ext cx="2856872" cy="461665"/>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DISADVANTAGES</a:t>
            </a:r>
            <a:endParaRPr lang="en-IN" sz="2400" dirty="0"/>
          </a:p>
        </p:txBody>
      </p:sp>
      <p:sp>
        <p:nvSpPr>
          <p:cNvPr id="1048604" name="Rectangle 6"/>
          <p:cNvSpPr/>
          <p:nvPr/>
        </p:nvSpPr>
        <p:spPr>
          <a:xfrm>
            <a:off x="642910" y="1173182"/>
            <a:ext cx="7000924" cy="3693319"/>
          </a:xfrm>
          <a:prstGeom prst="rect">
            <a:avLst/>
          </a:prstGeom>
        </p:spPr>
        <p:txBody>
          <a:bodyPr wrap="square">
            <a:spAutoFit/>
          </a:bodyPr>
          <a:lstStyle/>
          <a:p>
            <a:pPr lvl="0">
              <a:buFont typeface="Arial" pitchFamily="34" charset="0"/>
              <a:buChar char="•"/>
            </a:pPr>
            <a:r>
              <a:rPr lang="en-IN" sz="1800" dirty="0" smtClean="0">
                <a:latin typeface="Times New Roman" pitchFamily="18" charset="0"/>
                <a:cs typeface="Times New Roman" pitchFamily="18" charset="0"/>
              </a:rPr>
              <a:t>Sometimes it does not work properly due to clash between the words in different intents.</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Sometimes these can be manipulated if the working of this model is known.</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does not consider human emotions.</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Jobs for humans, especially recruiters may be decreased.</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Lack of standardization in human text.	</a:t>
            </a: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IN"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048591" name="Google Shape;153;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lang="en"/>
          </a:p>
        </p:txBody>
      </p:sp>
      <p:sp>
        <p:nvSpPr>
          <p:cNvPr id="1048592" name="Rectangle 5"/>
          <p:cNvSpPr/>
          <p:nvPr/>
        </p:nvSpPr>
        <p:spPr>
          <a:xfrm>
            <a:off x="714348" y="1142990"/>
            <a:ext cx="7572428" cy="3000821"/>
          </a:xfrm>
          <a:prstGeom prst="rect">
            <a:avLst/>
          </a:prstGeom>
        </p:spPr>
        <p:txBody>
          <a:bodyPr wrap="square">
            <a:spAutoFit/>
          </a:bodyPr>
          <a:lstStyle/>
          <a:p>
            <a:pPr marL="0" indent="0" algn="just">
              <a:lnSpc>
                <a:spcPct val="150000"/>
              </a:lnSpc>
              <a:buFont typeface="Arial" pitchFamily="34" charset="0"/>
              <a:buChar char="•"/>
            </a:pPr>
            <a:r>
              <a:rPr lang="en-IN" sz="1800" dirty="0" smtClean="0">
                <a:latin typeface="Times New Roman" pitchFamily="18" charset="0"/>
                <a:cs typeface="Times New Roman" pitchFamily="18" charset="0"/>
              </a:rPr>
              <a:t>For high volume recruitments, organizations need to interview a large group to select the right candidate. AI Recruiters can serve this purpose and can interact with candidates in very short time and helps in selecting the right candidate with ease. </a:t>
            </a:r>
          </a:p>
          <a:p>
            <a:pPr marL="0" indent="0" algn="just">
              <a:lnSpc>
                <a:spcPct val="150000"/>
              </a:lnSpc>
              <a:buFont typeface="Arial" pitchFamily="34" charset="0"/>
              <a:buChar char="•"/>
            </a:pPr>
            <a:endParaRPr lang="en-IN" sz="1800" dirty="0" smtClean="0">
              <a:latin typeface="Times New Roman" pitchFamily="18" charset="0"/>
              <a:cs typeface="Times New Roman" pitchFamily="18" charset="0"/>
            </a:endParaRPr>
          </a:p>
          <a:p>
            <a:pPr marL="0" indent="0" algn="just">
              <a:lnSpc>
                <a:spcPct val="150000"/>
              </a:lnSpc>
              <a:buFont typeface="Arial" pitchFamily="34" charset="0"/>
              <a:buChar char="•"/>
            </a:pPr>
            <a:r>
              <a:rPr lang="en-IN" sz="1800" dirty="0" smtClean="0">
                <a:latin typeface="Times New Roman" pitchFamily="18" charset="0"/>
                <a:cs typeface="Times New Roman" pitchFamily="18" charset="0"/>
              </a:rPr>
              <a:t>IBM Watson Assistant keeps the candidate interested with its ability to understand candidate’s input and then respond accordingly.</a:t>
            </a:r>
            <a:endParaRPr lang="en-US" sz="1800" dirty="0" smtClean="0">
              <a:latin typeface="Times New Roman" pitchFamily="18" charset="0"/>
              <a:cs typeface="Times New Roman" pitchFamily="18" charset="0"/>
            </a:endParaRPr>
          </a:p>
        </p:txBody>
      </p:sp>
      <p:sp>
        <p:nvSpPr>
          <p:cNvPr id="1048593" name="Rectangle 6"/>
          <p:cNvSpPr/>
          <p:nvPr/>
        </p:nvSpPr>
        <p:spPr>
          <a:xfrm>
            <a:off x="3357554" y="500048"/>
            <a:ext cx="2075180"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CONCLUSION</a:t>
            </a:r>
            <a:endParaRPr lang="en-IN" sz="2400" dirty="0"/>
          </a:p>
        </p:txBody>
      </p:sp>
      <p:sp>
        <p:nvSpPr>
          <p:cNvPr id="7" name="Google Shape;334;p39"/>
          <p:cNvSpPr/>
          <p:nvPr/>
        </p:nvSpPr>
        <p:spPr>
          <a:xfrm>
            <a:off x="6500826" y="428610"/>
            <a:ext cx="571504" cy="5980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4;p39"/>
          <p:cNvSpPr/>
          <p:nvPr/>
        </p:nvSpPr>
        <p:spPr>
          <a:xfrm>
            <a:off x="1714480" y="357172"/>
            <a:ext cx="642942" cy="714380"/>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292</Words>
  <PresentationFormat>On-screen Show (16:9)</PresentationFormat>
  <Paragraphs>70</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Eglamour template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Pixel</dc:creator>
  <cp:lastModifiedBy>Lenovo</cp:lastModifiedBy>
  <cp:revision>32</cp:revision>
  <dcterms:created xsi:type="dcterms:W3CDTF">2019-09-19T09:47:53Z</dcterms:created>
  <dcterms:modified xsi:type="dcterms:W3CDTF">2020-07-23T10:48:44Z</dcterms:modified>
</cp:coreProperties>
</file>