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8" r:id="rId2"/>
    <p:sldId id="259" r:id="rId3"/>
    <p:sldId id="261" r:id="rId4"/>
    <p:sldId id="262" r:id="rId5"/>
    <p:sldId id="265" r:id="rId6"/>
    <p:sldId id="266" r:id="rId7"/>
    <p:sldId id="267" r:id="rId8"/>
    <p:sldId id="268" r:id="rId9"/>
    <p:sldId id="271"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26240770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35108806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03123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6955412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30543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19434649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5280400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12574759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38923412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41795527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5369609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9730740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310916007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19660856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30397598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t>23-07-2020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t>‹#›</a:t>
            </a:fld>
            <a:endParaRPr lang="en-IN" dirty="0"/>
          </a:p>
        </p:txBody>
      </p:sp>
    </p:spTree>
    <p:extLst>
      <p:ext uri="{BB962C8B-B14F-4D97-AF65-F5344CB8AC3E}">
        <p14:creationId xmlns:p14="http://schemas.microsoft.com/office/powerpoint/2010/main" val="23277261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8DF47F-9D3C-4DA8-895C-D2EA9350DB0F}" type="datetimeFigureOut">
              <a:rPr lang="en-IN" smtClean="0"/>
              <a:t>23-07-2020</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A6B9F5F-3ED2-4B39-8C4A-422A49F85CA4}" type="slidenum">
              <a:rPr lang="en-IN" smtClean="0"/>
              <a:t>‹#›</a:t>
            </a:fld>
            <a:endParaRPr lang="en-IN" dirty="0"/>
          </a:p>
        </p:txBody>
      </p:sp>
    </p:spTree>
    <p:extLst>
      <p:ext uri="{BB962C8B-B14F-4D97-AF65-F5344CB8AC3E}">
        <p14:creationId xmlns:p14="http://schemas.microsoft.com/office/powerpoint/2010/main" val="6237206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teamshuri@gmail.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5" y="-27384"/>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
        <p:nvSpPr>
          <p:cNvPr id="5" name="Rectangle 4"/>
          <p:cNvSpPr/>
          <p:nvPr/>
        </p:nvSpPr>
        <p:spPr>
          <a:xfrm>
            <a:off x="1043608" y="1307637"/>
            <a:ext cx="6984775" cy="769441"/>
          </a:xfrm>
          <a:prstGeom prst="rect">
            <a:avLst/>
          </a:prstGeom>
          <a:noFill/>
        </p:spPr>
        <p:txBody>
          <a:bodyPr wrap="square" lIns="91440" tIns="45720" rIns="91440" bIns="45720">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Team name: </a:t>
            </a: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Team Aztecs</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a:off x="179512" y="2636912"/>
            <a:ext cx="8784976" cy="769441"/>
          </a:xfrm>
          <a:prstGeom prst="rect">
            <a:avLst/>
          </a:prstGeom>
          <a:noFill/>
        </p:spPr>
        <p:txBody>
          <a:bodyPr wrap="square" lIns="91440" tIns="45720" rIns="91440" bIns="45720">
            <a:spAutoFit/>
          </a:bodyPr>
          <a:lstStyle/>
          <a:p>
            <a:pPr algn="ctr"/>
            <a:r>
              <a:rPr lang="en-US" sz="4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Smart container for cold storage</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TextBox 9"/>
          <p:cNvSpPr txBox="1"/>
          <p:nvPr/>
        </p:nvSpPr>
        <p:spPr>
          <a:xfrm>
            <a:off x="1324252" y="3645024"/>
            <a:ext cx="6416100" cy="830997"/>
          </a:xfrm>
          <a:prstGeom prst="rect">
            <a:avLst/>
          </a:prstGeom>
          <a:noFill/>
        </p:spPr>
        <p:txBody>
          <a:bodyPr wrap="square" rtlCol="0">
            <a:spAutoFit/>
          </a:bodyPr>
          <a:lstStyle/>
          <a:p>
            <a:pPr algn="ctr"/>
            <a:r>
              <a:rPr lang="en-US" sz="2400" dirty="0" err="1">
                <a:solidFill>
                  <a:schemeClr val="accent5">
                    <a:lumMod val="75000"/>
                  </a:schemeClr>
                </a:solidFill>
                <a:latin typeface="Times New Roman" panose="02020603050405020304" pitchFamily="18" charset="0"/>
                <a:cs typeface="Times New Roman" panose="02020603050405020304" pitchFamily="18" charset="0"/>
              </a:rPr>
              <a:t>Saudagar</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Nikhath</a:t>
            </a:r>
            <a:r>
              <a:rPr lang="en-US" sz="2400" dirty="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5">
                    <a:lumMod val="75000"/>
                  </a:schemeClr>
                </a:solidFill>
                <a:latin typeface="Times New Roman" panose="02020603050405020304" pitchFamily="18" charset="0"/>
                <a:cs typeface="Times New Roman" panose="02020603050405020304" pitchFamily="18" charset="0"/>
              </a:rPr>
              <a:t>Afreen</a:t>
            </a: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en-US" sz="2400" dirty="0" err="1" smtClean="0">
                <a:solidFill>
                  <a:schemeClr val="accent5">
                    <a:lumMod val="75000"/>
                  </a:schemeClr>
                </a:solidFill>
                <a:latin typeface="Times New Roman" panose="02020603050405020304" pitchFamily="18" charset="0"/>
                <a:cs typeface="Times New Roman" panose="02020603050405020304" pitchFamily="18" charset="0"/>
              </a:rPr>
              <a:t>Namira</a:t>
            </a: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5">
                    <a:lumMod val="75000"/>
                  </a:schemeClr>
                </a:solidFill>
                <a:latin typeface="Times New Roman" panose="02020603050405020304" pitchFamily="18" charset="0"/>
                <a:cs typeface="Times New Roman" panose="02020603050405020304" pitchFamily="18" charset="0"/>
              </a:rPr>
              <a:t>Tabassum</a:t>
            </a: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55367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115616" y="2780928"/>
            <a:ext cx="7200800" cy="2448272"/>
          </a:xfrm>
        </p:spPr>
        <p:txBody>
          <a:bodyPr>
            <a:normAutofit fontScale="90000"/>
          </a:bodyPr>
          <a:lstStyle/>
          <a:p>
            <a:pPr algn="ctr"/>
            <a:r>
              <a:rPr lang="en-IN" sz="2800" b="1" dirty="0">
                <a:solidFill>
                  <a:schemeClr val="accent5">
                    <a:lumMod val="75000"/>
                  </a:schemeClr>
                </a:solidFill>
                <a:latin typeface="Times New Roman" panose="02020603050405020304" pitchFamily="18" charset="0"/>
                <a:cs typeface="Times New Roman" panose="02020603050405020304" pitchFamily="18" charset="0"/>
              </a:rPr>
              <a:t/>
            </a:r>
            <a:br>
              <a:rPr lang="en-IN" sz="2800" b="1" dirty="0">
                <a:solidFill>
                  <a:schemeClr val="accent5">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t>If you want to purchase/sponsor our solution/product, just mail us to </a:t>
            </a:r>
            <a:r>
              <a:rPr lang="en-IN" sz="2800" b="1" dirty="0" smtClean="0">
                <a:solidFill>
                  <a:schemeClr val="accent5">
                    <a:lumMod val="75000"/>
                  </a:schemeClr>
                </a:solidFill>
                <a:latin typeface="Times New Roman" panose="02020603050405020304" pitchFamily="18" charset="0"/>
                <a:cs typeface="Times New Roman" panose="02020603050405020304" pitchFamily="18" charset="0"/>
                <a:hlinkClick r:id="rId3"/>
              </a:rPr>
              <a:t>teamaztecs@gmail.com</a:t>
            </a:r>
            <a: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5">
                    <a:lumMod val="75000"/>
                  </a:schemeClr>
                </a:solidFill>
                <a:latin typeface="Times New Roman" panose="02020603050405020304" pitchFamily="18" charset="0"/>
                <a:cs typeface="Times New Roman" panose="02020603050405020304" pitchFamily="18" charset="0"/>
              </a:rPr>
              <a:t>We are happy to hear your feedback as well, we would come back stronger!</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835696" y="1340768"/>
            <a:ext cx="5042737" cy="923330"/>
          </a:xfrm>
          <a:prstGeom prst="rect">
            <a:avLst/>
          </a:prstGeom>
          <a:solidFill>
            <a:schemeClr val="accent1">
              <a:lumMod val="60000"/>
              <a:lumOff val="40000"/>
            </a:schemeClr>
          </a:solidFill>
        </p:spPr>
        <p:txBody>
          <a:bodyPr wrap="squar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THANK YOU!</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TextBox 7"/>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41950661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00116" y="5085184"/>
            <a:ext cx="1663572" cy="646331"/>
          </a:xfrm>
          <a:prstGeom prst="rect">
            <a:avLst/>
          </a:prstGeom>
          <a:noFill/>
        </p:spPr>
        <p:txBody>
          <a:bodyPr wrap="square" rtlCol="0">
            <a:spAutoFit/>
          </a:bodyPr>
          <a:lstStyle/>
          <a:p>
            <a:endParaRPr lang="en-IN" dirty="0" smtClean="0">
              <a:solidFill>
                <a:schemeClr val="bg1"/>
              </a:solidFill>
            </a:endParaRPr>
          </a:p>
          <a:p>
            <a:endParaRPr lang="en-IN" dirty="0">
              <a:solidFill>
                <a:schemeClr val="bg1"/>
              </a:solidFill>
            </a:endParaRPr>
          </a:p>
        </p:txBody>
      </p:sp>
      <p:sp>
        <p:nvSpPr>
          <p:cNvPr id="3" name="Rectangle 2"/>
          <p:cNvSpPr/>
          <p:nvPr/>
        </p:nvSpPr>
        <p:spPr>
          <a:xfrm>
            <a:off x="-108520" y="449675"/>
            <a:ext cx="5278909" cy="707886"/>
          </a:xfrm>
          <a:prstGeom prst="rect">
            <a:avLst/>
          </a:prstGeom>
          <a:noFill/>
        </p:spPr>
        <p:txBody>
          <a:bodyPr wrap="squar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PROBLEM STATEMENT</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0" y="1157561"/>
            <a:ext cx="478802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To design a smart container for cold storage that detects the state or condition of stored food products for better productivity.</a:t>
            </a:r>
          </a:p>
          <a:p>
            <a:pPr marL="285750" indent="-285750">
              <a:buFont typeface="Arial" panose="020B0604020202020204" pitchFamily="34" charset="0"/>
              <a:buChar char="•"/>
            </a:pP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The main objective of this prototype is to examine the stored food product and give a response to the user/customer as to whether it is still edible or has become rotten.</a:t>
            </a: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88024" y="2027845"/>
            <a:ext cx="4176463" cy="28023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3460982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1521" y="764704"/>
            <a:ext cx="4968552" cy="707886"/>
          </a:xfrm>
          <a:prstGeom prst="rect">
            <a:avLst/>
          </a:prstGeom>
          <a:noFill/>
        </p:spPr>
        <p:txBody>
          <a:bodyPr wrap="squar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EXISTING SOLUTIONS</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395536" y="1772816"/>
            <a:ext cx="799288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Such smart containers available commercially are known as Reefers , they make an excellent, portable solution for short or long term storage and can be used to ship or truck goods over long distances as they can be plugged into the power station on ships or have clip on generators attached. Approximate price-</a:t>
            </a:r>
            <a:r>
              <a:rPr lang="en-US" sz="2000" dirty="0" err="1" smtClean="0">
                <a:solidFill>
                  <a:schemeClr val="accent5">
                    <a:lumMod val="75000"/>
                  </a:schemeClr>
                </a:solidFill>
                <a:latin typeface="Times New Roman" panose="02020603050405020304" pitchFamily="18" charset="0"/>
                <a:cs typeface="Times New Roman" panose="02020603050405020304" pitchFamily="18" charset="0"/>
              </a:rPr>
              <a:t>Rs</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550,000</a:t>
            </a:r>
          </a:p>
          <a:p>
            <a:pPr marL="342900" indent="-342900">
              <a:buFont typeface="Arial" panose="020B0604020202020204" pitchFamily="34" charset="0"/>
              <a:buChar char="•"/>
            </a:pP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They provide:</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 A</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 broad temperature range </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Versatile airflow </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Highly portable</a:t>
            </a:r>
            <a:endParaRPr lang="en-US" sz="2000"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a:off x="971600" y="4149080"/>
            <a:ext cx="2880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a:off x="971600" y="4437112"/>
            <a:ext cx="2880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p:cNvCxnSpPr/>
          <p:nvPr/>
        </p:nvCxnSpPr>
        <p:spPr>
          <a:xfrm>
            <a:off x="971600" y="4725144"/>
            <a:ext cx="2880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3245405"/>
            <a:ext cx="3546020" cy="2578145"/>
          </a:xfrm>
          <a:prstGeom prst="rect">
            <a:avLst/>
          </a:prstGeom>
          <a:ln>
            <a:noFill/>
          </a:ln>
          <a:effectLst>
            <a:softEdge rad="112500"/>
          </a:effectLst>
        </p:spPr>
      </p:pic>
      <p:sp>
        <p:nvSpPr>
          <p:cNvPr id="11" name="TextBox 10"/>
          <p:cNvSpPr txBox="1"/>
          <p:nvPr/>
        </p:nvSpPr>
        <p:spPr>
          <a:xfrm>
            <a:off x="100116" y="5097958"/>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21746080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7384"/>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00117" y="980728"/>
            <a:ext cx="4399875" cy="923330"/>
          </a:xfrm>
          <a:prstGeom prst="rect">
            <a:avLst/>
          </a:prstGeom>
          <a:noFill/>
        </p:spPr>
        <p:txBody>
          <a:bodyPr wrap="squar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OUR SOLUTION</a:t>
            </a:r>
            <a:r>
              <a:rPr lang="en-US" sz="5400" dirty="0" smtClean="0">
                <a:ln w="0"/>
                <a:solidFill>
                  <a:schemeClr val="accent1"/>
                </a:solidFill>
                <a:effectLst>
                  <a:outerShdw blurRad="38100" dist="25400" dir="5400000" algn="ctr" rotWithShape="0">
                    <a:srgbClr val="6E747A">
                      <a:alpha val="43000"/>
                    </a:srgbClr>
                  </a:outerShdw>
                </a:effectLst>
              </a:rPr>
              <a:t>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323528" y="2132856"/>
            <a:ext cx="835292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We have designed a prototype that detects food items based on visual recognition of the specific item i.e. it examines the provided food item and compares it to the images specified in the database.</a:t>
            </a:r>
          </a:p>
          <a:p>
            <a:pPr marL="342900" indent="-342900">
              <a:buFont typeface="Arial" panose="020B0604020202020204" pitchFamily="34" charset="0"/>
              <a:buChar char="•"/>
            </a:pP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If the stored food item matches any of the images present in the database/class , it returns a statement which states whether the food item is edible or stale .  </a:t>
            </a:r>
          </a:p>
          <a:p>
            <a:pPr marL="342900" indent="-342900">
              <a:buFont typeface="Arial" panose="020B0604020202020204" pitchFamily="34" charset="0"/>
              <a:buChar char="•"/>
            </a:pP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2150449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4584" y="404664"/>
            <a:ext cx="5544616" cy="769441"/>
          </a:xfrm>
          <a:prstGeom prst="rect">
            <a:avLst/>
          </a:prstGeom>
          <a:noFill/>
        </p:spPr>
        <p:txBody>
          <a:bodyPr wrap="squar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TECHNOLOGY</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p:cNvSpPr txBox="1"/>
          <p:nvPr/>
        </p:nvSpPr>
        <p:spPr>
          <a:xfrm>
            <a:off x="0" y="1074509"/>
            <a:ext cx="513010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This prototype is based on the technology associated with IOT </a:t>
            </a:r>
            <a:r>
              <a:rPr lang="en-US" sz="2000" dirty="0" err="1" smtClean="0">
                <a:solidFill>
                  <a:schemeClr val="accent5">
                    <a:lumMod val="75000"/>
                  </a:schemeClr>
                </a:solidFill>
                <a:latin typeface="Times New Roman" panose="02020603050405020304" pitchFamily="18" charset="0"/>
                <a:cs typeface="Times New Roman" panose="02020603050405020304" pitchFamily="18" charset="0"/>
              </a:rPr>
              <a:t>i.e</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Internet Of Things, which is a system of interrelated computing devices , mechanical and digital machines , objects , animals or people that are provided with unique identifiers and the ability to transfer data over a network without requiring human –to-human or human-to-computer interaction.</a:t>
            </a:r>
          </a:p>
          <a:p>
            <a:pPr marL="342900" indent="-342900">
              <a:buFont typeface="Arial" panose="020B0604020202020204" pitchFamily="34" charset="0"/>
              <a:buChar char="•"/>
            </a:pP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In simple words , IOT is used to simplify the network of interconnected devices which are embedded with sensors ,software and network connectivity that enables them to exchange data. </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831" y="1844824"/>
            <a:ext cx="3787682" cy="3479228"/>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107504" y="5651956"/>
            <a:ext cx="3463772" cy="369332"/>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10380493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00116" y="1052736"/>
            <a:ext cx="5624011" cy="707886"/>
          </a:xfrm>
          <a:prstGeom prst="rect">
            <a:avLst/>
          </a:prstGeom>
          <a:noFill/>
        </p:spPr>
        <p:txBody>
          <a:bodyPr wrap="squar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PRODUCT HARDWARE</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p:cNvSpPr txBox="1"/>
          <p:nvPr/>
        </p:nvSpPr>
        <p:spPr>
          <a:xfrm>
            <a:off x="539552" y="1916832"/>
            <a:ext cx="7632848"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The smell detection of the prototype is designed using </a:t>
            </a:r>
            <a:r>
              <a:rPr lang="en-US" sz="2000" dirty="0" err="1" smtClean="0">
                <a:solidFill>
                  <a:srgbClr val="C00000"/>
                </a:solidFill>
                <a:latin typeface="Times New Roman" panose="02020603050405020304" pitchFamily="18" charset="0"/>
                <a:cs typeface="Times New Roman" panose="02020603050405020304" pitchFamily="18" charset="0"/>
              </a:rPr>
              <a:t>Arduino</a:t>
            </a:r>
            <a:r>
              <a:rPr lang="en-US" sz="2000" dirty="0" smtClean="0">
                <a:solidFill>
                  <a:srgbClr val="C00000"/>
                </a:solidFill>
                <a:latin typeface="Times New Roman" panose="02020603050405020304" pitchFamily="18" charset="0"/>
                <a:cs typeface="Times New Roman" panose="02020603050405020304" pitchFamily="18" charset="0"/>
              </a:rPr>
              <a:t> UNO, which is based on Embedded Systems.</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List of components :</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Gas sensor-This sensor detects smell </a:t>
            </a:r>
            <a:r>
              <a:rPr lang="en-US" sz="2000" dirty="0" err="1" smtClean="0">
                <a:solidFill>
                  <a:srgbClr val="C00000"/>
                </a:solidFill>
                <a:latin typeface="Times New Roman" panose="02020603050405020304" pitchFamily="18" charset="0"/>
                <a:cs typeface="Times New Roman" panose="02020603050405020304" pitchFamily="18" charset="0"/>
              </a:rPr>
              <a:t>i.e</a:t>
            </a:r>
            <a:r>
              <a:rPr lang="en-US" sz="2000" dirty="0" smtClean="0">
                <a:solidFill>
                  <a:srgbClr val="C00000"/>
                </a:solidFill>
                <a:latin typeface="Times New Roman" panose="02020603050405020304" pitchFamily="18" charset="0"/>
                <a:cs typeface="Times New Roman" panose="02020603050405020304" pitchFamily="18" charset="0"/>
              </a:rPr>
              <a:t> when it is sprayed on for representational purposes.</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Buzzer- This is used to sound an alarm when the sensor detects a smell.</a:t>
            </a:r>
          </a:p>
          <a:p>
            <a:pPr marL="342900" indent="-342900">
              <a:buFont typeface="Arial" panose="020B0604020202020204" pitchFamily="34" charset="0"/>
              <a:buChar char="•"/>
            </a:pPr>
            <a:r>
              <a:rPr lang="en-US" sz="2000" dirty="0" err="1" smtClean="0">
                <a:solidFill>
                  <a:srgbClr val="C00000"/>
                </a:solidFill>
                <a:latin typeface="Times New Roman" panose="02020603050405020304" pitchFamily="18" charset="0"/>
                <a:cs typeface="Times New Roman" panose="02020603050405020304" pitchFamily="18" charset="0"/>
              </a:rPr>
              <a:t>Arduino</a:t>
            </a:r>
            <a:r>
              <a:rPr lang="en-US" sz="2000" dirty="0" smtClean="0">
                <a:solidFill>
                  <a:srgbClr val="C00000"/>
                </a:solidFill>
                <a:latin typeface="Times New Roman" panose="02020603050405020304" pitchFamily="18" charset="0"/>
                <a:cs typeface="Times New Roman" panose="02020603050405020304" pitchFamily="18" charset="0"/>
              </a:rPr>
              <a:t> board-This is the main equipment used for making the prototype , it is programmed by </a:t>
            </a:r>
            <a:r>
              <a:rPr lang="en-US" sz="2000" dirty="0" err="1" smtClean="0">
                <a:solidFill>
                  <a:srgbClr val="C00000"/>
                </a:solidFill>
                <a:latin typeface="Times New Roman" panose="02020603050405020304" pitchFamily="18" charset="0"/>
                <a:cs typeface="Times New Roman" panose="02020603050405020304" pitchFamily="18" charset="0"/>
              </a:rPr>
              <a:t>Arduino</a:t>
            </a:r>
            <a:r>
              <a:rPr lang="en-US" sz="2000" dirty="0" smtClean="0">
                <a:solidFill>
                  <a:srgbClr val="C00000"/>
                </a:solidFill>
                <a:latin typeface="Times New Roman" panose="02020603050405020304" pitchFamily="18" charset="0"/>
                <a:cs typeface="Times New Roman" panose="02020603050405020304" pitchFamily="18" charset="0"/>
              </a:rPr>
              <a:t> UNO which is a combination of Python and C sharp.</a:t>
            </a:r>
          </a:p>
          <a:p>
            <a:endParaRPr lang="en-US" sz="2000" dirty="0" smtClean="0">
              <a:solidFill>
                <a:srgbClr val="C00000"/>
              </a:solidFill>
              <a:latin typeface="Times New Roman" panose="02020603050405020304" pitchFamily="18" charset="0"/>
              <a:cs typeface="Times New Roman" panose="02020603050405020304" pitchFamily="18" charset="0"/>
            </a:endParaRPr>
          </a:p>
          <a:p>
            <a:endParaRPr lang="en-US" sz="2000" dirty="0" smtClean="0">
              <a:solidFill>
                <a:srgbClr val="C00000"/>
              </a:solidFill>
              <a:latin typeface="Times New Roman" panose="02020603050405020304" pitchFamily="18" charset="0"/>
              <a:cs typeface="Times New Roman" panose="02020603050405020304" pitchFamily="18" charset="0"/>
            </a:endParaRPr>
          </a:p>
          <a:p>
            <a:r>
              <a:rPr lang="en-US" sz="2000" dirty="0">
                <a:solidFill>
                  <a:srgbClr val="C00000"/>
                </a:solidFill>
                <a:latin typeface="Times New Roman" panose="02020603050405020304" pitchFamily="18" charset="0"/>
                <a:cs typeface="Times New Roman" panose="02020603050405020304" pitchFamily="18" charset="0"/>
              </a:rPr>
              <a:t> </a:t>
            </a:r>
            <a:endParaRPr lang="en-US" sz="2000" dirty="0" smtClean="0">
              <a:solidFill>
                <a:srgbClr val="C00000"/>
              </a:solidFill>
              <a:latin typeface="Times New Roman" panose="02020603050405020304" pitchFamily="18" charset="0"/>
              <a:cs typeface="Times New Roman" panose="02020603050405020304" pitchFamily="18" charset="0"/>
            </a:endParaRPr>
          </a:p>
          <a:p>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34125753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0117" y="620688"/>
            <a:ext cx="5479996" cy="707886"/>
          </a:xfrm>
          <a:prstGeom prst="rect">
            <a:avLst/>
          </a:prstGeom>
          <a:noFill/>
        </p:spPr>
        <p:txBody>
          <a:bodyPr wrap="squar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PRODUCT SOFTWARE</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395537" y="1390129"/>
            <a:ext cx="496855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The prototype was designed using visual representation services provided by IBM cloud studios .</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IBM cloud computing is a set of cloud computing services for business offered by the information technology company IBM. It includes infrastructure as a service, software as a service and platform as a service.</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IBM Watson Studio is a leading data science and machine learning platform . It helps enterprises speed data exploration and model development and training . </a:t>
            </a:r>
            <a:endParaRPr lang="en-US"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748626"/>
            <a:ext cx="3828703" cy="336074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TextBox 8"/>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21185009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68560" y="1080914"/>
            <a:ext cx="7704856" cy="707886"/>
          </a:xfrm>
          <a:prstGeom prst="rect">
            <a:avLst/>
          </a:prstGeom>
          <a:noFill/>
        </p:spPr>
        <p:txBody>
          <a:bodyPr wrap="square" lIns="91440" tIns="45720" rIns="91440" bIns="45720">
            <a:spAutoFit/>
          </a:bodyPr>
          <a:lstStyle/>
          <a:p>
            <a:pPr algn="ctr"/>
            <a:r>
              <a:rPr lang="en-US" sz="4000" dirty="0" smtClean="0">
                <a:ln w="0"/>
                <a:solidFill>
                  <a:schemeClr val="accent1"/>
                </a:solidFill>
                <a:effectLst>
                  <a:outerShdw blurRad="38100" dist="25400" dir="5400000" algn="ctr" rotWithShape="0">
                    <a:srgbClr val="6E747A">
                      <a:alpha val="43000"/>
                    </a:srgbClr>
                  </a:outerShdw>
                </a:effectLst>
              </a:rPr>
              <a:t>DESIGN AND DEVELOPMENT</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p:cNvSpPr txBox="1"/>
          <p:nvPr/>
        </p:nvSpPr>
        <p:spPr>
          <a:xfrm>
            <a:off x="395536" y="2060848"/>
            <a:ext cx="756084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The first step to design this prototype began with creating an account on IBM.cloud.com in order to access the services of the studio and create a class or database for visual representation.</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If time permitted then we would add a feature such that the prototype displays the expiration date , stored date and the category to which the stored food item belongs to . </a:t>
            </a: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We make the interface user friendly such that anyone would be able to access it without having prior knowledge on how to use IBM cloud studio.</a:t>
            </a:r>
          </a:p>
          <a:p>
            <a:pPr marL="342900" indent="-342900">
              <a:buFont typeface="Arial" panose="020B0604020202020204" pitchFamily="34" charset="0"/>
              <a:buChar char="•"/>
            </a:pP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2629733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1521" y="908720"/>
            <a:ext cx="3096344" cy="769441"/>
          </a:xfrm>
          <a:prstGeom prst="rect">
            <a:avLst/>
          </a:prstGeom>
          <a:noFill/>
        </p:spPr>
        <p:txBody>
          <a:bodyPr wrap="square" lIns="91440" tIns="45720" rIns="91440" bIns="45720">
            <a:spAutoFit/>
          </a:bodyPr>
          <a:lstStyle/>
          <a:p>
            <a:pPr algn="ctr"/>
            <a:r>
              <a:rPr lang="en-US" sz="4400" dirty="0" smtClean="0">
                <a:ln w="0"/>
                <a:solidFill>
                  <a:schemeClr val="accent1"/>
                </a:solidFill>
                <a:effectLst>
                  <a:outerShdw blurRad="38100" dist="25400" dir="5400000" algn="ctr" rotWithShape="0">
                    <a:srgbClr val="6E747A">
                      <a:alpha val="43000"/>
                    </a:srgbClr>
                  </a:outerShdw>
                </a:effectLst>
              </a:rPr>
              <a:t>RESULTS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755576" y="1916832"/>
            <a:ext cx="3744416"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It is a model to help farmers with the storage of their harvest before it is shipped or sold .</a:t>
            </a:r>
          </a:p>
          <a:p>
            <a:pPr marL="342900" indent="-3429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It also detects foul </a:t>
            </a:r>
            <a:r>
              <a:rPr lang="en-US" sz="2000" dirty="0" err="1" smtClean="0">
                <a:solidFill>
                  <a:srgbClr val="C00000"/>
                </a:solidFill>
                <a:latin typeface="Times New Roman" panose="02020603050405020304" pitchFamily="18" charset="0"/>
                <a:cs typeface="Times New Roman" panose="02020603050405020304" pitchFamily="18" charset="0"/>
              </a:rPr>
              <a:t>odour</a:t>
            </a:r>
            <a:r>
              <a:rPr lang="en-US" sz="2000" dirty="0" smtClean="0">
                <a:solidFill>
                  <a:srgbClr val="C00000"/>
                </a:solidFill>
                <a:latin typeface="Times New Roman" panose="02020603050405020304" pitchFamily="18" charset="0"/>
                <a:cs typeface="Times New Roman" panose="02020603050405020304" pitchFamily="18" charset="0"/>
              </a:rPr>
              <a:t> of stored produce and alerts the owner before the stored food item decomposes completely , thereby preserving the value of the stored food items.</a:t>
            </a:r>
          </a:p>
          <a:p>
            <a:pPr marL="342900" indent="-3429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10" y="1772816"/>
            <a:ext cx="4089440" cy="36450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0116" y="5085184"/>
            <a:ext cx="1591564" cy="923330"/>
          </a:xfrm>
          <a:prstGeom prst="rect">
            <a:avLst/>
          </a:prstGeom>
          <a:noFill/>
        </p:spPr>
        <p:txBody>
          <a:bodyPr wrap="square" rtlCol="0">
            <a:spAutoFit/>
          </a:bodyPr>
          <a:lstStyle/>
          <a:p>
            <a:r>
              <a:rPr lang="en-IN" dirty="0" smtClean="0">
                <a:solidFill>
                  <a:schemeClr val="bg1"/>
                </a:solidFill>
              </a:rPr>
              <a:t>IBM </a:t>
            </a:r>
            <a:r>
              <a:rPr lang="en-IN" dirty="0" err="1" smtClean="0">
                <a:solidFill>
                  <a:schemeClr val="bg1"/>
                </a:solidFill>
              </a:rPr>
              <a:t>HackChallege</a:t>
            </a:r>
            <a:r>
              <a:rPr lang="en-IN" dirty="0" smtClean="0">
                <a:solidFill>
                  <a:schemeClr val="bg1"/>
                </a:solidFill>
              </a:rPr>
              <a:t> 2020</a:t>
            </a:r>
            <a:endParaRPr lang="en-IN" dirty="0">
              <a:solidFill>
                <a:schemeClr val="bg1"/>
              </a:solidFill>
            </a:endParaRPr>
          </a:p>
        </p:txBody>
      </p:sp>
    </p:spTree>
    <p:extLst>
      <p:ext uri="{BB962C8B-B14F-4D97-AF65-F5344CB8AC3E}">
        <p14:creationId xmlns:p14="http://schemas.microsoft.com/office/powerpoint/2010/main" val="23320362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721</TotalTime>
  <Words>643</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If you want to purchase/sponsor our solution/product, just mail us to teamaztecs@gmail.com  We are happy to hear your feedback as well, we would come back stronger!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maddy</dc:creator>
  <cp:lastModifiedBy>USER</cp:lastModifiedBy>
  <cp:revision>56</cp:revision>
  <dcterms:created xsi:type="dcterms:W3CDTF">2019-08-21T02:31:14Z</dcterms:created>
  <dcterms:modified xsi:type="dcterms:W3CDTF">2020-07-23T09:44:34Z</dcterms:modified>
</cp:coreProperties>
</file>