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sldIdLst>
    <p:sldId id="256" r:id="rId2"/>
    <p:sldId id="257" r:id="rId3"/>
    <p:sldId id="258" r:id="rId4"/>
    <p:sldId id="259" r:id="rId5"/>
    <p:sldId id="260" r:id="rId6"/>
    <p:sldId id="261" r:id="rId7"/>
    <p:sldId id="262"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5111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t>7/17/20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81720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86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4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7/17/20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556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57566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298246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42009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565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7/17/20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4135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7/17/20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115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7/17/20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283151"/>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DC0E-5BCA-694F-81C2-B400F94F3F01}"/>
              </a:ext>
            </a:extLst>
          </p:cNvPr>
          <p:cNvSpPr>
            <a:spLocks noGrp="1"/>
          </p:cNvSpPr>
          <p:nvPr>
            <p:ph type="ctrTitle"/>
          </p:nvPr>
        </p:nvSpPr>
        <p:spPr/>
        <p:txBody>
          <a:bodyPr>
            <a:normAutofit fontScale="90000"/>
          </a:bodyPr>
          <a:lstStyle/>
          <a:p>
            <a:r>
              <a:rPr lang="en-US" dirty="0"/>
              <a:t>Food Availability and Access Predictor - FAAP</a:t>
            </a:r>
          </a:p>
        </p:txBody>
      </p:sp>
      <p:sp>
        <p:nvSpPr>
          <p:cNvPr id="3" name="Subtitle 2">
            <a:extLst>
              <a:ext uri="{FF2B5EF4-FFF2-40B4-BE49-F238E27FC236}">
                <a16:creationId xmlns:a16="http://schemas.microsoft.com/office/drawing/2014/main" id="{3E56B47E-2619-C14A-AFF8-D2EF4F724185}"/>
              </a:ext>
            </a:extLst>
          </p:cNvPr>
          <p:cNvSpPr>
            <a:spLocks noGrp="1"/>
          </p:cNvSpPr>
          <p:nvPr>
            <p:ph type="subTitle" idx="1"/>
          </p:nvPr>
        </p:nvSpPr>
        <p:spPr/>
        <p:txBody>
          <a:bodyPr/>
          <a:lstStyle/>
          <a:p>
            <a:r>
              <a:rPr lang="en-US" dirty="0"/>
              <a:t>Visualization Dashboard</a:t>
            </a:r>
          </a:p>
        </p:txBody>
      </p:sp>
      <p:sp>
        <p:nvSpPr>
          <p:cNvPr id="4" name="TextBox 3">
            <a:extLst>
              <a:ext uri="{FF2B5EF4-FFF2-40B4-BE49-F238E27FC236}">
                <a16:creationId xmlns:a16="http://schemas.microsoft.com/office/drawing/2014/main" id="{9A291C8A-2200-B64B-837A-3EC13A222E9D}"/>
              </a:ext>
            </a:extLst>
          </p:cNvPr>
          <p:cNvSpPr txBox="1"/>
          <p:nvPr/>
        </p:nvSpPr>
        <p:spPr>
          <a:xfrm>
            <a:off x="7871792" y="5162583"/>
            <a:ext cx="3747051" cy="1200329"/>
          </a:xfrm>
          <a:prstGeom prst="rect">
            <a:avLst/>
          </a:prstGeom>
          <a:noFill/>
        </p:spPr>
        <p:txBody>
          <a:bodyPr wrap="square" rtlCol="0">
            <a:spAutoFit/>
          </a:bodyPr>
          <a:lstStyle/>
          <a:p>
            <a:r>
              <a:rPr lang="en-US" dirty="0"/>
              <a:t>Team Name : </a:t>
            </a:r>
            <a:r>
              <a:rPr lang="en-US" dirty="0" err="1"/>
              <a:t>CodeBrothers</a:t>
            </a:r>
            <a:endParaRPr lang="en-US" dirty="0"/>
          </a:p>
          <a:p>
            <a:r>
              <a:rPr lang="en-US" dirty="0"/>
              <a:t>Team Members :</a:t>
            </a:r>
          </a:p>
          <a:p>
            <a:pPr marL="342900" indent="-342900">
              <a:buAutoNum type="arabicPeriod"/>
            </a:pPr>
            <a:r>
              <a:rPr lang="en-US" dirty="0"/>
              <a:t>V. Mohan Kalyan</a:t>
            </a:r>
          </a:p>
          <a:p>
            <a:pPr marL="342900" indent="-342900">
              <a:buAutoNum type="arabicPeriod"/>
            </a:pPr>
            <a:r>
              <a:rPr lang="en-US" dirty="0"/>
              <a:t>T. Nikhil Yadav</a:t>
            </a:r>
          </a:p>
        </p:txBody>
      </p:sp>
    </p:spTree>
    <p:extLst>
      <p:ext uri="{BB962C8B-B14F-4D97-AF65-F5344CB8AC3E}">
        <p14:creationId xmlns:p14="http://schemas.microsoft.com/office/powerpoint/2010/main" val="243211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9F46-BF54-1F40-A7E2-5FE475F46E68}"/>
              </a:ext>
            </a:extLst>
          </p:cNvPr>
          <p:cNvSpPr>
            <a:spLocks noGrp="1"/>
          </p:cNvSpPr>
          <p:nvPr>
            <p:ph type="title"/>
          </p:nvPr>
        </p:nvSpPr>
        <p:spPr/>
        <p:txBody>
          <a:bodyPr/>
          <a:lstStyle/>
          <a:p>
            <a:r>
              <a:rPr lang="en-US" dirty="0"/>
              <a:t>General Description</a:t>
            </a:r>
          </a:p>
        </p:txBody>
      </p:sp>
      <p:sp>
        <p:nvSpPr>
          <p:cNvPr id="3" name="Content Placeholder 2">
            <a:extLst>
              <a:ext uri="{FF2B5EF4-FFF2-40B4-BE49-F238E27FC236}">
                <a16:creationId xmlns:a16="http://schemas.microsoft.com/office/drawing/2014/main" id="{2BDDCE3E-0C0F-C54A-87CF-2DB4D33B7784}"/>
              </a:ext>
            </a:extLst>
          </p:cNvPr>
          <p:cNvSpPr>
            <a:spLocks noGrp="1"/>
          </p:cNvSpPr>
          <p:nvPr>
            <p:ph idx="1"/>
          </p:nvPr>
        </p:nvSpPr>
        <p:spPr/>
        <p:txBody>
          <a:bodyPr>
            <a:normAutofit/>
          </a:bodyPr>
          <a:lstStyle/>
          <a:p>
            <a:pPr marL="0" indent="0">
              <a:buNone/>
            </a:pPr>
            <a:r>
              <a:rPr lang="en-IN" sz="2000" dirty="0"/>
              <a:t>The COVID-19 pandemic is the defining health crisis of our time and the greatest challenge that we have ever faced since world war II. But it is not just a health crisis it is more than that, affecting people all over the world in many ways. Of all the problems, the food supply-chain network will be affected widely. To mitigate the effects, many organizations and countries are shifting their focus to stabilize the supply chain.</a:t>
            </a:r>
          </a:p>
          <a:p>
            <a:pPr marL="0" indent="0">
              <a:buNone/>
            </a:pPr>
            <a:r>
              <a:rPr lang="en-IN" sz="2000" dirty="0"/>
              <a:t>Our proposed solution for the above concern is committed to the government bodies of the agriculture sector by creating machine learning models that will predict the “Production” and “Demand” for crop yields considering the specified area and time. From the model predictions, officials can estimate the demand and supply gap present in an area and will be able to take the required actions. As we can predict the future demand for products, it makes us control the supply chain and provide the products/goods at an affordable price to the consumers.</a:t>
            </a:r>
            <a:endParaRPr lang="en-US" sz="2000" dirty="0"/>
          </a:p>
        </p:txBody>
      </p:sp>
    </p:spTree>
    <p:extLst>
      <p:ext uri="{BB962C8B-B14F-4D97-AF65-F5344CB8AC3E}">
        <p14:creationId xmlns:p14="http://schemas.microsoft.com/office/powerpoint/2010/main" val="200633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9F46-BF54-1F40-A7E2-5FE475F46E68}"/>
              </a:ext>
            </a:extLst>
          </p:cNvPr>
          <p:cNvSpPr>
            <a:spLocks noGrp="1"/>
          </p:cNvSpPr>
          <p:nvPr>
            <p:ph type="title"/>
          </p:nvPr>
        </p:nvSpPr>
        <p:spPr/>
        <p:txBody>
          <a:bodyPr/>
          <a:lstStyle/>
          <a:p>
            <a:r>
              <a:rPr lang="en-IN" dirty="0"/>
              <a:t>Novelty</a:t>
            </a:r>
            <a:endParaRPr lang="en-US" dirty="0"/>
          </a:p>
        </p:txBody>
      </p:sp>
      <p:sp>
        <p:nvSpPr>
          <p:cNvPr id="3" name="Content Placeholder 2">
            <a:extLst>
              <a:ext uri="{FF2B5EF4-FFF2-40B4-BE49-F238E27FC236}">
                <a16:creationId xmlns:a16="http://schemas.microsoft.com/office/drawing/2014/main" id="{2BDDCE3E-0C0F-C54A-87CF-2DB4D33B7784}"/>
              </a:ext>
            </a:extLst>
          </p:cNvPr>
          <p:cNvSpPr>
            <a:spLocks noGrp="1"/>
          </p:cNvSpPr>
          <p:nvPr>
            <p:ph idx="1"/>
          </p:nvPr>
        </p:nvSpPr>
        <p:spPr/>
        <p:txBody>
          <a:bodyPr>
            <a:normAutofit fontScale="92500" lnSpcReduction="10000"/>
          </a:bodyPr>
          <a:lstStyle/>
          <a:p>
            <a:pPr marL="0" indent="0">
              <a:buNone/>
            </a:pPr>
            <a:r>
              <a:rPr lang="en-IN" sz="2000" dirty="0"/>
              <a:t>Our proposed solution has its novelty in many ways :</a:t>
            </a:r>
          </a:p>
          <a:p>
            <a:r>
              <a:rPr lang="en-IN" sz="2000" dirty="0"/>
              <a:t>We provide various visualizations for demand and supply thereby giving the user a lucid clarity on the demand-supply gap.</a:t>
            </a:r>
          </a:p>
          <a:p>
            <a:r>
              <a:rPr lang="en-IN" sz="2000" dirty="0"/>
              <a:t>User has the options to view the demand and supply either in a generalized way or in a specific way. The demand and supply for 3 main crops is the default view for the user. But he/she can view the same for other staple crops/food products by using the options provided.</a:t>
            </a:r>
          </a:p>
          <a:p>
            <a:r>
              <a:rPr lang="en-IN" sz="2000" dirty="0"/>
              <a:t>Along with predicting the demand-supply gap, a visualization is provided that connects two areas/regions, specifying the required flow of the goods based on the receiver’s demand requirement and senders surplus availability.</a:t>
            </a:r>
          </a:p>
          <a:p>
            <a:r>
              <a:rPr lang="en-IN" sz="2000" dirty="0"/>
              <a:t>We provide additional priority and visualization to the states/areas which are already under certain crisis (like natural disasters, malnutrition, high poverty levels, etc.,) and term them as “Crisis within a Crisis”. So that they will be taken with acute attention.</a:t>
            </a:r>
            <a:endParaRPr lang="en-US" sz="2000" dirty="0"/>
          </a:p>
        </p:txBody>
      </p:sp>
    </p:spTree>
    <p:extLst>
      <p:ext uri="{BB962C8B-B14F-4D97-AF65-F5344CB8AC3E}">
        <p14:creationId xmlns:p14="http://schemas.microsoft.com/office/powerpoint/2010/main" val="3411903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9F46-BF54-1F40-A7E2-5FE475F46E68}"/>
              </a:ext>
            </a:extLst>
          </p:cNvPr>
          <p:cNvSpPr>
            <a:spLocks noGrp="1"/>
          </p:cNvSpPr>
          <p:nvPr>
            <p:ph type="title"/>
          </p:nvPr>
        </p:nvSpPr>
        <p:spPr/>
        <p:txBody>
          <a:bodyPr/>
          <a:lstStyle/>
          <a:p>
            <a:r>
              <a:rPr lang="en-IN" dirty="0"/>
              <a:t>Social Impact</a:t>
            </a:r>
            <a:endParaRPr lang="en-US" dirty="0"/>
          </a:p>
        </p:txBody>
      </p:sp>
      <p:sp>
        <p:nvSpPr>
          <p:cNvPr id="3" name="Content Placeholder 2">
            <a:extLst>
              <a:ext uri="{FF2B5EF4-FFF2-40B4-BE49-F238E27FC236}">
                <a16:creationId xmlns:a16="http://schemas.microsoft.com/office/drawing/2014/main" id="{2BDDCE3E-0C0F-C54A-87CF-2DB4D33B7784}"/>
              </a:ext>
            </a:extLst>
          </p:cNvPr>
          <p:cNvSpPr>
            <a:spLocks noGrp="1"/>
          </p:cNvSpPr>
          <p:nvPr>
            <p:ph idx="1"/>
          </p:nvPr>
        </p:nvSpPr>
        <p:spPr/>
        <p:txBody>
          <a:bodyPr>
            <a:normAutofit/>
          </a:bodyPr>
          <a:lstStyle/>
          <a:p>
            <a:pPr marL="0" indent="0">
              <a:buNone/>
            </a:pPr>
            <a:r>
              <a:rPr lang="en-IN" sz="2000" dirty="0"/>
              <a:t>Our proposed solution has its impact in various sectors :</a:t>
            </a:r>
          </a:p>
          <a:p>
            <a:r>
              <a:rPr lang="en-IN" sz="2000" dirty="0"/>
              <a:t>User (Officials): By predicting the demand-supply gap, they understand the supply patterns and thereby will be able to take the required actions in filling the demand gap.</a:t>
            </a:r>
          </a:p>
          <a:p>
            <a:r>
              <a:rPr lang="en-IN" sz="2000" dirty="0"/>
              <a:t>Consumer: By filling the demand gap and making the supply chain stable, the consumers i.e., all sectors of people can acquire their essential products at an affordable price thereby mitigating food insecurity.</a:t>
            </a:r>
          </a:p>
          <a:p>
            <a:r>
              <a:rPr lang="en-IN" sz="2000" dirty="0"/>
              <a:t>Farmers: Because of the predictive mapping of products between the states/areas the farmers produced yield is not left unattended.</a:t>
            </a:r>
            <a:br>
              <a:rPr lang="en-IN" sz="2000" dirty="0"/>
            </a:br>
            <a:r>
              <a:rPr lang="en-IN" sz="2000" dirty="0"/>
              <a:t>Underprivileged: We prioritize the existing underprivileged people such as people in poverty, malnutrition, and people affected by natural calamities. So, they are given more preference.</a:t>
            </a:r>
            <a:endParaRPr lang="en-US" sz="2000" dirty="0"/>
          </a:p>
        </p:txBody>
      </p:sp>
    </p:spTree>
    <p:extLst>
      <p:ext uri="{BB962C8B-B14F-4D97-AF65-F5344CB8AC3E}">
        <p14:creationId xmlns:p14="http://schemas.microsoft.com/office/powerpoint/2010/main" val="214563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9F46-BF54-1F40-A7E2-5FE475F46E68}"/>
              </a:ext>
            </a:extLst>
          </p:cNvPr>
          <p:cNvSpPr>
            <a:spLocks noGrp="1"/>
          </p:cNvSpPr>
          <p:nvPr>
            <p:ph type="title"/>
          </p:nvPr>
        </p:nvSpPr>
        <p:spPr/>
        <p:txBody>
          <a:bodyPr/>
          <a:lstStyle/>
          <a:p>
            <a:r>
              <a:rPr lang="en-IN" dirty="0"/>
              <a:t>Technology Stack</a:t>
            </a:r>
            <a:endParaRPr lang="en-US" dirty="0"/>
          </a:p>
        </p:txBody>
      </p:sp>
      <p:sp>
        <p:nvSpPr>
          <p:cNvPr id="3" name="Content Placeholder 2">
            <a:extLst>
              <a:ext uri="{FF2B5EF4-FFF2-40B4-BE49-F238E27FC236}">
                <a16:creationId xmlns:a16="http://schemas.microsoft.com/office/drawing/2014/main" id="{2BDDCE3E-0C0F-C54A-87CF-2DB4D33B7784}"/>
              </a:ext>
            </a:extLst>
          </p:cNvPr>
          <p:cNvSpPr>
            <a:spLocks noGrp="1"/>
          </p:cNvSpPr>
          <p:nvPr>
            <p:ph idx="1"/>
          </p:nvPr>
        </p:nvSpPr>
        <p:spPr/>
        <p:txBody>
          <a:bodyPr>
            <a:normAutofit/>
          </a:bodyPr>
          <a:lstStyle/>
          <a:p>
            <a:pPr marL="0" indent="0">
              <a:buNone/>
            </a:pPr>
            <a:r>
              <a:rPr lang="en-IN" sz="2000" dirty="0"/>
              <a:t>We use different technologies in a collaborative approach for the application:</a:t>
            </a:r>
            <a:br>
              <a:rPr lang="en-IN" sz="2000" dirty="0"/>
            </a:br>
            <a:endParaRPr lang="en-IN" sz="2000" dirty="0"/>
          </a:p>
          <a:p>
            <a:pPr marL="0" indent="0">
              <a:buNone/>
            </a:pPr>
            <a:r>
              <a:rPr lang="en-IN" sz="2000" dirty="0"/>
              <a:t>Programming Languages: Python</a:t>
            </a:r>
            <a:br>
              <a:rPr lang="en-IN" sz="2000" dirty="0"/>
            </a:br>
            <a:r>
              <a:rPr lang="en-IN" sz="2000" dirty="0"/>
              <a:t>Database: MySQL</a:t>
            </a:r>
            <a:br>
              <a:rPr lang="en-IN" sz="2000" dirty="0"/>
            </a:br>
            <a:r>
              <a:rPr lang="en-IN" sz="2000" dirty="0"/>
              <a:t>Web framework: Flask</a:t>
            </a:r>
            <a:br>
              <a:rPr lang="en-IN" sz="2000" dirty="0"/>
            </a:br>
            <a:r>
              <a:rPr lang="en-IN" sz="2000" dirty="0"/>
              <a:t>Machine Learning Models: Random forest Regression, Holt-winters method(Time series analysis)</a:t>
            </a:r>
            <a:br>
              <a:rPr lang="en-IN" sz="2000" dirty="0"/>
            </a:br>
            <a:r>
              <a:rPr lang="en-IN" sz="2000" dirty="0"/>
              <a:t>Data for ML models: CSVs collaborated from different sources</a:t>
            </a:r>
            <a:endParaRPr lang="en-US" sz="2000" dirty="0"/>
          </a:p>
        </p:txBody>
      </p:sp>
    </p:spTree>
    <p:extLst>
      <p:ext uri="{BB962C8B-B14F-4D97-AF65-F5344CB8AC3E}">
        <p14:creationId xmlns:p14="http://schemas.microsoft.com/office/powerpoint/2010/main" val="280938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9F46-BF54-1F40-A7E2-5FE475F46E68}"/>
              </a:ext>
            </a:extLst>
          </p:cNvPr>
          <p:cNvSpPr>
            <a:spLocks noGrp="1"/>
          </p:cNvSpPr>
          <p:nvPr>
            <p:ph type="title"/>
          </p:nvPr>
        </p:nvSpPr>
        <p:spPr/>
        <p:txBody>
          <a:bodyPr/>
          <a:lstStyle/>
          <a:p>
            <a:r>
              <a:rPr lang="en-IN" dirty="0"/>
              <a:t>Scope of Work</a:t>
            </a:r>
            <a:endParaRPr lang="en-US" dirty="0"/>
          </a:p>
        </p:txBody>
      </p:sp>
      <p:sp>
        <p:nvSpPr>
          <p:cNvPr id="3" name="Content Placeholder 2">
            <a:extLst>
              <a:ext uri="{FF2B5EF4-FFF2-40B4-BE49-F238E27FC236}">
                <a16:creationId xmlns:a16="http://schemas.microsoft.com/office/drawing/2014/main" id="{2BDDCE3E-0C0F-C54A-87CF-2DB4D33B7784}"/>
              </a:ext>
            </a:extLst>
          </p:cNvPr>
          <p:cNvSpPr>
            <a:spLocks noGrp="1"/>
          </p:cNvSpPr>
          <p:nvPr>
            <p:ph idx="1"/>
          </p:nvPr>
        </p:nvSpPr>
        <p:spPr/>
        <p:txBody>
          <a:bodyPr>
            <a:normAutofit fontScale="85000" lnSpcReduction="10000"/>
          </a:bodyPr>
          <a:lstStyle/>
          <a:p>
            <a:pPr marL="0" indent="0">
              <a:buNone/>
            </a:pPr>
            <a:r>
              <a:rPr lang="en-IN" sz="2000" dirty="0"/>
              <a:t>There are total  modules for the proposed solution:</a:t>
            </a:r>
            <a:br>
              <a:rPr lang="en-IN" sz="2000" dirty="0"/>
            </a:br>
            <a:endParaRPr lang="en-IN" sz="2000" dirty="0"/>
          </a:p>
          <a:p>
            <a:r>
              <a:rPr lang="en-IN" sz="2000" dirty="0"/>
              <a:t>Data Processing: In this part, we assure that the data is consistent and reliable by removing the redundant values, filling the missing values, and performing the feature scaling to represent the entire data at one scale.</a:t>
            </a:r>
          </a:p>
          <a:p>
            <a:r>
              <a:rPr lang="en-IN" sz="2000" dirty="0" err="1"/>
              <a:t>Crop_Module</a:t>
            </a:r>
            <a:r>
              <a:rPr lang="en-IN" sz="2000" dirty="0"/>
              <a:t>: This module is for predicting the crop yield production when specified in the required time and area. The data related to crop-yield is considered from data processing and the model is trained using the random forest regression algorithm. by which we can predict the crop yield for the future specified time.</a:t>
            </a:r>
          </a:p>
          <a:p>
            <a:r>
              <a:rPr lang="en-IN" sz="2000" dirty="0" err="1"/>
              <a:t>Demand_Module</a:t>
            </a:r>
            <a:r>
              <a:rPr lang="en-IN" sz="2000" dirty="0"/>
              <a:t>: This module is for predicting the “Demand” of essential commodities when time and area are specified. The data related to demand(consumption of essential commodities) is considered for training the model with Holts winter method. By which we can predict the crop yield for the future specified time.</a:t>
            </a:r>
          </a:p>
          <a:p>
            <a:r>
              <a:rPr lang="en-IN" sz="2000" dirty="0" err="1"/>
              <a:t>Web_Userinterface</a:t>
            </a:r>
            <a:r>
              <a:rPr lang="en-IN" sz="2000" dirty="0"/>
              <a:t>: This module is to come up with a dashboard of data visualizations that help the user to understand the demand and supply gaps, identify the patterns in future and current trends. We use google APIs and other tools for visualizing the content for the user.</a:t>
            </a:r>
            <a:endParaRPr lang="en-US" sz="2000" dirty="0"/>
          </a:p>
        </p:txBody>
      </p:sp>
    </p:spTree>
    <p:extLst>
      <p:ext uri="{BB962C8B-B14F-4D97-AF65-F5344CB8AC3E}">
        <p14:creationId xmlns:p14="http://schemas.microsoft.com/office/powerpoint/2010/main" val="2292170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9F46-BF54-1F40-A7E2-5FE475F46E68}"/>
              </a:ext>
            </a:extLst>
          </p:cNvPr>
          <p:cNvSpPr>
            <a:spLocks noGrp="1"/>
          </p:cNvSpPr>
          <p:nvPr>
            <p:ph type="title"/>
          </p:nvPr>
        </p:nvSpPr>
        <p:spPr/>
        <p:txBody>
          <a:bodyPr/>
          <a:lstStyle/>
          <a:p>
            <a:r>
              <a:rPr lang="en-US" dirty="0"/>
              <a:t>Architecture</a:t>
            </a:r>
          </a:p>
        </p:txBody>
      </p:sp>
      <p:pic>
        <p:nvPicPr>
          <p:cNvPr id="5" name="Content Placeholder 4">
            <a:extLst>
              <a:ext uri="{FF2B5EF4-FFF2-40B4-BE49-F238E27FC236}">
                <a16:creationId xmlns:a16="http://schemas.microsoft.com/office/drawing/2014/main" id="{11E36040-A93C-C44D-A3D5-E047779F43A6}"/>
              </a:ext>
            </a:extLst>
          </p:cNvPr>
          <p:cNvPicPr>
            <a:picLocks noGrp="1" noChangeAspect="1"/>
          </p:cNvPicPr>
          <p:nvPr>
            <p:ph idx="1"/>
          </p:nvPr>
        </p:nvPicPr>
        <p:blipFill>
          <a:blip r:embed="rId2"/>
          <a:stretch>
            <a:fillRect/>
          </a:stretch>
        </p:blipFill>
        <p:spPr>
          <a:xfrm>
            <a:off x="2273300" y="1690688"/>
            <a:ext cx="7645400" cy="4089400"/>
          </a:xfrm>
        </p:spPr>
      </p:pic>
    </p:spTree>
    <p:extLst>
      <p:ext uri="{BB962C8B-B14F-4D97-AF65-F5344CB8AC3E}">
        <p14:creationId xmlns:p14="http://schemas.microsoft.com/office/powerpoint/2010/main" val="424515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9F46-BF54-1F40-A7E2-5FE475F46E68}"/>
              </a:ext>
            </a:extLst>
          </p:cNvPr>
          <p:cNvSpPr>
            <a:spLocks noGrp="1"/>
          </p:cNvSpPr>
          <p:nvPr>
            <p:ph type="title"/>
          </p:nvPr>
        </p:nvSpPr>
        <p:spPr/>
        <p:txBody>
          <a:bodyPr/>
          <a:lstStyle/>
          <a:p>
            <a:r>
              <a:rPr lang="en-IN" dirty="0"/>
              <a:t>Scope of Work:</a:t>
            </a:r>
            <a:endParaRPr lang="en-US" dirty="0"/>
          </a:p>
        </p:txBody>
      </p:sp>
      <p:sp>
        <p:nvSpPr>
          <p:cNvPr id="3" name="Content Placeholder 2">
            <a:extLst>
              <a:ext uri="{FF2B5EF4-FFF2-40B4-BE49-F238E27FC236}">
                <a16:creationId xmlns:a16="http://schemas.microsoft.com/office/drawing/2014/main" id="{2BDDCE3E-0C0F-C54A-87CF-2DB4D33B7784}"/>
              </a:ext>
            </a:extLst>
          </p:cNvPr>
          <p:cNvSpPr>
            <a:spLocks noGrp="1"/>
          </p:cNvSpPr>
          <p:nvPr>
            <p:ph idx="1"/>
          </p:nvPr>
        </p:nvSpPr>
        <p:spPr/>
        <p:txBody>
          <a:bodyPr>
            <a:normAutofit fontScale="85000" lnSpcReduction="10000"/>
          </a:bodyPr>
          <a:lstStyle/>
          <a:p>
            <a:pPr marL="0" indent="0">
              <a:buNone/>
            </a:pPr>
            <a:r>
              <a:rPr lang="en-IN" sz="2000" dirty="0"/>
              <a:t>There are total  modules for the proposed solution:</a:t>
            </a:r>
            <a:br>
              <a:rPr lang="en-IN" sz="2000" dirty="0"/>
            </a:br>
            <a:endParaRPr lang="en-IN" sz="2000" dirty="0"/>
          </a:p>
          <a:p>
            <a:r>
              <a:rPr lang="en-IN" sz="2000" dirty="0"/>
              <a:t>Data Processing: In this part, we assure that the data is consistent and reliable by removing the redundant values, filling the missing values, and performing the feature scaling to represent the entire data at one scale.</a:t>
            </a:r>
          </a:p>
          <a:p>
            <a:r>
              <a:rPr lang="en-IN" sz="2000" dirty="0" err="1"/>
              <a:t>Crop_Module</a:t>
            </a:r>
            <a:r>
              <a:rPr lang="en-IN" sz="2000" dirty="0"/>
              <a:t>: This module is for predicting the crop yield production when specified in the required time and area. The data related to crop-yield is considered from data processing and the model is trained using the random forest regression algorithm. by which we can predict the crop yield for the future specified time.</a:t>
            </a:r>
          </a:p>
          <a:p>
            <a:r>
              <a:rPr lang="en-IN" sz="2000" dirty="0" err="1"/>
              <a:t>Demand_Module</a:t>
            </a:r>
            <a:r>
              <a:rPr lang="en-IN" sz="2000" dirty="0"/>
              <a:t>: This module is for predicting the “Demand” of essential commodities when time and area are specified. The data related to demand(consumption of essential commodities) is considered for training the model with Holts winter method. By which we can predict the crop yield for the future specified time.</a:t>
            </a:r>
          </a:p>
          <a:p>
            <a:r>
              <a:rPr lang="en-IN" sz="2000" dirty="0" err="1"/>
              <a:t>Web_Userinterface</a:t>
            </a:r>
            <a:r>
              <a:rPr lang="en-IN" sz="2000" dirty="0"/>
              <a:t>: This module is to come up with a dashboard of data visualizations that help the user to understand the demand and supply gaps, identify the patterns in future and current trends. We use google APIs and other tools for visualizing the content for the user.</a:t>
            </a:r>
            <a:endParaRPr lang="en-US" sz="2000" dirty="0"/>
          </a:p>
        </p:txBody>
      </p:sp>
    </p:spTree>
    <p:extLst>
      <p:ext uri="{BB962C8B-B14F-4D97-AF65-F5344CB8AC3E}">
        <p14:creationId xmlns:p14="http://schemas.microsoft.com/office/powerpoint/2010/main" val="255948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93CD-C813-E34D-823F-0C785F7B4839}"/>
              </a:ext>
            </a:extLst>
          </p:cNvPr>
          <p:cNvSpPr>
            <a:spLocks noGrp="1"/>
          </p:cNvSpPr>
          <p:nvPr>
            <p:ph type="title"/>
          </p:nvPr>
        </p:nvSpPr>
        <p:spPr>
          <a:xfrm>
            <a:off x="3276335" y="2383005"/>
            <a:ext cx="10058400" cy="1609344"/>
          </a:xfrm>
        </p:spPr>
        <p:txBody>
          <a:bodyPr>
            <a:normAutofit/>
          </a:bodyPr>
          <a:lstStyle/>
          <a:p>
            <a:r>
              <a:rPr lang="en-US" sz="9600" dirty="0"/>
              <a:t>Thank You</a:t>
            </a:r>
          </a:p>
        </p:txBody>
      </p:sp>
    </p:spTree>
    <p:extLst>
      <p:ext uri="{BB962C8B-B14F-4D97-AF65-F5344CB8AC3E}">
        <p14:creationId xmlns:p14="http://schemas.microsoft.com/office/powerpoint/2010/main" val="771337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{054606AF-F5FA-6F49-A871-68150C76FC98}tf10001070</Template>
  <TotalTime>14</TotalTime>
  <Words>1025</Words>
  <Application>Microsoft Macintosh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Rockwell</vt:lpstr>
      <vt:lpstr>Rockwell Condensed</vt:lpstr>
      <vt:lpstr>Rockwell Extra Bold</vt:lpstr>
      <vt:lpstr>Wingdings</vt:lpstr>
      <vt:lpstr>Wood Type</vt:lpstr>
      <vt:lpstr>Food Availability and Access Predictor - FAAP</vt:lpstr>
      <vt:lpstr>General Description</vt:lpstr>
      <vt:lpstr>Novelty</vt:lpstr>
      <vt:lpstr>Social Impact</vt:lpstr>
      <vt:lpstr>Technology Stack</vt:lpstr>
      <vt:lpstr>Scope of Work</vt:lpstr>
      <vt:lpstr>Architecture</vt:lpstr>
      <vt:lpstr>Scope of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Visualization Dashboard</dc:title>
  <dc:creator>Jayasree Veeraghanta</dc:creator>
  <cp:lastModifiedBy>Jayasree Veeraghanta</cp:lastModifiedBy>
  <cp:revision>2</cp:revision>
  <dcterms:created xsi:type="dcterms:W3CDTF">2020-05-23T10:19:29Z</dcterms:created>
  <dcterms:modified xsi:type="dcterms:W3CDTF">2020-07-16T19:57:46Z</dcterms:modified>
</cp:coreProperties>
</file>