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8" r:id="rId4"/>
  </p:sldMasterIdLst>
  <p:notesMasterIdLst>
    <p:notesMasterId r:id="rId12"/>
  </p:notesMasterIdLst>
  <p:handoutMasterIdLst>
    <p:handoutMasterId r:id="rId13"/>
  </p:handoutMasterIdLst>
  <p:sldIdLst>
    <p:sldId id="256" r:id="rId5"/>
    <p:sldId id="275" r:id="rId6"/>
    <p:sldId id="272" r:id="rId7"/>
    <p:sldId id="277" r:id="rId8"/>
    <p:sldId id="274" r:id="rId9"/>
    <p:sldId id="27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2814C-F2DC-4DD6-8CEA-415D6AF9B3AB}" v="376" dt="2020-05-23T10:48:40.557"/>
    <p1510:client id="{79F8960A-2167-4F3C-A5D8-3010CC842D78}" v="427" dt="2020-07-15T19:54:26.511"/>
    <p1510:client id="{7CDE8D96-BC1A-4E58-B15F-95F5F4A67C32}" v="91" dt="2020-06-30T07:52:19.427"/>
    <p1510:client id="{9AE3F624-CC75-410A-BB50-7C9B4B8CA35F}" v="612" dt="2020-05-23T08:54:00.800"/>
    <p1510:client id="{B3C7B2C1-3A53-40A6-B360-4E3003DBEABB}" v="91" dt="2020-06-30T06:01:56.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5" autoAdjust="0"/>
  </p:normalViewPr>
  <p:slideViewPr>
    <p:cSldViewPr snapToGrid="0">
      <p:cViewPr varScale="1">
        <p:scale>
          <a:sx n="68" d="100"/>
          <a:sy n="68" d="100"/>
        </p:scale>
        <p:origin x="816" y="7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6F6619-D40A-4F80-9793-0966222F7E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69F8D3D-6614-4795-9F62-45A513345F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21C772-9A4E-41B8-AFA2-98ED321DB4A6}" type="datetimeFigureOut">
              <a:rPr lang="en-US" smtClean="0"/>
              <a:t>7/15/2020</a:t>
            </a:fld>
            <a:endParaRPr lang="en-US" dirty="0"/>
          </a:p>
        </p:txBody>
      </p:sp>
      <p:sp>
        <p:nvSpPr>
          <p:cNvPr id="4" name="Footer Placeholder 3">
            <a:extLst>
              <a:ext uri="{FF2B5EF4-FFF2-40B4-BE49-F238E27FC236}">
                <a16:creationId xmlns:a16="http://schemas.microsoft.com/office/drawing/2014/main" id="{D7359F01-2F94-45B7-934F-417D3F930E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2D99601-88E4-466A-922A-716DC698C6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1856DE-02AF-4D3A-A7DF-F957F55EF3F7}" type="slidenum">
              <a:rPr lang="en-US" smtClean="0"/>
              <a:t>‹#›</a:t>
            </a:fld>
            <a:endParaRPr lang="en-US" dirty="0"/>
          </a:p>
        </p:txBody>
      </p:sp>
    </p:spTree>
    <p:extLst>
      <p:ext uri="{BB962C8B-B14F-4D97-AF65-F5344CB8AC3E}">
        <p14:creationId xmlns:p14="http://schemas.microsoft.com/office/powerpoint/2010/main" val="81023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59A1B-68CC-4822-B53F-ABB4D5826619}" type="datetimeFigureOut">
              <a:rPr lang="en-US" smtClean="0"/>
              <a:t>7/15/2020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95845-AB23-429F-BB6B-BB634305DF1D}" type="slidenum">
              <a:rPr lang="en-US" smtClean="0"/>
              <a:t>‹#›</a:t>
            </a:fld>
            <a:endParaRPr lang="en-US" dirty="0"/>
          </a:p>
        </p:txBody>
      </p:sp>
    </p:spTree>
    <p:extLst>
      <p:ext uri="{BB962C8B-B14F-4D97-AF65-F5344CB8AC3E}">
        <p14:creationId xmlns:p14="http://schemas.microsoft.com/office/powerpoint/2010/main" val="206750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95845-AB23-429F-BB6B-BB634305DF1D}" type="slidenum">
              <a:rPr lang="en-US" smtClean="0"/>
              <a:t>1</a:t>
            </a:fld>
            <a:endParaRPr lang="en-US" dirty="0"/>
          </a:p>
        </p:txBody>
      </p:sp>
    </p:spTree>
    <p:extLst>
      <p:ext uri="{BB962C8B-B14F-4D97-AF65-F5344CB8AC3E}">
        <p14:creationId xmlns:p14="http://schemas.microsoft.com/office/powerpoint/2010/main" val="150520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95845-AB23-429F-BB6B-BB634305DF1D}" type="slidenum">
              <a:rPr lang="en-US" smtClean="0"/>
              <a:t>5</a:t>
            </a:fld>
            <a:endParaRPr lang="en-US" dirty="0"/>
          </a:p>
        </p:txBody>
      </p:sp>
    </p:spTree>
    <p:extLst>
      <p:ext uri="{BB962C8B-B14F-4D97-AF65-F5344CB8AC3E}">
        <p14:creationId xmlns:p14="http://schemas.microsoft.com/office/powerpoint/2010/main" val="310583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70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37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07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75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9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66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41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89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31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5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7/15/2020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9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0353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B1416E-E144-4B0E-9CB1-2137FB57B75D}"/>
              </a:ext>
            </a:extLst>
          </p:cNvPr>
          <p:cNvPicPr>
            <a:picLocks noChangeAspect="1"/>
          </p:cNvPicPr>
          <p:nvPr/>
        </p:nvPicPr>
        <p:blipFill rotWithShape="1">
          <a:blip r:embed="rId3"/>
          <a:srcRect l="22433" r="29568" b="2703"/>
          <a:stretch/>
        </p:blipFill>
        <p:spPr>
          <a:xfrm>
            <a:off x="2" y="10"/>
            <a:ext cx="12191695" cy="6857990"/>
          </a:xfrm>
          <a:prstGeom prst="rect">
            <a:avLst/>
          </a:prstGeom>
        </p:spPr>
      </p:pic>
      <p:sp>
        <p:nvSpPr>
          <p:cNvPr id="45" name="Rectangle 47">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DDBEB-2A0E-4470-BE29-A528A3A60875}"/>
              </a:ext>
            </a:extLst>
          </p:cNvPr>
          <p:cNvSpPr>
            <a:spLocks noGrp="1"/>
          </p:cNvSpPr>
          <p:nvPr>
            <p:ph type="ctrTitle"/>
          </p:nvPr>
        </p:nvSpPr>
        <p:spPr>
          <a:xfrm>
            <a:off x="4065511" y="3150206"/>
            <a:ext cx="7450726" cy="1338865"/>
          </a:xfrm>
        </p:spPr>
        <p:txBody>
          <a:bodyPr vert="horz" lIns="91440" tIns="45720" rIns="91440" bIns="0" rtlCol="0">
            <a:normAutofit fontScale="90000"/>
          </a:bodyPr>
          <a:lstStyle/>
          <a:p>
            <a:r>
              <a:rPr lang="en-US" sz="3200" dirty="0">
                <a:solidFill>
                  <a:schemeClr val="bg1"/>
                </a:solidFill>
                <a:ea typeface="+mj-lt"/>
                <a:cs typeface="+mj-lt"/>
              </a:rPr>
              <a:t>IBMHACKCHALLENGE2020</a:t>
            </a:r>
            <a:br>
              <a:rPr lang="en-US" sz="2800" dirty="0">
                <a:solidFill>
                  <a:schemeClr val="bg1"/>
                </a:solidFill>
                <a:ea typeface="+mj-lt"/>
                <a:cs typeface="+mj-lt"/>
              </a:rPr>
            </a:br>
            <a:r>
              <a:rPr lang="en-US" sz="2800" dirty="0">
                <a:solidFill>
                  <a:schemeClr val="bg1"/>
                </a:solidFill>
                <a:ea typeface="+mj-lt"/>
                <a:cs typeface="+mj-lt"/>
              </a:rPr>
              <a:t>Problem Statement: Sentiment</a:t>
            </a:r>
            <a:r>
              <a:rPr lang="en-US" sz="2800" dirty="0">
                <a:solidFill>
                  <a:srgbClr val="FFFFFE"/>
                </a:solidFill>
                <a:ea typeface="+mj-lt"/>
                <a:cs typeface="+mj-lt"/>
              </a:rPr>
              <a:t> analysis of covid-19 tweets-visualization dashboard</a:t>
            </a:r>
            <a:endParaRPr lang="en-US" sz="2800" dirty="0">
              <a:solidFill>
                <a:srgbClr val="FFFFFE"/>
              </a:solidFill>
            </a:endParaRPr>
          </a:p>
        </p:txBody>
      </p:sp>
      <p:sp>
        <p:nvSpPr>
          <p:cNvPr id="3" name="Subtitle 2">
            <a:extLst>
              <a:ext uri="{FF2B5EF4-FFF2-40B4-BE49-F238E27FC236}">
                <a16:creationId xmlns:a16="http://schemas.microsoft.com/office/drawing/2014/main" id="{1D090625-51CE-4ECB-81A4-C4905F3FBFE9}"/>
              </a:ext>
            </a:extLst>
          </p:cNvPr>
          <p:cNvSpPr>
            <a:spLocks noGrp="1"/>
          </p:cNvSpPr>
          <p:nvPr>
            <p:ph type="subTitle" idx="1"/>
          </p:nvPr>
        </p:nvSpPr>
        <p:spPr>
          <a:xfrm>
            <a:off x="4065511" y="4669144"/>
            <a:ext cx="6832499" cy="716529"/>
          </a:xfrm>
        </p:spPr>
        <p:txBody>
          <a:bodyPr vert="horz" lIns="91440" tIns="91440" rIns="91440" bIns="91440" rtlCol="0" anchor="t">
            <a:noAutofit/>
          </a:bodyPr>
          <a:lstStyle/>
          <a:p>
            <a:pPr>
              <a:lnSpc>
                <a:spcPct val="110000"/>
              </a:lnSpc>
            </a:pPr>
            <a:r>
              <a:rPr lang="en-US" sz="2800" dirty="0">
                <a:solidFill>
                  <a:srgbClr val="FFFFFE"/>
                </a:solidFill>
              </a:rPr>
              <a:t>TEAM NAME : </a:t>
            </a:r>
            <a:r>
              <a:rPr lang="en-US" sz="2800" dirty="0">
                <a:solidFill>
                  <a:srgbClr val="FFFFFE"/>
                </a:solidFill>
                <a:latin typeface="Jokerman" panose="04090605060D06020702" pitchFamily="82" charset="0"/>
              </a:rPr>
              <a:t>SUPERSONICS</a:t>
            </a:r>
          </a:p>
        </p:txBody>
      </p:sp>
      <p:cxnSp>
        <p:nvCxnSpPr>
          <p:cNvPr id="46" name="Straight Connector 49">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A3855A"/>
            </a:solidFill>
          </a:ln>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8C4AD09A-1BCE-453D-80E6-3B86A42C1CC0}"/>
              </a:ext>
            </a:extLst>
          </p:cNvPr>
          <p:cNvPicPr>
            <a:picLocks noChangeAspect="1"/>
          </p:cNvPicPr>
          <p:nvPr/>
        </p:nvPicPr>
        <p:blipFill>
          <a:blip r:embed="rId4"/>
          <a:stretch>
            <a:fillRect/>
          </a:stretch>
        </p:blipFill>
        <p:spPr>
          <a:xfrm>
            <a:off x="10325685" y="6090620"/>
            <a:ext cx="1697199" cy="626078"/>
          </a:xfrm>
          <a:prstGeom prst="rect">
            <a:avLst/>
          </a:prstGeom>
        </p:spPr>
      </p:pic>
      <p:pic>
        <p:nvPicPr>
          <p:cNvPr id="10" name="Picture 9">
            <a:extLst>
              <a:ext uri="{FF2B5EF4-FFF2-40B4-BE49-F238E27FC236}">
                <a16:creationId xmlns:a16="http://schemas.microsoft.com/office/drawing/2014/main" id="{6D4D139F-732E-4136-9935-CF46527AD1B6}"/>
              </a:ext>
            </a:extLst>
          </p:cNvPr>
          <p:cNvPicPr>
            <a:picLocks noChangeAspect="1"/>
          </p:cNvPicPr>
          <p:nvPr/>
        </p:nvPicPr>
        <p:blipFill>
          <a:blip r:embed="rId5"/>
          <a:stretch>
            <a:fillRect/>
          </a:stretch>
        </p:blipFill>
        <p:spPr>
          <a:xfrm>
            <a:off x="8548165" y="3395809"/>
            <a:ext cx="398888" cy="324433"/>
          </a:xfrm>
          <a:prstGeom prst="rect">
            <a:avLst/>
          </a:prstGeom>
        </p:spPr>
      </p:pic>
    </p:spTree>
    <p:extLst>
      <p:ext uri="{BB962C8B-B14F-4D97-AF65-F5344CB8AC3E}">
        <p14:creationId xmlns:p14="http://schemas.microsoft.com/office/powerpoint/2010/main" val="30010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0DEA65A3-B312-4752-B808-4C212A92A40E}"/>
              </a:ext>
            </a:extLst>
          </p:cNvPr>
          <p:cNvPicPr>
            <a:picLocks noChangeAspect="1"/>
          </p:cNvPicPr>
          <p:nvPr/>
        </p:nvPicPr>
        <p:blipFill rotWithShape="1">
          <a:blip r:embed="rId2">
            <a:alphaModFix amt="50000"/>
          </a:blip>
          <a:srcRect r="1336"/>
          <a:stretch/>
        </p:blipFill>
        <p:spPr>
          <a:xfrm>
            <a:off x="305" y="10"/>
            <a:ext cx="12191695" cy="6857990"/>
          </a:xfrm>
          <a:prstGeom prst="rect">
            <a:avLst/>
          </a:prstGeom>
        </p:spPr>
      </p:pic>
      <p:sp>
        <p:nvSpPr>
          <p:cNvPr id="9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95" name="Rectangle 9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C0E57BD-E3F2-4AE9-A980-BBAA14B32A1E}"/>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dirty="0">
                <a:latin typeface="Forte"/>
              </a:rPr>
              <a:t>PROBLEM STATEMENT</a:t>
            </a:r>
          </a:p>
        </p:txBody>
      </p:sp>
      <p:cxnSp>
        <p:nvCxnSpPr>
          <p:cNvPr id="97" name="Straight Connector 9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C6D87A4-2AA7-475D-94D8-B48C6D89D314}"/>
              </a:ext>
            </a:extLst>
          </p:cNvPr>
          <p:cNvSpPr txBox="1"/>
          <p:nvPr/>
        </p:nvSpPr>
        <p:spPr>
          <a:xfrm>
            <a:off x="4804108" y="331159"/>
            <a:ext cx="7120260" cy="6136735"/>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00">
              <a:buClr>
                <a:schemeClr val="accent1"/>
              </a:buClr>
              <a:buSzPct val="100000"/>
            </a:pPr>
            <a:r>
              <a:rPr lang="en-US" sz="2600" dirty="0">
                <a:latin typeface="Gabriola"/>
                <a:ea typeface="+mn-lt"/>
                <a:cs typeface="+mn-lt"/>
              </a:rPr>
              <a:t>The Corona Virus endangers our physical health Indeed. The coronavirus (COVID-19) pandemic has spread across 190 countries infecting 4.2 lakhs people and killing 16,500 so far. On the other side, social distancing also poses a threat to our emotional stability. Thus, it is crucial to understand public sentiments under</a:t>
            </a:r>
            <a:endParaRPr lang="en-US" sz="2600" dirty="0">
              <a:latin typeface="Gabriola"/>
            </a:endParaRPr>
          </a:p>
          <a:p>
            <a:pPr defTabSz="914400">
              <a:lnSpc>
                <a:spcPct val="120000"/>
              </a:lnSpc>
              <a:spcAft>
                <a:spcPts val="600"/>
              </a:spcAft>
              <a:buClr>
                <a:schemeClr val="accent1"/>
              </a:buClr>
              <a:buSzPct val="100000"/>
            </a:pPr>
            <a:r>
              <a:rPr lang="en-US" sz="2600" dirty="0">
                <a:latin typeface="Gabriola"/>
                <a:ea typeface="+mn-lt"/>
                <a:cs typeface="+mn-lt"/>
              </a:rPr>
              <a:t>COVID-19.</a:t>
            </a:r>
            <a:endParaRPr lang="en-US" sz="2600" dirty="0">
              <a:latin typeface="Gabriola"/>
            </a:endParaRPr>
          </a:p>
          <a:p>
            <a:pPr defTabSz="914400">
              <a:lnSpc>
                <a:spcPct val="120000"/>
              </a:lnSpc>
              <a:spcAft>
                <a:spcPts val="600"/>
              </a:spcAft>
              <a:buClr>
                <a:schemeClr val="accent1"/>
              </a:buClr>
              <a:buSzPct val="100000"/>
            </a:pPr>
            <a:r>
              <a:rPr lang="en-US" sz="2600" dirty="0">
                <a:latin typeface="Gabriola"/>
              </a:rPr>
              <a:t>The major problem we want to solve is that </a:t>
            </a:r>
            <a:r>
              <a:rPr lang="en-US" sz="2600" b="1" dirty="0">
                <a:latin typeface="Gabriola"/>
              </a:rPr>
              <a:t>How are public sentiments changing under Covid-19?</a:t>
            </a:r>
          </a:p>
          <a:p>
            <a:pPr defTabSz="914400">
              <a:lnSpc>
                <a:spcPct val="120000"/>
              </a:lnSpc>
              <a:spcAft>
                <a:spcPts val="600"/>
              </a:spcAft>
              <a:buClr>
                <a:schemeClr val="accent1"/>
              </a:buClr>
              <a:buSzPct val="100000"/>
            </a:pPr>
            <a:r>
              <a:rPr lang="en-US" sz="2600" dirty="0">
                <a:latin typeface="Gabriola"/>
              </a:rPr>
              <a:t>We try to offer an analytical view to the public that how public sentiments changes with the development of Covid 19 and their effects. Social media like Twitter best represent public sentiments. To narrow down the condition, we choose Twitter to analyse.</a:t>
            </a:r>
          </a:p>
          <a:p>
            <a:pPr defTabSz="914400">
              <a:lnSpc>
                <a:spcPct val="120000"/>
              </a:lnSpc>
              <a:spcAft>
                <a:spcPts val="600"/>
              </a:spcAft>
              <a:buClr>
                <a:schemeClr val="accent1"/>
              </a:buClr>
              <a:buSzPct val="100000"/>
            </a:pPr>
            <a:endParaRPr lang="en-US" sz="2000" dirty="0"/>
          </a:p>
        </p:txBody>
      </p:sp>
      <p:sp>
        <p:nvSpPr>
          <p:cNvPr id="9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0259769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2BFC924-4D12-46A4-A40F-7C7691BE9AF0}"/>
              </a:ext>
            </a:extLst>
          </p:cNvPr>
          <p:cNvPicPr>
            <a:picLocks noChangeAspect="1"/>
          </p:cNvPicPr>
          <p:nvPr/>
        </p:nvPicPr>
        <p:blipFill rotWithShape="1">
          <a:blip r:embed="rId2"/>
          <a:srcRect t="4576" r="15154" b="4515"/>
          <a:stretch/>
        </p:blipFill>
        <p:spPr>
          <a:xfrm>
            <a:off x="305" y="10"/>
            <a:ext cx="12191695" cy="6857990"/>
          </a:xfrm>
          <a:prstGeom prst="rect">
            <a:avLst/>
          </a:prstGeom>
        </p:spPr>
      </p:pic>
      <p:sp>
        <p:nvSpPr>
          <p:cNvPr id="125" name="Rectangle 124">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C6EE68-9FA0-489E-A70D-9F96881B0EDA}"/>
              </a:ext>
            </a:extLst>
          </p:cNvPr>
          <p:cNvSpPr txBox="1"/>
          <p:nvPr/>
        </p:nvSpPr>
        <p:spPr>
          <a:xfrm>
            <a:off x="815187" y="1005803"/>
            <a:ext cx="6815731" cy="10492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defTabSz="914400">
              <a:lnSpc>
                <a:spcPct val="90000"/>
              </a:lnSpc>
              <a:spcBef>
                <a:spcPct val="0"/>
              </a:spcBef>
              <a:spcAft>
                <a:spcPts val="600"/>
              </a:spcAft>
            </a:pPr>
            <a:r>
              <a:rPr lang="en-US" sz="5200" b="1" cap="all" dirty="0">
                <a:solidFill>
                  <a:srgbClr val="FFFFFE"/>
                </a:solidFill>
                <a:latin typeface="Gabriola"/>
                <a:ea typeface="+mj-ea"/>
                <a:cs typeface="+mj-cs"/>
              </a:rPr>
              <a:t>PROPOSED SOLUTION</a:t>
            </a:r>
            <a:br>
              <a:rPr lang="en-US" sz="3200" cap="all" dirty="0">
                <a:latin typeface="Gabriola"/>
                <a:ea typeface="+mj-ea"/>
                <a:cs typeface="+mj-cs"/>
              </a:rPr>
            </a:br>
            <a:endParaRPr lang="en-US" sz="3200" cap="all">
              <a:solidFill>
                <a:srgbClr val="FFFFFE"/>
              </a:solidFill>
              <a:latin typeface="Gabriola"/>
              <a:ea typeface="+mj-ea"/>
              <a:cs typeface="+mj-cs"/>
            </a:endParaRPr>
          </a:p>
          <a:p>
            <a:pPr defTabSz="914400">
              <a:lnSpc>
                <a:spcPct val="90000"/>
              </a:lnSpc>
              <a:spcBef>
                <a:spcPct val="0"/>
              </a:spcBef>
              <a:spcAft>
                <a:spcPts val="600"/>
              </a:spcAft>
            </a:pPr>
            <a:endParaRPr lang="en-US" sz="3200" cap="all">
              <a:solidFill>
                <a:srgbClr val="FFFFFE"/>
              </a:solidFill>
              <a:latin typeface="+mj-lt"/>
              <a:ea typeface="+mj-ea"/>
              <a:cs typeface="+mj-cs"/>
            </a:endParaRPr>
          </a:p>
        </p:txBody>
      </p:sp>
      <p:cxnSp>
        <p:nvCxnSpPr>
          <p:cNvPr id="127" name="Straight Connector 126">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w="31750">
            <a:solidFill>
              <a:srgbClr val="FAA824"/>
            </a:solidFill>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C89E1757-57C4-414B-8152-92E748417BFF}"/>
              </a:ext>
            </a:extLst>
          </p:cNvPr>
          <p:cNvSpPr txBox="1"/>
          <p:nvPr/>
        </p:nvSpPr>
        <p:spPr>
          <a:xfrm>
            <a:off x="815187" y="1929469"/>
            <a:ext cx="7477089" cy="41075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lnSpc>
                <a:spcPct val="110000"/>
              </a:lnSpc>
              <a:spcAft>
                <a:spcPts val="600"/>
              </a:spcAft>
              <a:buClr>
                <a:srgbClr val="FAA824"/>
              </a:buClr>
              <a:buSzPct val="100000"/>
            </a:pPr>
            <a:r>
              <a:rPr lang="en-US" dirty="0">
                <a:solidFill>
                  <a:srgbClr val="FFFFFE"/>
                </a:solidFill>
                <a:latin typeface="MV Boli"/>
                <a:cs typeface="MV Boli"/>
              </a:rPr>
              <a:t>We are planned to take two datasets and an application that is based only on Twitter, not on any dataset. In our 1st dataset, we are planned to analyze by using technologies like Google BERT, TextBlob, IBM  Watson Tone Analyzer, and Jupyter Notebook. And, In our 2nd dataset, we are planning to analyze by using machine learning techniques like Naive Natural Language Processing (NLP), logistic regression, Naïve Bayes, Decision tree, Random forest, and many more. And, at last, an application-independent of a dataset only based on Twitter which shows Tweets related to COVID-19 with image and the link to that particular tweet or image or video on Twitter and also planned to do analyze and display Sentiment analysis of COVID-19 tweets.</a:t>
            </a:r>
            <a:endParaRPr lang="en-US">
              <a:solidFill>
                <a:srgbClr val="000000"/>
              </a:solidFill>
              <a:latin typeface="MV Boli"/>
              <a:cs typeface="MV Boli"/>
            </a:endParaRPr>
          </a:p>
        </p:txBody>
      </p:sp>
    </p:spTree>
    <p:extLst>
      <p:ext uri="{BB962C8B-B14F-4D97-AF65-F5344CB8AC3E}">
        <p14:creationId xmlns:p14="http://schemas.microsoft.com/office/powerpoint/2010/main" val="355227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4BDD-3572-468D-AA9A-D1EC4F9DA17F}"/>
              </a:ext>
            </a:extLst>
          </p:cNvPr>
          <p:cNvSpPr>
            <a:spLocks noGrp="1"/>
          </p:cNvSpPr>
          <p:nvPr>
            <p:ph type="title"/>
          </p:nvPr>
        </p:nvSpPr>
        <p:spPr>
          <a:xfrm>
            <a:off x="1595353" y="1192708"/>
            <a:ext cx="9603275" cy="1049235"/>
          </a:xfrm>
        </p:spPr>
        <p:txBody>
          <a:bodyPr>
            <a:normAutofit/>
          </a:bodyPr>
          <a:lstStyle/>
          <a:p>
            <a:r>
              <a:rPr lang="en-US" b="1">
                <a:latin typeface="Comic Sans MS"/>
                <a:ea typeface="+mj-lt"/>
                <a:cs typeface="+mj-lt"/>
              </a:rPr>
              <a:t>APPLICATIONS</a:t>
            </a:r>
            <a:endParaRPr lang="en-US" b="1">
              <a:latin typeface="Comic Sans MS"/>
            </a:endParaRPr>
          </a:p>
        </p:txBody>
      </p:sp>
      <p:pic>
        <p:nvPicPr>
          <p:cNvPr id="7" name="Graphic 8" descr="Doctor">
            <a:extLst>
              <a:ext uri="{FF2B5EF4-FFF2-40B4-BE49-F238E27FC236}">
                <a16:creationId xmlns:a16="http://schemas.microsoft.com/office/drawing/2014/main" id="{3C4A96E5-A3A8-436A-B4EA-D7192DF2EC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726" y="3870412"/>
            <a:ext cx="1154180" cy="1154180"/>
          </a:xfrm>
          <a:prstGeom prst="rect">
            <a:avLst/>
          </a:prstGeom>
        </p:spPr>
      </p:pic>
      <p:pic>
        <p:nvPicPr>
          <p:cNvPr id="11" name="Picture 12">
            <a:extLst>
              <a:ext uri="{FF2B5EF4-FFF2-40B4-BE49-F238E27FC236}">
                <a16:creationId xmlns:a16="http://schemas.microsoft.com/office/drawing/2014/main" id="{DA656614-3048-48D7-A5D1-99FBC5DC0E84}"/>
              </a:ext>
            </a:extLst>
          </p:cNvPr>
          <p:cNvPicPr>
            <a:picLocks noChangeAspect="1"/>
          </p:cNvPicPr>
          <p:nvPr/>
        </p:nvPicPr>
        <p:blipFill>
          <a:blip r:embed="rId4"/>
          <a:stretch>
            <a:fillRect/>
          </a:stretch>
        </p:blipFill>
        <p:spPr>
          <a:xfrm rot="2160000">
            <a:off x="8925186" y="2759408"/>
            <a:ext cx="1130771" cy="909766"/>
          </a:xfrm>
          <a:prstGeom prst="rect">
            <a:avLst/>
          </a:prstGeom>
        </p:spPr>
      </p:pic>
      <p:pic>
        <p:nvPicPr>
          <p:cNvPr id="9" name="Graphic 10" descr="Boardroom">
            <a:extLst>
              <a:ext uri="{FF2B5EF4-FFF2-40B4-BE49-F238E27FC236}">
                <a16:creationId xmlns:a16="http://schemas.microsoft.com/office/drawing/2014/main" id="{103A3E8C-5A04-4CDB-A3F2-DEA452D2DC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50535" y="4529443"/>
            <a:ext cx="2118173" cy="2118173"/>
          </a:xfrm>
          <a:prstGeom prst="rect">
            <a:avLst/>
          </a:prstGeom>
        </p:spPr>
      </p:pic>
      <p:sp>
        <p:nvSpPr>
          <p:cNvPr id="3" name="Content Placeholder 2">
            <a:extLst>
              <a:ext uri="{FF2B5EF4-FFF2-40B4-BE49-F238E27FC236}">
                <a16:creationId xmlns:a16="http://schemas.microsoft.com/office/drawing/2014/main" id="{C28B8885-2DCB-4199-A639-32E47954D252}"/>
              </a:ext>
            </a:extLst>
          </p:cNvPr>
          <p:cNvSpPr>
            <a:spLocks noGrp="1"/>
          </p:cNvSpPr>
          <p:nvPr>
            <p:ph idx="1"/>
          </p:nvPr>
        </p:nvSpPr>
        <p:spPr>
          <a:xfrm>
            <a:off x="1591494" y="1972603"/>
            <a:ext cx="7418617" cy="3608763"/>
          </a:xfrm>
        </p:spPr>
        <p:txBody>
          <a:bodyPr vert="horz" lIns="91440" tIns="45720" rIns="91440" bIns="45720" rtlCol="0" anchor="t">
            <a:noAutofit/>
          </a:bodyPr>
          <a:lstStyle/>
          <a:p>
            <a:pPr marL="0" indent="0">
              <a:lnSpc>
                <a:spcPct val="110000"/>
              </a:lnSpc>
              <a:buNone/>
            </a:pPr>
            <a:r>
              <a:rPr lang="en-US" sz="1700">
                <a:latin typeface="Comic Sans MS"/>
                <a:ea typeface="+mn-lt"/>
                <a:cs typeface="+mn-lt"/>
              </a:rPr>
              <a:t>Our analysis and visualization can be used by Twitter, medical institutions, and business owners. </a:t>
            </a:r>
          </a:p>
          <a:p>
            <a:pPr marL="0" indent="0">
              <a:lnSpc>
                <a:spcPct val="110000"/>
              </a:lnSpc>
              <a:buNone/>
            </a:pPr>
            <a:r>
              <a:rPr lang="en-US" sz="1700" b="1">
                <a:latin typeface="Comic Sans MS"/>
                <a:ea typeface="+mn-lt"/>
                <a:cs typeface="+mn-lt"/>
              </a:rPr>
              <a:t>Twitter:</a:t>
            </a:r>
            <a:r>
              <a:rPr lang="en-US" sz="1700">
                <a:latin typeface="Comic Sans MS"/>
                <a:ea typeface="+mn-lt"/>
                <a:cs typeface="+mn-lt"/>
              </a:rPr>
              <a:t> As a social media, Twitter takes the responsibility to control negative rumors spreading during this period for the social good. Twitter can monitor the sentiment trends and study the abnormal emotion peaks like what we did. </a:t>
            </a:r>
          </a:p>
          <a:p>
            <a:pPr marL="0" indent="0">
              <a:lnSpc>
                <a:spcPct val="110000"/>
              </a:lnSpc>
              <a:buNone/>
            </a:pPr>
            <a:r>
              <a:rPr lang="en-US" sz="1700" b="1">
                <a:latin typeface="Comic Sans MS"/>
                <a:ea typeface="+mn-lt"/>
                <a:cs typeface="+mn-lt"/>
              </a:rPr>
              <a:t>Medical Institutions:</a:t>
            </a:r>
            <a:r>
              <a:rPr lang="en-US" sz="1700">
                <a:latin typeface="Comic Sans MS"/>
                <a:ea typeface="+mn-lt"/>
                <a:cs typeface="+mn-lt"/>
              </a:rPr>
              <a:t> Our analysis can help medical institutions know the emotion changes during the COVID-19. Doctors can provide help to people who potential have mental health problem. </a:t>
            </a:r>
          </a:p>
          <a:p>
            <a:pPr marL="0" indent="0">
              <a:lnSpc>
                <a:spcPct val="110000"/>
              </a:lnSpc>
              <a:buNone/>
            </a:pPr>
            <a:r>
              <a:rPr lang="en-US" sz="1700" b="1">
                <a:latin typeface="Comic Sans MS"/>
                <a:ea typeface="+mn-lt"/>
                <a:cs typeface="+mn-lt"/>
              </a:rPr>
              <a:t>Business Owners: </a:t>
            </a:r>
            <a:r>
              <a:rPr lang="en-US" sz="1700">
                <a:latin typeface="Comic Sans MS"/>
                <a:ea typeface="+mn-lt"/>
                <a:cs typeface="+mn-lt"/>
              </a:rPr>
              <a:t>Keeping a watchful eye on trending topics and people’s emotion change can help business owners run marketing campaign appropriately and find out potential business opportunities, such as new services that needed by people.</a:t>
            </a:r>
            <a:endParaRPr lang="en-US" sz="1700">
              <a:latin typeface="Comic Sans MS"/>
              <a:cs typeface="MV Boli"/>
            </a:endParaRPr>
          </a:p>
        </p:txBody>
      </p:sp>
    </p:spTree>
    <p:extLst>
      <p:ext uri="{BB962C8B-B14F-4D97-AF65-F5344CB8AC3E}">
        <p14:creationId xmlns:p14="http://schemas.microsoft.com/office/powerpoint/2010/main" val="39590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7" name="Picture 17">
            <a:extLst>
              <a:ext uri="{FF2B5EF4-FFF2-40B4-BE49-F238E27FC236}">
                <a16:creationId xmlns:a16="http://schemas.microsoft.com/office/drawing/2014/main" id="{9EDB13FD-8546-4188-9F5C-8242BE54FFAC}"/>
              </a:ext>
            </a:extLst>
          </p:cNvPr>
          <p:cNvPicPr>
            <a:picLocks noChangeAspect="1"/>
          </p:cNvPicPr>
          <p:nvPr/>
        </p:nvPicPr>
        <p:blipFill rotWithShape="1">
          <a:blip r:embed="rId2"/>
          <a:srcRect t="9091" r="19194"/>
          <a:stretch/>
        </p:blipFill>
        <p:spPr>
          <a:xfrm>
            <a:off x="2" y="10"/>
            <a:ext cx="12191695" cy="6857990"/>
          </a:xfrm>
          <a:prstGeom prst="rect">
            <a:avLst/>
          </a:prstGeom>
        </p:spPr>
      </p:pic>
      <p:sp>
        <p:nvSpPr>
          <p:cNvPr id="20" name="Rectangle 21">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235DC-1183-4A40-8E80-B0DD28CDE29F}"/>
              </a:ext>
            </a:extLst>
          </p:cNvPr>
          <p:cNvSpPr>
            <a:spLocks noGrp="1"/>
          </p:cNvSpPr>
          <p:nvPr>
            <p:ph type="title"/>
          </p:nvPr>
        </p:nvSpPr>
        <p:spPr>
          <a:xfrm>
            <a:off x="1304017" y="1048935"/>
            <a:ext cx="6815731" cy="1049235"/>
          </a:xfrm>
        </p:spPr>
        <p:txBody>
          <a:bodyPr>
            <a:normAutofit/>
          </a:bodyPr>
          <a:lstStyle/>
          <a:p>
            <a:r>
              <a:rPr lang="en-US" dirty="0">
                <a:solidFill>
                  <a:srgbClr val="FFFFFE"/>
                </a:solidFill>
                <a:latin typeface="Modern Love"/>
                <a:ea typeface="+mj-lt"/>
                <a:cs typeface="+mj-lt"/>
              </a:rPr>
              <a:t>Business / Social Impact</a:t>
            </a:r>
            <a:endParaRPr lang="en-US" dirty="0">
              <a:solidFill>
                <a:srgbClr val="FFFFFE"/>
              </a:solidFill>
              <a:latin typeface="Modern Love"/>
            </a:endParaRPr>
          </a:p>
        </p:txBody>
      </p:sp>
      <p:cxnSp>
        <p:nvCxnSpPr>
          <p:cNvPr id="29" name="Straight Connector 23">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w="31750">
            <a:solidFill>
              <a:srgbClr val="FD9E04"/>
            </a:solidFill>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F8F59741-4D86-4FC7-9CB4-F8D757021910}"/>
              </a:ext>
            </a:extLst>
          </p:cNvPr>
          <p:cNvSpPr>
            <a:spLocks noGrp="1"/>
          </p:cNvSpPr>
          <p:nvPr>
            <p:ph idx="1"/>
          </p:nvPr>
        </p:nvSpPr>
        <p:spPr>
          <a:xfrm>
            <a:off x="1304017" y="2015733"/>
            <a:ext cx="6815731" cy="4021267"/>
          </a:xfrm>
        </p:spPr>
        <p:txBody>
          <a:bodyPr>
            <a:normAutofit fontScale="92500" lnSpcReduction="10000"/>
          </a:bodyPr>
          <a:lstStyle/>
          <a:p>
            <a:pPr>
              <a:buClr>
                <a:srgbClr val="FD9E04"/>
              </a:buClr>
            </a:pPr>
            <a:r>
              <a:rPr lang="en-US" dirty="0">
                <a:solidFill>
                  <a:srgbClr val="FFFFFE"/>
                </a:solidFill>
                <a:latin typeface="MV Boli"/>
                <a:ea typeface="+mn-lt"/>
                <a:cs typeface="+mn-lt"/>
              </a:rPr>
              <a:t>With the sentiment analysis of tweets, In marketing field companies use it to develop their strategies, to understand emotional feelings of people towards COVID-19, how people respond to the unprecedented COVID-19 pandemic spread rapidly across nations and country after country responded with lockdowns, making about 1.5 billion students globally remain at home.</a:t>
            </a:r>
          </a:p>
          <a:p>
            <a:pPr>
              <a:buClr>
                <a:srgbClr val="FD9E04"/>
              </a:buClr>
            </a:pPr>
            <a:r>
              <a:rPr lang="en-US" dirty="0">
                <a:solidFill>
                  <a:srgbClr val="FFFFFE"/>
                </a:solidFill>
                <a:latin typeface="MV Boli"/>
                <a:ea typeface="+mn-lt"/>
                <a:cs typeface="+mn-lt"/>
              </a:rPr>
              <a:t>Based on the reviews generated through sentiment analysis, you can always adjust to the present market situation and satisfy your customers in a better way.</a:t>
            </a:r>
            <a:endParaRPr lang="en-US">
              <a:solidFill>
                <a:srgbClr val="FFFFFE"/>
              </a:solidFill>
              <a:latin typeface="MV Boli"/>
              <a:cs typeface="MV Boli"/>
            </a:endParaRPr>
          </a:p>
        </p:txBody>
      </p:sp>
    </p:spTree>
    <p:extLst>
      <p:ext uri="{BB962C8B-B14F-4D97-AF65-F5344CB8AC3E}">
        <p14:creationId xmlns:p14="http://schemas.microsoft.com/office/powerpoint/2010/main" val="290707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9F42A9F-B0C6-4B92-8460-28B7B60870F1}"/>
              </a:ext>
            </a:extLst>
          </p:cNvPr>
          <p:cNvPicPr>
            <a:picLocks noChangeAspect="1"/>
          </p:cNvPicPr>
          <p:nvPr/>
        </p:nvPicPr>
        <p:blipFill rotWithShape="1">
          <a:blip r:embed="rId2"/>
          <a:srcRect t="4848" r="9090" b="26968"/>
          <a:stretch/>
        </p:blipFill>
        <p:spPr>
          <a:xfrm>
            <a:off x="2" y="10"/>
            <a:ext cx="12191695" cy="6857990"/>
          </a:xfrm>
          <a:prstGeom prst="rect">
            <a:avLst/>
          </a:prstGeom>
        </p:spPr>
      </p:pic>
      <p:sp>
        <p:nvSpPr>
          <p:cNvPr id="20" name="Rectangle 8">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440F7-9174-40D4-9480-522EB5582053}"/>
              </a:ext>
            </a:extLst>
          </p:cNvPr>
          <p:cNvSpPr>
            <a:spLocks noGrp="1"/>
          </p:cNvSpPr>
          <p:nvPr>
            <p:ph type="title"/>
          </p:nvPr>
        </p:nvSpPr>
        <p:spPr>
          <a:xfrm>
            <a:off x="1304017" y="1192709"/>
            <a:ext cx="6815731" cy="1049235"/>
          </a:xfrm>
        </p:spPr>
        <p:txBody>
          <a:bodyPr>
            <a:normAutofit/>
          </a:bodyPr>
          <a:lstStyle/>
          <a:p>
            <a:r>
              <a:rPr lang="en-US" sz="3600" b="1">
                <a:solidFill>
                  <a:srgbClr val="FFFFFE"/>
                </a:solidFill>
                <a:latin typeface="Gabriola"/>
                <a:ea typeface="+mj-lt"/>
                <a:cs typeface="+mj-lt"/>
              </a:rPr>
              <a:t>CONCLUSION</a:t>
            </a:r>
            <a:endParaRPr lang="en-US" sz="3600" b="1">
              <a:solidFill>
                <a:srgbClr val="FFFFFE"/>
              </a:solidFill>
              <a:latin typeface="Gabriola"/>
            </a:endParaRPr>
          </a:p>
        </p:txBody>
      </p:sp>
      <p:cxnSp>
        <p:nvCxnSpPr>
          <p:cNvPr id="21" name="Straight Connector 10">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w="31750">
            <a:solidFill>
              <a:srgbClr val="1E6CAB"/>
            </a:solidFill>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BAB1492E-F153-4540-AC35-78D7E134AE60}"/>
              </a:ext>
            </a:extLst>
          </p:cNvPr>
          <p:cNvSpPr>
            <a:spLocks noGrp="1"/>
          </p:cNvSpPr>
          <p:nvPr>
            <p:ph idx="1"/>
          </p:nvPr>
        </p:nvSpPr>
        <p:spPr>
          <a:xfrm>
            <a:off x="1304017" y="2015733"/>
            <a:ext cx="6815731" cy="4021267"/>
          </a:xfrm>
        </p:spPr>
        <p:txBody>
          <a:bodyPr vert="horz" lIns="91440" tIns="45720" rIns="91440" bIns="45720" rtlCol="0">
            <a:normAutofit/>
          </a:bodyPr>
          <a:lstStyle/>
          <a:p>
            <a:pPr marL="0" indent="0">
              <a:lnSpc>
                <a:spcPct val="110000"/>
              </a:lnSpc>
              <a:buClr>
                <a:srgbClr val="1E6CAB"/>
              </a:buClr>
              <a:buNone/>
            </a:pPr>
            <a:r>
              <a:rPr lang="en-US" sz="1800" i="1">
                <a:solidFill>
                  <a:srgbClr val="FFFFFE"/>
                </a:solidFill>
                <a:latin typeface="Calibri"/>
                <a:ea typeface="+mn-lt"/>
                <a:cs typeface="+mn-lt"/>
              </a:rPr>
              <a:t>We have addressed issues surrounding public sentiment reflecting deep concerns about COVID-19,we analyzed the sentiments of COVID-19-related tweets in several ways.The overall trend shows that the public has been more optimistic over time.</a:t>
            </a:r>
            <a:endParaRPr lang="en-US" sz="1800" i="1">
              <a:solidFill>
                <a:srgbClr val="FFFFFE"/>
              </a:solidFill>
              <a:latin typeface="Calibri"/>
              <a:cs typeface="MV Boli"/>
            </a:endParaRPr>
          </a:p>
          <a:p>
            <a:pPr marL="0" indent="0">
              <a:lnSpc>
                <a:spcPct val="110000"/>
              </a:lnSpc>
              <a:buClr>
                <a:srgbClr val="1E6CAB"/>
              </a:buClr>
              <a:buNone/>
            </a:pPr>
            <a:r>
              <a:rPr lang="en-US" sz="1800" i="1">
                <a:solidFill>
                  <a:srgbClr val="FFFFFE"/>
                </a:solidFill>
                <a:latin typeface="Calibri"/>
                <a:ea typeface="+mn-lt"/>
                <a:cs typeface="+mn-lt"/>
              </a:rPr>
              <a:t>                                                        At last,the topics behind the sentiments unfolded more details.To fight the coronavirus not only needs the guidance from the government but also a positive attitude from the public. Our analysis provides a potential approach to reveal the public’s sentiment status and help institutions respond timely to it. Corporations and small businesses can also benefit through such analyses and machine learning models to better understand consumer sentiment and expectations.</a:t>
            </a:r>
            <a:endParaRPr lang="en-US" sz="1800" i="1">
              <a:solidFill>
                <a:srgbClr val="FFFFFE"/>
              </a:solidFill>
              <a:latin typeface="Calibri"/>
              <a:cs typeface="MV Boli"/>
            </a:endParaRPr>
          </a:p>
        </p:txBody>
      </p:sp>
    </p:spTree>
    <p:extLst>
      <p:ext uri="{BB962C8B-B14F-4D97-AF65-F5344CB8AC3E}">
        <p14:creationId xmlns:p14="http://schemas.microsoft.com/office/powerpoint/2010/main" val="136722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7" name="Picture 9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9" name="Straight Connector 9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White stairs">
            <a:extLst>
              <a:ext uri="{FF2B5EF4-FFF2-40B4-BE49-F238E27FC236}">
                <a16:creationId xmlns:a16="http://schemas.microsoft.com/office/drawing/2014/main" id="{BDEE4019-56F2-459C-B15D-76C0CDC216FA}"/>
              </a:ext>
            </a:extLst>
          </p:cNvPr>
          <p:cNvPicPr>
            <a:picLocks noChangeAspect="1"/>
          </p:cNvPicPr>
          <p:nvPr/>
        </p:nvPicPr>
        <p:blipFill rotWithShape="1">
          <a:blip r:embed="rId4">
            <a:extLst>
              <a:ext uri="{28A0092B-C50C-407E-A947-70E740481C1C}">
                <a14:useLocalDpi xmlns:a14="http://schemas.microsoft.com/office/drawing/2010/main"/>
              </a:ext>
            </a:extLst>
          </a:blip>
          <a:srcRect t="9091" r="9093"/>
          <a:stretch/>
        </p:blipFill>
        <p:spPr>
          <a:xfrm flipH="1">
            <a:off x="2" y="10"/>
            <a:ext cx="12191695" cy="6857990"/>
          </a:xfrm>
          <a:prstGeom prst="rect">
            <a:avLst/>
          </a:prstGeom>
          <a:solidFill>
            <a:schemeClr val="bg2">
              <a:lumMod val="90000"/>
            </a:schemeClr>
          </a:solidFill>
        </p:spPr>
      </p:pic>
      <p:sp>
        <p:nvSpPr>
          <p:cNvPr id="103" name="Rectangle 102">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4342C-2173-4B23-9C3C-2950C6A3983D}"/>
              </a:ext>
            </a:extLst>
          </p:cNvPr>
          <p:cNvSpPr>
            <a:spLocks noGrp="1"/>
          </p:cNvSpPr>
          <p:nvPr>
            <p:ph type="title"/>
          </p:nvPr>
        </p:nvSpPr>
        <p:spPr>
          <a:xfrm>
            <a:off x="1300526" y="3236470"/>
            <a:ext cx="6829044" cy="1252601"/>
          </a:xfrm>
        </p:spPr>
        <p:txBody>
          <a:bodyPr vert="horz" lIns="91440" tIns="45720" rIns="91440" bIns="0" rtlCol="0" anchor="b">
            <a:normAutofit/>
          </a:bodyPr>
          <a:lstStyle/>
          <a:p>
            <a:pPr algn="r"/>
            <a:r>
              <a:rPr lang="en-US" sz="4400" dirty="0">
                <a:solidFill>
                  <a:srgbClr val="FFFFFE"/>
                </a:solidFill>
                <a:latin typeface="Jokerman"/>
              </a:rPr>
              <a:t>Thank you</a:t>
            </a:r>
          </a:p>
        </p:txBody>
      </p:sp>
      <p:cxnSp>
        <p:nvCxnSpPr>
          <p:cNvPr id="105" name="Straight Connector 104">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a:extLst>
              <a:ext uri="{FF2B5EF4-FFF2-40B4-BE49-F238E27FC236}">
                <a16:creationId xmlns:a16="http://schemas.microsoft.com/office/drawing/2014/main" id="{4E3D7855-FAA4-4257-A370-167C0CBC0FCB}"/>
              </a:ext>
            </a:extLst>
          </p:cNvPr>
          <p:cNvPicPr>
            <a:picLocks noChangeAspect="1"/>
          </p:cNvPicPr>
          <p:nvPr/>
        </p:nvPicPr>
        <p:blipFill>
          <a:blip r:embed="rId5"/>
          <a:stretch>
            <a:fillRect/>
          </a:stretch>
        </p:blipFill>
        <p:spPr>
          <a:xfrm>
            <a:off x="10541344" y="6234394"/>
            <a:ext cx="1438407" cy="539814"/>
          </a:xfrm>
          <a:prstGeom prst="rect">
            <a:avLst/>
          </a:prstGeom>
        </p:spPr>
      </p:pic>
    </p:spTree>
    <p:extLst>
      <p:ext uri="{BB962C8B-B14F-4D97-AF65-F5344CB8AC3E}">
        <p14:creationId xmlns:p14="http://schemas.microsoft.com/office/powerpoint/2010/main" val="31798332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07B697-09F3-436A-9FDC-1D213D99C136}">
  <ds:schemaRefs>
    <ds:schemaRef ds:uri="http://schemas.microsoft.com/sharepoint/v3/contenttype/forms"/>
  </ds:schemaRefs>
</ds:datastoreItem>
</file>

<file path=customXml/itemProps2.xml><?xml version="1.0" encoding="utf-8"?>
<ds:datastoreItem xmlns:ds="http://schemas.openxmlformats.org/officeDocument/2006/customXml" ds:itemID="{85B3AB5F-93E7-41CC-84A1-3000031CCAE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F2E0BB3-B952-4E86-A52F-6D973C401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112</Words>
  <Application>Microsoft Office PowerPoint</Application>
  <PresentationFormat>Widescreen</PresentationFormat>
  <Paragraphs>10</Paragraphs>
  <Slides>7</Slides>
  <Notes>2</Notes>
  <HiddenSlides>0</HiddenSlides>
  <MMClips>1</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IBMHACKCHALLENGE2020 Problem Statement: Sentiment analysis of covid-19 tweets-visualization dashboard</vt:lpstr>
      <vt:lpstr>PROBLEM STATEMENT</vt:lpstr>
      <vt:lpstr>PowerPoint Presentation</vt:lpstr>
      <vt:lpstr>APPLICATIONS</vt:lpstr>
      <vt:lpstr>Business / Social Impact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 Design</dc:title>
  <dc:creator/>
  <cp:lastModifiedBy/>
  <cp:revision>603</cp:revision>
  <dcterms:created xsi:type="dcterms:W3CDTF">2020-05-23T07:52:04Z</dcterms:created>
  <dcterms:modified xsi:type="dcterms:W3CDTF">2020-07-15T19:55:02Z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