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93" r:id="rId2"/>
    <p:sldId id="394" r:id="rId3"/>
    <p:sldId id="396" r:id="rId4"/>
    <p:sldId id="39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7691" autoAdjust="0"/>
  </p:normalViewPr>
  <p:slideViewPr>
    <p:cSldViewPr>
      <p:cViewPr>
        <p:scale>
          <a:sx n="70" d="100"/>
          <a:sy n="70" d="100"/>
        </p:scale>
        <p:origin x="-1392" y="-12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06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CC19F-E264-4E58-9200-D63DD48BFCB4}" type="datetimeFigureOut">
              <a:rPr lang="en-GB" smtClean="0"/>
              <a:pPr/>
              <a:t>15/07/2020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B5583A-ADB2-49FF-AA65-ECEDEE90905D}" type="slidenum">
              <a:rPr lang="en-GB" smtClean="0"/>
              <a:pPr/>
              <a:t>‹#›</a:t>
            </a:fld>
            <a:endParaRPr lang="en-GB"/>
          </a:p>
        </p:txBody>
      </p:sp>
    </p:spTree>
    <p:extLst>
      <p:ext uri="{BB962C8B-B14F-4D97-AF65-F5344CB8AC3E}">
        <p14:creationId xmlns:p14="http://schemas.microsoft.com/office/powerpoint/2010/main" xmlns="" val="62306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5583A-ADB2-49FF-AA65-ECEDEE90905D}" type="slidenum">
              <a:rPr lang="en-GB" smtClean="0"/>
              <a:pPr/>
              <a:t>1</a:t>
            </a:fld>
            <a:endParaRPr lang="en-GB"/>
          </a:p>
        </p:txBody>
      </p:sp>
    </p:spTree>
    <p:extLst>
      <p:ext uri="{BB962C8B-B14F-4D97-AF65-F5344CB8AC3E}">
        <p14:creationId xmlns:p14="http://schemas.microsoft.com/office/powerpoint/2010/main" xmlns="" val="124484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eaLnBrk="1" latinLnBrk="0" hangingPunct="1"/>
            <a:fld id="{8A90B766-034D-46A0-83A1-A30F8AA12453}" type="datetime1">
              <a:rPr lang="en-US" smtClean="0"/>
              <a:pPr eaLnBrk="1" latinLnBrk="0" hangingPunct="1"/>
              <a:t>7/15/2020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kumimoji="0" lang="en-US" smtClean="0"/>
              <a:t>‹#›</a:t>
            </a:r>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1F20E9C-2BCB-4831-921A-CB0F419D6280}" type="datetime1">
              <a:rPr lang="en-US" smtClean="0"/>
              <a:pPr eaLnBrk="1" latinLnBrk="0" hangingPunct="1"/>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5E55292-E171-4E68-923A-FC2E9CD319BB}" type="datetime1">
              <a:rPr lang="en-US" smtClean="0"/>
              <a:pPr eaLnBrk="1" latinLnBrk="0" hangingPunct="1"/>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a:solidFill>
            <a:schemeClr val="accent2"/>
          </a:solidFill>
        </p:spPr>
        <p:txBody>
          <a:bodyPr/>
          <a:lstStyle>
            <a:lvl1pPr>
              <a:defRPr>
                <a:solidFill>
                  <a:schemeClr val="bg1"/>
                </a:solidFil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844824"/>
            <a:ext cx="8229600" cy="4608512"/>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8186736" y="692696"/>
            <a:ext cx="957264" cy="457200"/>
          </a:xfrm>
        </p:spPr>
        <p:txBody>
          <a:bodyPr/>
          <a:lstStyle/>
          <a:p>
            <a:pPr eaLnBrk="1" latinLnBrk="0" hangingPunct="1"/>
            <a:fld id="{522BF54E-78F2-4263-B0EB-5815447BF45C}" type="datetime1">
              <a:rPr lang="en-US" smtClean="0"/>
              <a:pPr eaLnBrk="1" latinLnBrk="0" hangingPunct="1"/>
              <a:t>7/15/2020</a:t>
            </a:fld>
            <a:endParaRPr lang="en-US" dirty="0"/>
          </a:p>
        </p:txBody>
      </p:sp>
      <p:sp>
        <p:nvSpPr>
          <p:cNvPr id="5" name="Footer Placeholder 4"/>
          <p:cNvSpPr>
            <a:spLocks noGrp="1"/>
          </p:cNvSpPr>
          <p:nvPr>
            <p:ph type="ftr" sz="quarter" idx="11"/>
          </p:nvPr>
        </p:nvSpPr>
        <p:spPr>
          <a:xfrm>
            <a:off x="7596336" y="6309320"/>
            <a:ext cx="1325880" cy="457200"/>
          </a:xfrm>
        </p:spPr>
        <p:txBody>
          <a:bodyPr/>
          <a:lstStyle>
            <a:lvl1pPr>
              <a:defRPr sz="1600"/>
            </a:lvl1pPr>
          </a:lstStyle>
          <a:p>
            <a:fld id="{5A1BDACB-B81C-41B5-BE61-F2E478F6F1C3}" type="slidenum">
              <a:rPr lang="en-US" smtClean="0"/>
              <a:pPr/>
              <a:t>‹#›</a:t>
            </a:fld>
            <a:endParaRPr lang="en-US" dirty="0"/>
          </a:p>
        </p:txBody>
      </p:sp>
      <p:sp>
        <p:nvSpPr>
          <p:cNvPr id="6" name="Slide Number Placeholder 5"/>
          <p:cNvSpPr>
            <a:spLocks noGrp="1"/>
          </p:cNvSpPr>
          <p:nvPr>
            <p:ph type="sldNum" sz="quarter" idx="12"/>
          </p:nvPr>
        </p:nvSpPr>
        <p:spPr/>
        <p:txBody>
          <a:bodyPr/>
          <a:lstStyle/>
          <a:p>
            <a:fld id="{DCA7651C-D24F-44D4-8C49-B496C3BFEC5A}" type="slidenum">
              <a:rPr kumimoji="0" lang="en-US" smtClean="0"/>
              <a:pPr/>
              <a:t>‹#›</a:t>
            </a:fld>
            <a:endParaRPr kumimoji="0" lang="en-US" dirty="0"/>
          </a:p>
        </p:txBody>
      </p:sp>
      <p:sp>
        <p:nvSpPr>
          <p:cNvPr id="7" name="Footer Placeholder 3"/>
          <p:cNvSpPr txBox="1">
            <a:spLocks/>
          </p:cNvSpPr>
          <p:nvPr userDrawn="1"/>
        </p:nvSpPr>
        <p:spPr>
          <a:xfrm>
            <a:off x="7524328" y="-36214"/>
            <a:ext cx="1325880" cy="457200"/>
          </a:xfrm>
          <a:prstGeom prst="rect">
            <a:avLst/>
          </a:prstGeom>
        </p:spPr>
        <p:txBody>
          <a:bodyPr vert="horz"/>
          <a:lstStyle>
            <a:defPPr>
              <a:defRPr lang="en-US"/>
            </a:defPPr>
            <a:lvl1pPr marL="0" algn="r" defTabSz="914400" rtl="0" eaLnBrk="1" latinLnBrk="0" hangingPunct="1">
              <a:defRPr kumimoji="0" sz="8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F50897-5F43-44B1-9222-3137E6EE0C7E}" type="slidenum">
              <a:rPr lang="en-US" sz="1800" smtClean="0">
                <a:solidFill>
                  <a:schemeClr val="bg1"/>
                </a:solidFill>
                <a:latin typeface="+mj-lt"/>
              </a:rPr>
              <a:pPr/>
              <a:t>‹#›</a:t>
            </a:fld>
            <a:endParaRPr lang="en-US" sz="1800" dirty="0">
              <a:solidFill>
                <a:schemeClr val="bg1"/>
              </a:solidFill>
              <a:latin typeface="+mj-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AFAEFEE6-EE3C-42C7-AAAF-B62DB4C23F42}" type="datetime1">
              <a:rPr lang="en-US" smtClean="0"/>
              <a:pPr eaLnBrk="1" latinLnBrk="0" hangingPunct="1"/>
              <a:t>7/15/2020</a:t>
            </a:fld>
            <a:endParaRPr lang="en-US"/>
          </a:p>
        </p:txBody>
      </p:sp>
      <p:sp>
        <p:nvSpPr>
          <p:cNvPr id="5" name="Footer Placeholder 4"/>
          <p:cNvSpPr>
            <a:spLocks noGrp="1"/>
          </p:cNvSpPr>
          <p:nvPr>
            <p:ph type="ftr" sz="quarter" idx="11"/>
          </p:nvPr>
        </p:nvSpPr>
        <p:spPr/>
        <p:txBody>
          <a:bodyPr/>
          <a:lstStyle/>
          <a:p>
            <a:r>
              <a:rPr kumimoji="0" lang="en-US" smtClean="0"/>
              <a:t>‹#›</a:t>
            </a:r>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00D1043A-9A87-4F7E-BA0B-3E9CD06B0BCD}" type="datetime1">
              <a:rPr lang="en-US" smtClean="0"/>
              <a:pPr eaLnBrk="1" latinLnBrk="0" hangingPunct="1"/>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4E94B661-45F8-4A33-A4FA-0974A7FB328F}" type="datetime1">
              <a:rPr lang="en-US" smtClean="0"/>
              <a:pPr algn="l" eaLnBrk="1" latinLnBrk="0" hangingPunct="1"/>
              <a:t>7/15/2020</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r>
              <a:rPr kumimoji="0" lang="en-US" smtClean="0"/>
              <a:t>‹#›</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eaLnBrk="1" latinLnBrk="0" hangingPunct="1"/>
            <a:fld id="{B888FE61-A913-4B56-A069-C7AA0BB2B425}" type="datetime1">
              <a:rPr lang="en-US" smtClean="0"/>
              <a:pPr eaLnBrk="1" latinLnBrk="0" hangingPunct="1"/>
              <a:t>7/15/2020</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kumimoji="0" lang="en-US" smtClean="0"/>
              <a:t>‹#›</a:t>
            </a:r>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46C600C-E393-496F-96DB-318FE85ED6D5}" type="datetime1">
              <a:rPr lang="en-US" smtClean="0"/>
              <a:pPr eaLnBrk="1" latinLnBrk="0" hangingPunct="1"/>
              <a:t>7/15/2020</a:t>
            </a:fld>
            <a:endParaRPr lang="en-US"/>
          </a:p>
        </p:txBody>
      </p:sp>
      <p:sp>
        <p:nvSpPr>
          <p:cNvPr id="3" name="Footer Placeholder 2"/>
          <p:cNvSpPr>
            <a:spLocks noGrp="1"/>
          </p:cNvSpPr>
          <p:nvPr>
            <p:ph type="ftr" sz="quarter" idx="11"/>
          </p:nvPr>
        </p:nvSpPr>
        <p:spPr/>
        <p:txBody>
          <a:bodyPr/>
          <a:lstStyle/>
          <a:p>
            <a:r>
              <a:rPr kumimoji="0" lang="en-US" smtClean="0"/>
              <a:t>‹#›</a:t>
            </a:r>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2A04D0DB-7159-4F44-87B7-15C570A0474E}" type="datetime1">
              <a:rPr lang="en-US" smtClean="0"/>
              <a:pPr eaLnBrk="1" latinLnBrk="0" hangingPunct="1"/>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2390779B-F77A-46A8-8CBE-FD45EB17AF3B}" type="datetime1">
              <a:rPr lang="en-US" smtClean="0"/>
              <a:pPr eaLnBrk="1" latinLnBrk="0" hangingPunct="1"/>
              <a:t>7/15/2020</a:t>
            </a:fld>
            <a:endParaRPr lang="en-US"/>
          </a:p>
        </p:txBody>
      </p:sp>
      <p:sp>
        <p:nvSpPr>
          <p:cNvPr id="6" name="Footer Placeholder 5"/>
          <p:cNvSpPr>
            <a:spLocks noGrp="1"/>
          </p:cNvSpPr>
          <p:nvPr>
            <p:ph type="ftr" sz="quarter" idx="11"/>
          </p:nvPr>
        </p:nvSpPr>
        <p:spPr/>
        <p:txBody>
          <a:bodyPr/>
          <a:lstStyle/>
          <a:p>
            <a:r>
              <a:rPr kumimoji="0" lang="en-US" smtClean="0"/>
              <a:t>‹#›</a:t>
            </a:r>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10D89D80-CE3C-4DD9-9887-922517F34B89}" type="datetime1">
              <a:rPr lang="en-US" smtClean="0"/>
              <a:pPr algn="l" eaLnBrk="1" latinLnBrk="0" hangingPunct="1"/>
              <a:t>7/15/2020</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r>
              <a:rPr kumimoji="0" lang="en-US" sz="800" smtClean="0">
                <a:solidFill>
                  <a:schemeClr val="accent2"/>
                </a:solidFill>
              </a:rPr>
              <a:t>‹#›</a:t>
            </a:r>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85794"/>
            <a:ext cx="8458200" cy="3086118"/>
          </a:xfrm>
        </p:spPr>
        <p:txBody>
          <a:bodyPr>
            <a:normAutofit fontScale="90000"/>
          </a:bodyPr>
          <a:lstStyle/>
          <a:p>
            <a:pPr algn="ctr"/>
            <a: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TWEESENT</a:t>
            </a:r>
            <a:b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IN" sz="4800" dirty="0" smtClean="0"/>
              <a:t>Sentiment Analysis of COVID-19 Tweets – Visualization Dashboard</a:t>
            </a:r>
            <a: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GB" sz="4800" spc="6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(DATA COLLECTION)</a:t>
            </a:r>
            <a:endParaRPr lang="en-GB" sz="4800" spc="6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4" name="Footer Placeholder 3"/>
          <p:cNvSpPr>
            <a:spLocks noGrp="1"/>
          </p:cNvSpPr>
          <p:nvPr>
            <p:ph type="ftr" sz="quarter" idx="11"/>
          </p:nvPr>
        </p:nvSpPr>
        <p:spPr/>
        <p:txBody>
          <a:bodyPr/>
          <a:lstStyle/>
          <a:p>
            <a:r>
              <a:rPr kumimoji="0" lang="en-US" smtClean="0"/>
              <a:t>‹#›</a:t>
            </a:r>
            <a:endParaRPr kumimoji="0" lang="en-US" dirty="0"/>
          </a:p>
        </p:txBody>
      </p:sp>
      <p:sp>
        <p:nvSpPr>
          <p:cNvPr id="3" name="TextBox 2"/>
          <p:cNvSpPr txBox="1"/>
          <p:nvPr/>
        </p:nvSpPr>
        <p:spPr>
          <a:xfrm>
            <a:off x="642910" y="4286256"/>
            <a:ext cx="5389200" cy="1754326"/>
          </a:xfrm>
          <a:prstGeom prst="rect">
            <a:avLst/>
          </a:prstGeom>
          <a:noFill/>
        </p:spPr>
        <p:txBody>
          <a:bodyPr wrap="square" rtlCol="0">
            <a:spAutoFit/>
          </a:bodyPr>
          <a:lstStyle/>
          <a:p>
            <a:r>
              <a:rPr lang="en-US" sz="3600" dirty="0" smtClean="0">
                <a:solidFill>
                  <a:schemeClr val="bg2">
                    <a:lumMod val="25000"/>
                  </a:schemeClr>
                </a:solidFill>
                <a:latin typeface="+mj-lt"/>
              </a:rPr>
              <a:t>By: </a:t>
            </a:r>
          </a:p>
          <a:p>
            <a:r>
              <a:rPr lang="en-US" sz="3600" dirty="0" smtClean="0">
                <a:solidFill>
                  <a:schemeClr val="bg2">
                    <a:lumMod val="25000"/>
                  </a:schemeClr>
                </a:solidFill>
                <a:latin typeface="+mj-lt"/>
              </a:rPr>
              <a:t>Name </a:t>
            </a:r>
            <a:r>
              <a:rPr lang="en-US" sz="3600" dirty="0" smtClean="0">
                <a:solidFill>
                  <a:schemeClr val="bg2">
                    <a:lumMod val="25000"/>
                  </a:schemeClr>
                </a:solidFill>
                <a:latin typeface="+mj-lt"/>
              </a:rPr>
              <a:t>Terror</a:t>
            </a:r>
          </a:p>
          <a:p>
            <a:r>
              <a:rPr lang="en-US" sz="3600" dirty="0" smtClean="0">
                <a:solidFill>
                  <a:schemeClr val="bg2">
                    <a:lumMod val="25000"/>
                  </a:schemeClr>
                </a:solidFill>
                <a:latin typeface="+mj-lt"/>
              </a:rPr>
              <a:t>(</a:t>
            </a:r>
            <a:r>
              <a:rPr lang="en-US" sz="3600" dirty="0" err="1" smtClean="0">
                <a:solidFill>
                  <a:schemeClr val="bg2">
                    <a:lumMod val="25000"/>
                  </a:schemeClr>
                </a:solidFill>
                <a:latin typeface="+mj-lt"/>
              </a:rPr>
              <a:t>Roshan</a:t>
            </a:r>
            <a:r>
              <a:rPr lang="en-US" sz="3600" dirty="0" smtClean="0">
                <a:solidFill>
                  <a:schemeClr val="bg2">
                    <a:lumMod val="25000"/>
                  </a:schemeClr>
                </a:solidFill>
                <a:latin typeface="+mj-lt"/>
              </a:rPr>
              <a:t> </a:t>
            </a:r>
            <a:r>
              <a:rPr lang="en-US" sz="3600" dirty="0" err="1" smtClean="0">
                <a:solidFill>
                  <a:schemeClr val="bg2">
                    <a:lumMod val="25000"/>
                  </a:schemeClr>
                </a:solidFill>
                <a:latin typeface="+mj-lt"/>
              </a:rPr>
              <a:t>Dadlani</a:t>
            </a:r>
            <a:r>
              <a:rPr lang="en-US" sz="3600" dirty="0" smtClean="0">
                <a:solidFill>
                  <a:schemeClr val="bg2">
                    <a:lumMod val="25000"/>
                  </a:schemeClr>
                </a:solidFill>
                <a:latin typeface="+mj-lt"/>
              </a:rPr>
              <a:t>)</a:t>
            </a:r>
            <a:endParaRPr lang="en-US" sz="3600" dirty="0">
              <a:solidFill>
                <a:schemeClr val="bg2">
                  <a:lumMod val="25000"/>
                </a:schemeClr>
              </a:solidFill>
              <a:latin typeface="+mj-lt"/>
            </a:endParaRPr>
          </a:p>
        </p:txBody>
      </p:sp>
    </p:spTree>
    <p:extLst>
      <p:ext uri="{BB962C8B-B14F-4D97-AF65-F5344CB8AC3E}">
        <p14:creationId xmlns:p14="http://schemas.microsoft.com/office/powerpoint/2010/main" xmlns="" val="829939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pc="-5" dirty="0" smtClean="0">
                <a:latin typeface="Verdana"/>
              </a:rPr>
              <a:t>DATA COLLECTION</a:t>
            </a:r>
            <a:endParaRPr lang="en-US" dirty="0"/>
          </a:p>
        </p:txBody>
      </p:sp>
      <p:sp>
        <p:nvSpPr>
          <p:cNvPr id="3" name="Content Placeholder 2"/>
          <p:cNvSpPr>
            <a:spLocks noGrp="1"/>
          </p:cNvSpPr>
          <p:nvPr>
            <p:ph idx="1"/>
          </p:nvPr>
        </p:nvSpPr>
        <p:spPr/>
        <p:txBody>
          <a:bodyPr>
            <a:normAutofit lnSpcReduction="10000"/>
          </a:bodyPr>
          <a:lstStyle/>
          <a:p>
            <a:pPr>
              <a:buNone/>
            </a:pPr>
            <a:r>
              <a:rPr lang="en-IN" sz="1600" dirty="0" smtClean="0">
                <a:latin typeface="+mn-lt"/>
              </a:rPr>
              <a:t>     </a:t>
            </a:r>
            <a:r>
              <a:rPr lang="en-IN" sz="2000" dirty="0" smtClean="0">
                <a:latin typeface="+mn-lt"/>
              </a:rPr>
              <a:t>Twitter</a:t>
            </a:r>
            <a:r>
              <a:rPr lang="en-IN" sz="2000" dirty="0" smtClean="0">
                <a:latin typeface="+mn-lt"/>
              </a:rPr>
              <a:t> is a gold mine of data. Unlike other social platforms, almost every user’s tweets are completely public and </a:t>
            </a:r>
            <a:r>
              <a:rPr lang="en-IN" sz="2000" dirty="0" err="1" smtClean="0">
                <a:latin typeface="+mn-lt"/>
              </a:rPr>
              <a:t>pullable</a:t>
            </a:r>
            <a:r>
              <a:rPr lang="en-IN" sz="2000" dirty="0" smtClean="0">
                <a:latin typeface="+mn-lt"/>
              </a:rPr>
              <a:t>. This is a huge plus if you’re trying to get a large amount of data to run analytics on. Twitter data is also pretty specific. Twitter’s API allows you to do complex queries like pulling every tweet about a certain topic within the last twenty minutes, or pull a certain user’s non-</a:t>
            </a:r>
            <a:r>
              <a:rPr lang="en-IN" sz="2000" dirty="0" err="1" smtClean="0">
                <a:latin typeface="+mn-lt"/>
              </a:rPr>
              <a:t>retweeted</a:t>
            </a:r>
            <a:r>
              <a:rPr lang="en-IN" sz="2000" dirty="0" smtClean="0">
                <a:latin typeface="+mn-lt"/>
              </a:rPr>
              <a:t> tweets.</a:t>
            </a:r>
            <a:r>
              <a:rPr lang="en-IN" sz="2000" dirty="0" smtClean="0">
                <a:latin typeface="+mn-lt"/>
              </a:rPr>
              <a:t> </a:t>
            </a:r>
          </a:p>
          <a:p>
            <a:pPr>
              <a:buNone/>
            </a:pPr>
            <a:r>
              <a:rPr lang="en-IN" sz="2000" dirty="0" smtClean="0">
                <a:latin typeface="+mn-lt"/>
              </a:rPr>
              <a:t> </a:t>
            </a:r>
            <a:r>
              <a:rPr lang="en-IN" sz="2000" dirty="0" smtClean="0">
                <a:latin typeface="+mn-lt"/>
              </a:rPr>
              <a:t>   Data </a:t>
            </a:r>
            <a:r>
              <a:rPr lang="en-IN" sz="2000" dirty="0" smtClean="0">
                <a:latin typeface="+mn-lt"/>
              </a:rPr>
              <a:t>collection is a major bottleneck in machine learning and an active research topic in multiple communities. There are largely two reasons data collection has recently become a critical issue. First, as machine learning is becoming more widely-used, we are seeing new applications that do not necessarily have enough </a:t>
            </a:r>
            <a:r>
              <a:rPr lang="en-IN" sz="2000" dirty="0" smtClean="0">
                <a:latin typeface="+mn-lt"/>
              </a:rPr>
              <a:t>labelled </a:t>
            </a:r>
            <a:r>
              <a:rPr lang="en-IN" sz="2000" dirty="0" smtClean="0">
                <a:latin typeface="+mn-lt"/>
              </a:rPr>
              <a:t>data. Second, unlike traditional machine learning, deep learning techniques automatically generate features, which saves feature engineering costs, but in return may require larger amounts of </a:t>
            </a:r>
            <a:r>
              <a:rPr lang="en-IN" sz="2000" dirty="0" smtClean="0">
                <a:latin typeface="+mn-lt"/>
              </a:rPr>
              <a:t>labelled </a:t>
            </a:r>
            <a:r>
              <a:rPr lang="en-IN" sz="2000" dirty="0" smtClean="0">
                <a:latin typeface="+mn-lt"/>
              </a:rPr>
              <a:t>data. </a:t>
            </a:r>
            <a:endParaRPr lang="en-US" sz="2000" dirty="0">
              <a:latin typeface="+mn-lt"/>
            </a:endParaRPr>
          </a:p>
        </p:txBody>
      </p:sp>
      <p:sp>
        <p:nvSpPr>
          <p:cNvPr id="4" name="Footer Placeholder 3"/>
          <p:cNvSpPr>
            <a:spLocks noGrp="1"/>
          </p:cNvSpPr>
          <p:nvPr>
            <p:ph type="ftr" sz="quarter" idx="11"/>
          </p:nvPr>
        </p:nvSpPr>
        <p:spPr/>
        <p:txBody>
          <a:bodyPr/>
          <a:lstStyle/>
          <a:p>
            <a:fld id="{5A1BDACB-B81C-41B5-BE61-F2E478F6F1C3}" type="slidenum">
              <a:rPr lang="en-US" smtClean="0"/>
              <a:pPr/>
              <a:t>2</a:t>
            </a:fld>
            <a:endParaRPr lang="en-US" dirty="0"/>
          </a:p>
        </p:txBody>
      </p:sp>
    </p:spTree>
    <p:extLst>
      <p:ext uri="{BB962C8B-B14F-4D97-AF65-F5344CB8AC3E}">
        <p14:creationId xmlns:p14="http://schemas.microsoft.com/office/powerpoint/2010/main" xmlns="" val="4118592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DATA COLLECTION </a:t>
            </a:r>
            <a:endParaRPr lang="en-US" b="1" dirty="0"/>
          </a:p>
        </p:txBody>
      </p:sp>
      <p:sp>
        <p:nvSpPr>
          <p:cNvPr id="3" name="Content Placeholder 2"/>
          <p:cNvSpPr>
            <a:spLocks noGrp="1"/>
          </p:cNvSpPr>
          <p:nvPr>
            <p:ph idx="1"/>
          </p:nvPr>
        </p:nvSpPr>
        <p:spPr/>
        <p:txBody>
          <a:bodyPr>
            <a:noAutofit/>
          </a:bodyPr>
          <a:lstStyle/>
          <a:p>
            <a:pPr fontAlgn="base">
              <a:buClrTx/>
              <a:buNone/>
            </a:pPr>
            <a:r>
              <a:rPr lang="en-IN" sz="2000" dirty="0" smtClean="0">
                <a:latin typeface="+mn-lt"/>
              </a:rPr>
              <a:t>    Interestingly</a:t>
            </a:r>
            <a:r>
              <a:rPr lang="en-IN" sz="2000" dirty="0" smtClean="0">
                <a:latin typeface="+mn-lt"/>
              </a:rPr>
              <a:t>, recent research in data collection comes not only from the machine learning, natural language, and computer vision communities, but also from the data management community due to the importance of handling large amounts of data. In this survey, we perform a comprehensive study of data collection from a data management point of view. Data collection largely consists of data acquisition, data </a:t>
            </a:r>
            <a:r>
              <a:rPr lang="en-IN" sz="2000" dirty="0" smtClean="0">
                <a:latin typeface="+mn-lt"/>
              </a:rPr>
              <a:t>labelling</a:t>
            </a:r>
            <a:r>
              <a:rPr lang="en-IN" sz="2000" dirty="0" smtClean="0">
                <a:latin typeface="+mn-lt"/>
              </a:rPr>
              <a:t>, and improvement of existing data or models. We provide a research landscape of these operations, provide guidelines on which technique to use when, and identify interesting research challenges. The integration of machine learning and data management for data collection is part of a larger trend of Big data and Artificial Intelligence (AI) integration and opens many opportunities for new research.</a:t>
            </a:r>
            <a:endParaRPr lang="en-US" sz="2000" dirty="0">
              <a:latin typeface="+mn-lt"/>
            </a:endParaRPr>
          </a:p>
        </p:txBody>
      </p:sp>
      <p:sp>
        <p:nvSpPr>
          <p:cNvPr id="4" name="Footer Placeholder 3"/>
          <p:cNvSpPr>
            <a:spLocks noGrp="1"/>
          </p:cNvSpPr>
          <p:nvPr>
            <p:ph type="ftr" sz="quarter" idx="11"/>
          </p:nvPr>
        </p:nvSpPr>
        <p:spPr/>
        <p:txBody>
          <a:bodyPr/>
          <a:lstStyle/>
          <a:p>
            <a:fld id="{5A1BDACB-B81C-41B5-BE61-F2E478F6F1C3}" type="slidenum">
              <a:rPr lang="en-US" smtClean="0"/>
              <a:pPr/>
              <a:t>3</a:t>
            </a:fld>
            <a:endParaRPr lang="en-US" dirty="0"/>
          </a:p>
        </p:txBody>
      </p:sp>
    </p:spTree>
    <p:extLst>
      <p:ext uri="{BB962C8B-B14F-4D97-AF65-F5344CB8AC3E}">
        <p14:creationId xmlns:p14="http://schemas.microsoft.com/office/powerpoint/2010/main" xmlns="" val="3866932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5-Figure2-1.png"/>
          <p:cNvPicPr>
            <a:picLocks noGrp="1" noChangeAspect="1"/>
          </p:cNvPicPr>
          <p:nvPr>
            <p:ph idx="1"/>
          </p:nvPr>
        </p:nvPicPr>
        <p:blipFill>
          <a:blip r:embed="rId2"/>
          <a:stretch>
            <a:fillRect/>
          </a:stretch>
        </p:blipFill>
        <p:spPr>
          <a:xfrm>
            <a:off x="785786" y="2000240"/>
            <a:ext cx="7481352" cy="4298969"/>
          </a:xfrm>
        </p:spPr>
      </p:pic>
      <p:sp>
        <p:nvSpPr>
          <p:cNvPr id="4" name="Footer Placeholder 3"/>
          <p:cNvSpPr>
            <a:spLocks noGrp="1"/>
          </p:cNvSpPr>
          <p:nvPr>
            <p:ph type="ftr" sz="quarter" idx="11"/>
          </p:nvPr>
        </p:nvSpPr>
        <p:spPr/>
        <p:txBody>
          <a:bodyPr/>
          <a:lstStyle/>
          <a:p>
            <a:fld id="{5A1BDACB-B81C-41B5-BE61-F2E478F6F1C3}" type="slidenum">
              <a:rPr lang="en-US" smtClean="0"/>
              <a:pPr/>
              <a:t>4</a:t>
            </a:fld>
            <a:endParaRPr lang="en-US" dirty="0"/>
          </a:p>
        </p:txBody>
      </p:sp>
      <p:sp>
        <p:nvSpPr>
          <p:cNvPr id="5" name="Title 4"/>
          <p:cNvSpPr>
            <a:spLocks noGrp="1"/>
          </p:cNvSpPr>
          <p:nvPr>
            <p:ph type="title"/>
          </p:nvPr>
        </p:nvSpPr>
        <p:spPr/>
        <p:txBody>
          <a:bodyPr>
            <a:normAutofit fontScale="90000"/>
          </a:bodyPr>
          <a:lstStyle/>
          <a:p>
            <a:pPr algn="ctr"/>
            <a:r>
              <a:rPr lang="en-IN" dirty="0" smtClean="0"/>
              <a:t>  </a:t>
            </a:r>
            <a:r>
              <a:rPr lang="en-IN" sz="4400" dirty="0" smtClean="0"/>
              <a:t>FLOW CHART FOR DATA              COLLECTION</a:t>
            </a:r>
            <a:endParaRPr lang="en-IN" sz="4400" dirty="0"/>
          </a:p>
        </p:txBody>
      </p:sp>
    </p:spTree>
    <p:extLst>
      <p:ext uri="{BB962C8B-B14F-4D97-AF65-F5344CB8AC3E}">
        <p14:creationId xmlns:p14="http://schemas.microsoft.com/office/powerpoint/2010/main" xmlns="" val="12846596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noFill/>
        <a:ln w="38100">
          <a:solidFill>
            <a:schemeClr val="accent4"/>
          </a:solidFill>
          <a:tailEnd type="arrow"/>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4"/>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26873</TotalTime>
  <Words>166</Words>
  <Application>Microsoft Office PowerPoint</Application>
  <PresentationFormat>On-screen Show (4:3)</PresentationFormat>
  <Paragraphs>15</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Urban</vt:lpstr>
      <vt:lpstr>TWEESENT Sentiment Analysis of COVID-19 Tweets – Visualization Dashboard  (DATA COLLECTION)</vt:lpstr>
      <vt:lpstr>DATA COLLECTION</vt:lpstr>
      <vt:lpstr>DATA COLLECTION </vt:lpstr>
      <vt:lpstr>  FLOW CHART FOR DATA              COLLECTION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dc:creator>
  <cp:lastModifiedBy>Roshan Dadlani</cp:lastModifiedBy>
  <cp:revision>171</cp:revision>
  <dcterms:created xsi:type="dcterms:W3CDTF">2014-05-14T15:48:28Z</dcterms:created>
  <dcterms:modified xsi:type="dcterms:W3CDTF">2020-07-15T17:03:19Z</dcterms:modified>
</cp:coreProperties>
</file>