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93" r:id="rId2"/>
    <p:sldId id="394" r:id="rId3"/>
    <p:sldId id="396" r:id="rId4"/>
    <p:sldId id="39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7691" autoAdjust="0"/>
  </p:normalViewPr>
  <p:slideViewPr>
    <p:cSldViewPr>
      <p:cViewPr>
        <p:scale>
          <a:sx n="66" d="100"/>
          <a:sy n="66" d="100"/>
        </p:scale>
        <p:origin x="-151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C19F-E264-4E58-9200-D63DD48BFCB4}" type="datetimeFigureOut">
              <a:rPr lang="en-GB" smtClean="0"/>
              <a:pPr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583A-ADB2-49FF-AA65-ECEDEE9090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2306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583A-ADB2-49FF-AA65-ECEDEE90905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484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8A90B766-034D-46A0-83A1-A30F8AA12453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F20E9C-2BCB-4831-921A-CB0F419D6280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E55292-E171-4E68-923A-FC2E9CD319BB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92696"/>
            <a:ext cx="957264" cy="457200"/>
          </a:xfrm>
        </p:spPr>
        <p:txBody>
          <a:bodyPr/>
          <a:lstStyle/>
          <a:p>
            <a:pPr eaLnBrk="1" latinLnBrk="0" hangingPunct="1"/>
            <a:fld id="{522BF54E-78F2-4263-B0EB-5815447BF45C}" type="datetime1">
              <a:rPr lang="en-US" smtClean="0"/>
              <a:pPr eaLnBrk="1" latinLnBrk="0" hangingPunct="1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6336" y="6309320"/>
            <a:ext cx="1325880" cy="457200"/>
          </a:xfrm>
        </p:spPr>
        <p:txBody>
          <a:bodyPr/>
          <a:lstStyle>
            <a:lvl1pPr>
              <a:defRPr sz="1600"/>
            </a:lvl1pPr>
          </a:lstStyle>
          <a:p>
            <a:fld id="{5A1BDACB-B81C-41B5-BE61-F2E478F6F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651C-D24F-44D4-8C49-B496C3BFEC5A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524328" y="-36214"/>
            <a:ext cx="1325880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F50897-5F43-44B1-9222-3137E6EE0C7E}" type="slidenum">
              <a:rPr lang="en-US" sz="18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AEFEE6-EE3C-42C7-AAAF-B62DB4C23F42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D1043A-9A87-4F7E-BA0B-3E9CD06B0BCD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4E94B661-45F8-4A33-A4FA-0974A7FB328F}" type="datetime1">
              <a:rPr lang="en-US" smtClean="0"/>
              <a:pPr algn="l" eaLnBrk="1" latinLnBrk="0" hangingPunct="1"/>
              <a:t>7/15/2020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B888FE61-A913-4B56-A069-C7AA0BB2B425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46C600C-E393-496F-96DB-318FE85ED6D5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04D0DB-7159-4F44-87B7-15C570A0474E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90779B-F77A-46A8-8CBE-FD45EB17AF3B}" type="datetime1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10D89D80-CE3C-4DD9-9887-922517F34B89}" type="datetime1">
              <a:rPr lang="en-US" smtClean="0"/>
              <a:pPr algn="l" eaLnBrk="1" latinLnBrk="0" hangingPunct="1"/>
              <a:t>7/15/2020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‹#›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85794"/>
            <a:ext cx="8458200" cy="308611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TWEESENT</a:t>
            </a:r>
            <a:b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4800" dirty="0" smtClean="0"/>
              <a:t>Sentiment Analysis of COVID-19 Tweets – Visualization Dashboard</a:t>
            </a:r>
            <a: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(DATA PREPROCESSING)</a:t>
            </a:r>
            <a:endParaRPr lang="en-GB" sz="48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4286256"/>
            <a:ext cx="538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By: </a:t>
            </a:r>
          </a:p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Name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Terror</a:t>
            </a:r>
          </a:p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Roshnee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Matlani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9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5" dirty="0" smtClean="0">
                <a:latin typeface="Verdana"/>
              </a:rPr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+mn-lt"/>
              </a:rPr>
              <a:t>     </a:t>
            </a:r>
            <a:r>
              <a:rPr lang="en-IN" sz="2400" dirty="0" smtClean="0">
                <a:latin typeface="+mn-lt"/>
              </a:rPr>
              <a:t>Data </a:t>
            </a:r>
            <a:r>
              <a:rPr lang="en-IN" sz="2400" dirty="0" err="1" smtClean="0">
                <a:latin typeface="+mn-lt"/>
              </a:rPr>
              <a:t>preprocessing</a:t>
            </a:r>
            <a:r>
              <a:rPr lang="en-IN" sz="2400" dirty="0" smtClean="0">
                <a:latin typeface="+mn-lt"/>
              </a:rPr>
              <a:t> involves the transformation of the raw dataset into an understandable format. </a:t>
            </a:r>
            <a:r>
              <a:rPr lang="en-IN" sz="2400" dirty="0" err="1" smtClean="0">
                <a:latin typeface="+mn-lt"/>
              </a:rPr>
              <a:t>Preprocessing</a:t>
            </a:r>
            <a:r>
              <a:rPr lang="en-IN" sz="2400" dirty="0" smtClean="0">
                <a:latin typeface="+mn-lt"/>
              </a:rPr>
              <a:t> data is a fundamental stage in data mining to improve data efficiency. The data </a:t>
            </a:r>
            <a:r>
              <a:rPr lang="en-IN" sz="2400" dirty="0" err="1" smtClean="0">
                <a:latin typeface="+mn-lt"/>
              </a:rPr>
              <a:t>preprocessing</a:t>
            </a:r>
            <a:r>
              <a:rPr lang="en-IN" sz="2400" dirty="0" smtClean="0">
                <a:latin typeface="+mn-lt"/>
              </a:rPr>
              <a:t> methods directly affect the outcomes of any analytic algorithm</a:t>
            </a:r>
            <a:r>
              <a:rPr lang="en-IN" sz="2400" dirty="0" smtClean="0">
                <a:latin typeface="+mn-lt"/>
              </a:rPr>
              <a:t>.</a:t>
            </a:r>
          </a:p>
          <a:p>
            <a:pPr>
              <a:buNone/>
            </a:pPr>
            <a:r>
              <a:rPr lang="en-IN" sz="2400" dirty="0" smtClean="0">
                <a:latin typeface="+mn-lt"/>
              </a:rPr>
              <a:t>   </a:t>
            </a:r>
            <a:r>
              <a:rPr lang="en-IN" sz="2400" b="1" dirty="0" smtClean="0">
                <a:latin typeface="+mn-lt"/>
              </a:rPr>
              <a:t>Data </a:t>
            </a:r>
            <a:r>
              <a:rPr lang="en-IN" sz="2400" b="1" dirty="0" smtClean="0">
                <a:latin typeface="+mn-lt"/>
              </a:rPr>
              <a:t>cleansing</a:t>
            </a:r>
            <a:r>
              <a:rPr lang="en-IN" sz="2400" dirty="0" smtClean="0">
                <a:latin typeface="+mn-lt"/>
              </a:rPr>
              <a:t> or </a:t>
            </a:r>
            <a:r>
              <a:rPr lang="en-IN" sz="2400" b="1" dirty="0" smtClean="0">
                <a:latin typeface="+mn-lt"/>
              </a:rPr>
              <a:t>data cleaning</a:t>
            </a:r>
            <a:r>
              <a:rPr lang="en-IN" sz="2400" dirty="0" smtClean="0">
                <a:latin typeface="+mn-lt"/>
              </a:rPr>
              <a:t> is the process of detecting and correcting (or removing) corrupt or inaccurate records from a record set, table, or database and refers to identifying incomplete, incorrect, inaccurate or irrelevant parts of the data and then replacing, modifying, or deleting the dirty or coarse data</a:t>
            </a:r>
            <a:r>
              <a:rPr lang="en-IN" sz="2400" i="1" dirty="0" smtClean="0"/>
              <a:t>.</a:t>
            </a:r>
            <a:endParaRPr lang="en-US" sz="24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5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itchFamily="34" charset="0"/>
                <a:ea typeface="Verdana" pitchFamily="34" charset="0"/>
              </a:rPr>
              <a:t>DATA PREPROCESSING </a:t>
            </a:r>
            <a:endParaRPr lang="en-US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ClrTx/>
            </a:pPr>
            <a:r>
              <a:rPr lang="en-IN" sz="1800" dirty="0" smtClean="0">
                <a:latin typeface="+mn-lt"/>
              </a:rPr>
              <a:t>Removing the first line: it contains extraneous text instead of the column titles. This text prevents the data set from being parsed properly by the pandas </a:t>
            </a:r>
            <a:r>
              <a:rPr lang="en-IN" sz="1800" dirty="0" smtClean="0">
                <a:latin typeface="+mn-lt"/>
              </a:rPr>
              <a:t>library.</a:t>
            </a:r>
          </a:p>
          <a:p>
            <a:pPr fontAlgn="base">
              <a:buClrTx/>
            </a:pPr>
            <a:r>
              <a:rPr lang="en-IN" sz="1800" dirty="0" smtClean="0">
                <a:latin typeface="+mn-lt"/>
              </a:rPr>
              <a:t>Removing columns with text explanations that we won’t need, </a:t>
            </a:r>
            <a:r>
              <a:rPr lang="en-IN" sz="1800" dirty="0" err="1" smtClean="0">
                <a:latin typeface="+mn-lt"/>
              </a:rPr>
              <a:t>url</a:t>
            </a:r>
            <a:r>
              <a:rPr lang="en-IN" sz="1800" dirty="0" smtClean="0">
                <a:latin typeface="+mn-lt"/>
              </a:rPr>
              <a:t> columns and other unnecessary </a:t>
            </a:r>
            <a:r>
              <a:rPr lang="en-IN" sz="1800" dirty="0" smtClean="0">
                <a:latin typeface="+mn-lt"/>
              </a:rPr>
              <a:t>columns.</a:t>
            </a:r>
          </a:p>
          <a:p>
            <a:pPr fontAlgn="base">
              <a:buClrTx/>
              <a:buNone/>
            </a:pPr>
            <a:r>
              <a:rPr lang="en-IN" sz="1800" dirty="0" smtClean="0">
                <a:latin typeface="+mn-lt"/>
              </a:rPr>
              <a:t>To fill the missing values in data:</a:t>
            </a:r>
          </a:p>
          <a:p>
            <a:r>
              <a:rPr lang="en-IN" sz="1800" dirty="0" smtClean="0">
                <a:latin typeface="+mn-lt"/>
              </a:rPr>
              <a:t>There are several ways to fill up missing values:</a:t>
            </a:r>
          </a:p>
          <a:p>
            <a:r>
              <a:rPr lang="en-IN" sz="1800" dirty="0" smtClean="0">
                <a:latin typeface="+mn-lt"/>
              </a:rPr>
              <a:t>you can remove the lines with the data if you have your data set is big enough and the percentage of missing values is high (over 50%, for example);</a:t>
            </a:r>
          </a:p>
          <a:p>
            <a:r>
              <a:rPr lang="en-IN" sz="1800" dirty="0" smtClean="0">
                <a:latin typeface="+mn-lt"/>
              </a:rPr>
              <a:t>you can fill all null variables with 0 is dealing with numerical values;</a:t>
            </a:r>
          </a:p>
          <a:p>
            <a:r>
              <a:rPr lang="en-IN" sz="1800" dirty="0" smtClean="0">
                <a:latin typeface="+mn-lt"/>
              </a:rPr>
              <a:t>you can use the </a:t>
            </a:r>
            <a:r>
              <a:rPr lang="en-IN" sz="1800" dirty="0" err="1" smtClean="0">
                <a:latin typeface="+mn-lt"/>
              </a:rPr>
              <a:t>Imputerclass</a:t>
            </a:r>
            <a:r>
              <a:rPr lang="en-IN" sz="1800" dirty="0" smtClean="0">
                <a:latin typeface="+mn-lt"/>
              </a:rPr>
              <a:t> from the </a:t>
            </a:r>
            <a:r>
              <a:rPr lang="en-IN" sz="1800" dirty="0" err="1" smtClean="0">
                <a:latin typeface="+mn-lt"/>
              </a:rPr>
              <a:t>scikit</a:t>
            </a:r>
            <a:r>
              <a:rPr lang="en-IN" sz="1800" dirty="0" smtClean="0">
                <a:latin typeface="+mn-lt"/>
              </a:rPr>
              <a:t>-learn library to fill in missing values with the data’s (mean, median, </a:t>
            </a:r>
            <a:r>
              <a:rPr lang="en-IN" sz="1800" dirty="0" err="1" smtClean="0">
                <a:latin typeface="+mn-lt"/>
              </a:rPr>
              <a:t>most_frequent</a:t>
            </a:r>
            <a:r>
              <a:rPr lang="en-IN" sz="1800" dirty="0" smtClean="0">
                <a:latin typeface="+mn-lt"/>
              </a:rPr>
              <a:t>)</a:t>
            </a:r>
          </a:p>
          <a:p>
            <a:r>
              <a:rPr lang="en-IN" sz="1800" dirty="0" smtClean="0">
                <a:latin typeface="+mn-lt"/>
              </a:rPr>
              <a:t>you can also decide to fill up missing values with whatever value comes directly after it in the same column.</a:t>
            </a:r>
          </a:p>
          <a:p>
            <a:pPr fontAlgn="base">
              <a:buClrTx/>
            </a:pPr>
            <a:endParaRPr lang="en-US" sz="20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9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r>
              <a:rPr lang="en-IN" sz="4400" b="1" dirty="0" smtClean="0">
                <a:latin typeface="Verdana" pitchFamily="34" charset="0"/>
                <a:ea typeface="Verdana" pitchFamily="34" charset="0"/>
              </a:rPr>
              <a:t> FLOW CHART FOR DATA              PREPROCESSING</a:t>
            </a:r>
            <a:endParaRPr lang="en-IN" sz="4400" b="1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0" name="Content Placeholder 9" descr="roshneeibmh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844675"/>
            <a:ext cx="5715040" cy="5013325"/>
          </a:xfrm>
        </p:spPr>
      </p:pic>
    </p:spTree>
    <p:extLst>
      <p:ext uri="{BB962C8B-B14F-4D97-AF65-F5344CB8AC3E}">
        <p14:creationId xmlns:p14="http://schemas.microsoft.com/office/powerpoint/2010/main" xmlns="" val="1284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38100">
          <a:solidFill>
            <a:schemeClr val="accent4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4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26893</TotalTime>
  <Words>184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TWEESENT Sentiment Analysis of COVID-19 Tweets – Visualization Dashboard  (DATA PREPROCESSING)</vt:lpstr>
      <vt:lpstr>DATA PREPROCESSING</vt:lpstr>
      <vt:lpstr>DATA PREPROCESSING </vt:lpstr>
      <vt:lpstr>  FLOW CHART FOR DATA              PREPROCESSING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Roshan Dadlani</cp:lastModifiedBy>
  <cp:revision>172</cp:revision>
  <dcterms:created xsi:type="dcterms:W3CDTF">2014-05-14T15:48:28Z</dcterms:created>
  <dcterms:modified xsi:type="dcterms:W3CDTF">2020-07-15T17:22:48Z</dcterms:modified>
</cp:coreProperties>
</file>