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93" r:id="rId2"/>
    <p:sldId id="394" r:id="rId3"/>
    <p:sldId id="395" r:id="rId4"/>
    <p:sldId id="405" r:id="rId5"/>
    <p:sldId id="406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7691" autoAdjust="0"/>
  </p:normalViewPr>
  <p:slideViewPr>
    <p:cSldViewPr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CC19F-E264-4E58-9200-D63DD48BFCB4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5583A-ADB2-49FF-AA65-ECEDEE909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06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5583A-ADB2-49FF-AA65-ECEDEE90905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84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 eaLnBrk="1" latinLnBrk="0" hangingPunct="1"/>
            <a:fld id="{8A90B766-034D-46A0-83A1-A30F8AA12453}" type="datetime1">
              <a:rPr lang="en-US" smtClean="0"/>
              <a:t>7/15/2020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kumimoji="0" lang="en-US" smtClean="0"/>
              <a:t>‹#›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1F20E9C-2BCB-4831-921A-CB0F419D6280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‹#›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E55292-E171-4E68-923A-FC2E9CD319BB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‹#›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86736" y="692696"/>
            <a:ext cx="957264" cy="457200"/>
          </a:xfrm>
        </p:spPr>
        <p:txBody>
          <a:bodyPr/>
          <a:lstStyle/>
          <a:p>
            <a:pPr eaLnBrk="1" latinLnBrk="0" hangingPunct="1"/>
            <a:fld id="{522BF54E-78F2-4263-B0EB-5815447BF45C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96336" y="6309320"/>
            <a:ext cx="1325880" cy="457200"/>
          </a:xfrm>
        </p:spPr>
        <p:txBody>
          <a:bodyPr/>
          <a:lstStyle>
            <a:lvl1pPr>
              <a:defRPr sz="1600"/>
            </a:lvl1pPr>
          </a:lstStyle>
          <a:p>
            <a:fld id="{5A1BDACB-B81C-41B5-BE61-F2E478F6F1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651C-D24F-44D4-8C49-B496C3BFEC5A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524328" y="-36214"/>
            <a:ext cx="1325880" cy="4572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F50897-5F43-44B1-9222-3137E6EE0C7E}" type="slidenum">
              <a:rPr lang="en-US" sz="18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FAEFEE6-EE3C-42C7-AAAF-B62DB4C23F42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‹#›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0D1043A-9A87-4F7E-BA0B-3E9CD06B0BCD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‹#›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4E94B661-45F8-4A33-A4FA-0974A7FB328F}" type="datetime1">
              <a:rPr lang="en-US" smtClean="0"/>
              <a:t>7/15/2020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kumimoji="0" lang="en-US" smtClean="0"/>
              <a:t>‹#›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 eaLnBrk="1" latinLnBrk="0" hangingPunct="1"/>
            <a:fld id="{B888FE61-A913-4B56-A069-C7AA0BB2B425}" type="datetime1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kumimoji="0" lang="en-US" smtClean="0"/>
              <a:t>‹#›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46C600C-E393-496F-96DB-318FE85ED6D5}" type="datetime1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‹#›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A04D0DB-7159-4F44-87B7-15C570A0474E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‹#›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90779B-F77A-46A8-8CBE-FD45EB17AF3B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‹#›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10D89D80-CE3C-4DD9-9887-922517F34B89}" type="datetime1">
              <a:rPr lang="en-US" smtClean="0"/>
              <a:t>7/15/2020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r>
              <a:rPr kumimoji="0" lang="en-US" sz="800" smtClean="0">
                <a:solidFill>
                  <a:schemeClr val="accent2"/>
                </a:solidFill>
              </a:rPr>
              <a:t>‹#›</a:t>
            </a:r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780928"/>
            <a:ext cx="8458200" cy="1018976"/>
          </a:xfrm>
        </p:spPr>
        <p:txBody>
          <a:bodyPr>
            <a:normAutofit/>
          </a:bodyPr>
          <a:lstStyle/>
          <a:p>
            <a:pPr algn="ctr"/>
            <a:r>
              <a:rPr lang="de-DE" sz="4800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TWEESENT</a:t>
            </a:r>
            <a:endParaRPr lang="en-GB" sz="4800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‹#›</a:t>
            </a:r>
            <a:endParaRPr kumimoji="0"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76056" y="4221088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By: </a:t>
            </a:r>
          </a:p>
          <a:p>
            <a:pPr algn="r"/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NameTerror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993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Verdana"/>
                <a:cs typeface="Verdana"/>
              </a:rPr>
              <a:t>Naive Bayes</a:t>
            </a:r>
            <a:r>
              <a:rPr lang="en-US" b="1" spc="-135" dirty="0">
                <a:latin typeface="Verdana"/>
                <a:cs typeface="Verdana"/>
              </a:rPr>
              <a:t> </a:t>
            </a:r>
            <a:r>
              <a:rPr lang="en-US" b="1" dirty="0" smtClean="0">
                <a:latin typeface="Verdana"/>
                <a:cs typeface="Verdana"/>
              </a:rPr>
              <a:t>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pc="-10" dirty="0">
                <a:latin typeface="Verdana"/>
                <a:cs typeface="Verdana"/>
              </a:rPr>
              <a:t>Naive </a:t>
            </a:r>
            <a:r>
              <a:rPr lang="en-US" spc="-15" dirty="0">
                <a:latin typeface="Verdana"/>
                <a:cs typeface="Verdana"/>
              </a:rPr>
              <a:t>Bayes </a:t>
            </a:r>
            <a:r>
              <a:rPr lang="en-US" spc="-10" dirty="0">
                <a:latin typeface="Verdana"/>
                <a:cs typeface="Verdana"/>
              </a:rPr>
              <a:t>is </a:t>
            </a:r>
            <a:r>
              <a:rPr lang="en-US" spc="-5" dirty="0">
                <a:latin typeface="Verdana"/>
                <a:cs typeface="Verdana"/>
              </a:rPr>
              <a:t>a simple technique for  constructing classifiers: models </a:t>
            </a:r>
            <a:r>
              <a:rPr lang="en-US" spc="-10" dirty="0">
                <a:latin typeface="Verdana"/>
                <a:cs typeface="Verdana"/>
              </a:rPr>
              <a:t>that </a:t>
            </a:r>
            <a:r>
              <a:rPr lang="en-US" spc="-5" dirty="0">
                <a:latin typeface="Verdana"/>
                <a:cs typeface="Verdana"/>
              </a:rPr>
              <a:t>assign  class </a:t>
            </a:r>
            <a:r>
              <a:rPr lang="en-US" spc="-10" dirty="0">
                <a:latin typeface="Verdana"/>
                <a:cs typeface="Verdana"/>
              </a:rPr>
              <a:t>labels </a:t>
            </a:r>
            <a:r>
              <a:rPr lang="en-US" spc="-5" dirty="0">
                <a:latin typeface="Verdana"/>
                <a:cs typeface="Verdana"/>
              </a:rPr>
              <a:t>to problem instances, represented  as </a:t>
            </a:r>
            <a:r>
              <a:rPr lang="en-US" spc="-10" dirty="0">
                <a:latin typeface="Verdana"/>
                <a:cs typeface="Verdana"/>
              </a:rPr>
              <a:t>vectors </a:t>
            </a:r>
            <a:r>
              <a:rPr lang="en-US" spc="-5" dirty="0">
                <a:latin typeface="Verdana"/>
                <a:cs typeface="Verdana"/>
              </a:rPr>
              <a:t>of feature </a:t>
            </a:r>
            <a:r>
              <a:rPr lang="en-US" spc="-10" dirty="0">
                <a:latin typeface="Verdana"/>
                <a:cs typeface="Verdana"/>
              </a:rPr>
              <a:t>values, where the </a:t>
            </a:r>
            <a:r>
              <a:rPr lang="en-US" spc="-5" dirty="0">
                <a:latin typeface="Verdana"/>
                <a:cs typeface="Verdana"/>
              </a:rPr>
              <a:t>class  </a:t>
            </a:r>
            <a:r>
              <a:rPr lang="en-US" spc="-10" dirty="0">
                <a:latin typeface="Verdana"/>
                <a:cs typeface="Verdana"/>
              </a:rPr>
              <a:t>labels </a:t>
            </a:r>
            <a:r>
              <a:rPr lang="en-US" spc="-5" dirty="0">
                <a:latin typeface="Verdana"/>
                <a:cs typeface="Verdana"/>
              </a:rPr>
              <a:t>are </a:t>
            </a:r>
            <a:r>
              <a:rPr lang="en-US" spc="-20" dirty="0">
                <a:latin typeface="Verdana"/>
                <a:cs typeface="Verdana"/>
              </a:rPr>
              <a:t>drawn </a:t>
            </a:r>
            <a:r>
              <a:rPr lang="en-US" spc="-5" dirty="0">
                <a:latin typeface="Verdana"/>
                <a:cs typeface="Verdana"/>
              </a:rPr>
              <a:t>from </a:t>
            </a:r>
            <a:r>
              <a:rPr lang="en-US" spc="-10" dirty="0">
                <a:latin typeface="Verdana"/>
                <a:cs typeface="Verdana"/>
              </a:rPr>
              <a:t>some </a:t>
            </a:r>
            <a:r>
              <a:rPr lang="en-US" spc="-5" dirty="0">
                <a:latin typeface="Verdana"/>
                <a:cs typeface="Verdana"/>
              </a:rPr>
              <a:t>finite set. </a:t>
            </a:r>
            <a:r>
              <a:rPr lang="en-US" spc="-10" dirty="0">
                <a:latin typeface="Verdana"/>
                <a:cs typeface="Verdana"/>
              </a:rPr>
              <a:t>All naive  </a:t>
            </a:r>
            <a:r>
              <a:rPr lang="en-US" spc="-15" dirty="0">
                <a:latin typeface="Verdana"/>
                <a:cs typeface="Verdana"/>
              </a:rPr>
              <a:t>Bayes classifiers </a:t>
            </a:r>
            <a:r>
              <a:rPr lang="en-US" spc="-5" dirty="0">
                <a:latin typeface="Verdana"/>
                <a:cs typeface="Verdana"/>
              </a:rPr>
              <a:t>assume </a:t>
            </a:r>
            <a:r>
              <a:rPr lang="en-US" spc="-10" dirty="0">
                <a:latin typeface="Verdana"/>
                <a:cs typeface="Verdana"/>
              </a:rPr>
              <a:t>that the </a:t>
            </a:r>
            <a:r>
              <a:rPr lang="en-US" spc="-15" dirty="0">
                <a:latin typeface="Verdana"/>
                <a:cs typeface="Verdana"/>
              </a:rPr>
              <a:t>value </a:t>
            </a:r>
            <a:r>
              <a:rPr lang="en-US" spc="-5" dirty="0">
                <a:latin typeface="Verdana"/>
                <a:cs typeface="Verdana"/>
              </a:rPr>
              <a:t>of a  </a:t>
            </a:r>
            <a:r>
              <a:rPr lang="en-US" spc="-10" dirty="0">
                <a:latin typeface="Verdana"/>
                <a:cs typeface="Verdana"/>
              </a:rPr>
              <a:t>particular </a:t>
            </a:r>
            <a:r>
              <a:rPr lang="en-US" spc="-5" dirty="0">
                <a:latin typeface="Verdana"/>
                <a:cs typeface="Verdana"/>
              </a:rPr>
              <a:t>feature </a:t>
            </a:r>
            <a:r>
              <a:rPr lang="en-US" spc="-10" dirty="0">
                <a:latin typeface="Verdana"/>
                <a:cs typeface="Verdana"/>
              </a:rPr>
              <a:t>is </a:t>
            </a:r>
            <a:r>
              <a:rPr lang="en-US" spc="-5" dirty="0">
                <a:latin typeface="Verdana"/>
                <a:cs typeface="Verdana"/>
              </a:rPr>
              <a:t>independent of </a:t>
            </a:r>
            <a:r>
              <a:rPr lang="en-US" spc="-10" dirty="0">
                <a:latin typeface="Verdana"/>
                <a:cs typeface="Verdana"/>
              </a:rPr>
              <a:t>the </a:t>
            </a:r>
            <a:r>
              <a:rPr lang="en-US" spc="-15" dirty="0">
                <a:latin typeface="Verdana"/>
                <a:cs typeface="Verdana"/>
              </a:rPr>
              <a:t>value </a:t>
            </a:r>
            <a:r>
              <a:rPr lang="en-US" spc="-5" dirty="0">
                <a:latin typeface="Verdana"/>
                <a:cs typeface="Verdana"/>
              </a:rPr>
              <a:t>of  </a:t>
            </a:r>
            <a:r>
              <a:rPr lang="en-US" spc="-10" dirty="0">
                <a:latin typeface="Verdana"/>
                <a:cs typeface="Verdana"/>
              </a:rPr>
              <a:t>any other </a:t>
            </a:r>
            <a:r>
              <a:rPr lang="en-US" spc="-5" dirty="0">
                <a:latin typeface="Verdana"/>
                <a:cs typeface="Verdana"/>
              </a:rPr>
              <a:t>feature, </a:t>
            </a:r>
            <a:r>
              <a:rPr lang="en-US" spc="-10" dirty="0">
                <a:latin typeface="Verdana"/>
                <a:cs typeface="Verdana"/>
              </a:rPr>
              <a:t>given </a:t>
            </a:r>
            <a:r>
              <a:rPr lang="en-US" spc="-5" dirty="0">
                <a:latin typeface="Verdana"/>
                <a:cs typeface="Verdana"/>
              </a:rPr>
              <a:t>the </a:t>
            </a:r>
            <a:r>
              <a:rPr lang="en-US" spc="-10" dirty="0">
                <a:latin typeface="Verdana"/>
                <a:cs typeface="Verdana"/>
              </a:rPr>
              <a:t>class</a:t>
            </a:r>
            <a:r>
              <a:rPr lang="en-US" spc="20" dirty="0">
                <a:latin typeface="Verdana"/>
                <a:cs typeface="Verdana"/>
              </a:rPr>
              <a:t> </a:t>
            </a:r>
            <a:r>
              <a:rPr lang="en-US" spc="-5" dirty="0">
                <a:latin typeface="Verdana"/>
                <a:cs typeface="Verdana"/>
              </a:rPr>
              <a:t>variable</a:t>
            </a:r>
            <a:r>
              <a:rPr lang="en-US" spc="-5" dirty="0" smtClean="0">
                <a:latin typeface="Verdana"/>
                <a:cs typeface="Verdana"/>
              </a:rPr>
              <a:t>.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Verdana"/>
                <a:cs typeface="Verdana"/>
              </a:rPr>
              <a:t>Maximum Entropy</a:t>
            </a:r>
            <a:r>
              <a:rPr lang="en-US" b="1" spc="-145" dirty="0">
                <a:latin typeface="Verdana"/>
                <a:cs typeface="Verdana"/>
              </a:rPr>
              <a:t> </a:t>
            </a:r>
            <a:r>
              <a:rPr lang="en-US" b="1" dirty="0" smtClean="0">
                <a:latin typeface="Verdana"/>
                <a:cs typeface="Verdana"/>
              </a:rPr>
              <a:t>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8130" marR="49530" indent="-266065">
              <a:lnSpc>
                <a:spcPct val="100000"/>
              </a:lnSpc>
              <a:spcBef>
                <a:spcPts val="105"/>
              </a:spcBef>
              <a:buClrTx/>
              <a:buSzPct val="78260"/>
              <a:buFont typeface="Wingdings 2"/>
              <a:buChar char=""/>
              <a:tabLst>
                <a:tab pos="277495" algn="l"/>
                <a:tab pos="278765" algn="l"/>
              </a:tabLst>
            </a:pPr>
            <a:r>
              <a:rPr lang="en-US" dirty="0">
                <a:latin typeface="Verdana"/>
                <a:cs typeface="Verdana"/>
              </a:rPr>
              <a:t>The Maximum Entropy (</a:t>
            </a:r>
            <a:r>
              <a:rPr lang="en-US" dirty="0" err="1">
                <a:latin typeface="Verdana"/>
                <a:cs typeface="Verdana"/>
              </a:rPr>
              <a:t>MaxEnt</a:t>
            </a:r>
            <a:r>
              <a:rPr lang="en-US" dirty="0">
                <a:latin typeface="Verdana"/>
                <a:cs typeface="Verdana"/>
              </a:rPr>
              <a:t>) </a:t>
            </a:r>
            <a:r>
              <a:rPr lang="en-US" spc="-5" dirty="0">
                <a:latin typeface="Verdana"/>
                <a:cs typeface="Verdana"/>
              </a:rPr>
              <a:t>classifier is closely  </a:t>
            </a:r>
            <a:r>
              <a:rPr lang="en-US" dirty="0">
                <a:latin typeface="Verdana"/>
                <a:cs typeface="Verdana"/>
              </a:rPr>
              <a:t>related </a:t>
            </a:r>
            <a:r>
              <a:rPr lang="en-US" spc="-5" dirty="0">
                <a:latin typeface="Verdana"/>
                <a:cs typeface="Verdana"/>
              </a:rPr>
              <a:t>to </a:t>
            </a:r>
            <a:r>
              <a:rPr lang="en-US" dirty="0">
                <a:latin typeface="Verdana"/>
                <a:cs typeface="Verdana"/>
              </a:rPr>
              <a:t>a </a:t>
            </a:r>
            <a:r>
              <a:rPr lang="en-US" spc="-10" dirty="0">
                <a:latin typeface="Verdana"/>
                <a:cs typeface="Verdana"/>
              </a:rPr>
              <a:t>Naive Bayes </a:t>
            </a:r>
            <a:r>
              <a:rPr lang="en-US" spc="-30" dirty="0">
                <a:latin typeface="Verdana"/>
                <a:cs typeface="Verdana"/>
              </a:rPr>
              <a:t>classifier, </a:t>
            </a:r>
            <a:r>
              <a:rPr lang="en-US" spc="-5" dirty="0">
                <a:latin typeface="Verdana"/>
                <a:cs typeface="Verdana"/>
              </a:rPr>
              <a:t>except </a:t>
            </a:r>
            <a:r>
              <a:rPr lang="en-US" dirty="0">
                <a:latin typeface="Verdana"/>
                <a:cs typeface="Verdana"/>
              </a:rPr>
              <a:t>that,  </a:t>
            </a:r>
            <a:r>
              <a:rPr lang="en-US" spc="-5" dirty="0">
                <a:latin typeface="Verdana"/>
                <a:cs typeface="Verdana"/>
              </a:rPr>
              <a:t>rather </a:t>
            </a:r>
            <a:r>
              <a:rPr lang="en-US" dirty="0">
                <a:latin typeface="Verdana"/>
                <a:cs typeface="Verdana"/>
              </a:rPr>
              <a:t>than </a:t>
            </a:r>
            <a:r>
              <a:rPr lang="en-US" spc="-5" dirty="0">
                <a:latin typeface="Verdana"/>
                <a:cs typeface="Verdana"/>
              </a:rPr>
              <a:t>allowing each </a:t>
            </a:r>
            <a:r>
              <a:rPr lang="en-US" dirty="0">
                <a:latin typeface="Verdana"/>
                <a:cs typeface="Verdana"/>
              </a:rPr>
              <a:t>feature </a:t>
            </a:r>
            <a:r>
              <a:rPr lang="en-US" spc="-5" dirty="0">
                <a:latin typeface="Verdana"/>
                <a:cs typeface="Verdana"/>
              </a:rPr>
              <a:t>to </a:t>
            </a:r>
            <a:r>
              <a:rPr lang="en-US" spc="-10" dirty="0">
                <a:latin typeface="Verdana"/>
                <a:cs typeface="Verdana"/>
              </a:rPr>
              <a:t>have its </a:t>
            </a:r>
            <a:r>
              <a:rPr lang="en-US" spc="-5" dirty="0">
                <a:latin typeface="Verdana"/>
                <a:cs typeface="Verdana"/>
              </a:rPr>
              <a:t>say  </a:t>
            </a:r>
            <a:r>
              <a:rPr lang="en-US" spc="-20" dirty="0">
                <a:latin typeface="Verdana"/>
                <a:cs typeface="Verdana"/>
              </a:rPr>
              <a:t>independently, </a:t>
            </a:r>
            <a:r>
              <a:rPr lang="en-US" dirty="0">
                <a:latin typeface="Verdana"/>
                <a:cs typeface="Verdana"/>
              </a:rPr>
              <a:t>the model uses search-based  </a:t>
            </a:r>
            <a:r>
              <a:rPr lang="en-US" spc="-5" dirty="0">
                <a:latin typeface="Verdana"/>
                <a:cs typeface="Verdana"/>
              </a:rPr>
              <a:t>optimization </a:t>
            </a:r>
            <a:r>
              <a:rPr lang="en-US" dirty="0">
                <a:latin typeface="Verdana"/>
                <a:cs typeface="Verdana"/>
              </a:rPr>
              <a:t>to </a:t>
            </a:r>
            <a:r>
              <a:rPr lang="en-US" spc="-5" dirty="0">
                <a:latin typeface="Verdana"/>
                <a:cs typeface="Verdana"/>
              </a:rPr>
              <a:t>find weights </a:t>
            </a:r>
            <a:r>
              <a:rPr lang="en-US" dirty="0">
                <a:latin typeface="Verdana"/>
                <a:cs typeface="Verdana"/>
              </a:rPr>
              <a:t>for the </a:t>
            </a:r>
            <a:r>
              <a:rPr lang="en-US" spc="-5" dirty="0">
                <a:latin typeface="Verdana"/>
                <a:cs typeface="Verdana"/>
              </a:rPr>
              <a:t>features </a:t>
            </a:r>
            <a:r>
              <a:rPr lang="en-US" dirty="0">
                <a:latin typeface="Verdana"/>
                <a:cs typeface="Verdana"/>
              </a:rPr>
              <a:t>that  maximize the </a:t>
            </a:r>
            <a:r>
              <a:rPr lang="en-US" spc="-10" dirty="0">
                <a:latin typeface="Verdana"/>
                <a:cs typeface="Verdana"/>
              </a:rPr>
              <a:t>likelihood </a:t>
            </a:r>
            <a:r>
              <a:rPr lang="en-US" dirty="0">
                <a:latin typeface="Verdana"/>
                <a:cs typeface="Verdana"/>
              </a:rPr>
              <a:t>of the </a:t>
            </a:r>
            <a:r>
              <a:rPr lang="en-US" spc="-5" dirty="0">
                <a:latin typeface="Verdana"/>
                <a:cs typeface="Verdana"/>
              </a:rPr>
              <a:t>training</a:t>
            </a:r>
            <a:r>
              <a:rPr lang="en-US" spc="-50" dirty="0">
                <a:latin typeface="Verdana"/>
                <a:cs typeface="Verdana"/>
              </a:rPr>
              <a:t> </a:t>
            </a:r>
            <a:r>
              <a:rPr lang="en-US" spc="-5" dirty="0">
                <a:latin typeface="Verdana"/>
                <a:cs typeface="Verdana"/>
              </a:rPr>
              <a:t>data.</a:t>
            </a:r>
            <a:endParaRPr lang="en-US" dirty="0">
              <a:latin typeface="Verdana"/>
              <a:cs typeface="Verdana"/>
            </a:endParaRPr>
          </a:p>
          <a:p>
            <a:pPr marL="278130" marR="5080" indent="-266065">
              <a:lnSpc>
                <a:spcPct val="100000"/>
              </a:lnSpc>
              <a:spcBef>
                <a:spcPts val="305"/>
              </a:spcBef>
              <a:buClrTx/>
              <a:buSzPct val="78260"/>
              <a:buFont typeface="Wingdings 2"/>
              <a:buChar char=""/>
              <a:tabLst>
                <a:tab pos="277495" algn="l"/>
                <a:tab pos="278765" algn="l"/>
              </a:tabLst>
            </a:pPr>
            <a:r>
              <a:rPr lang="en-US" spc="-5" dirty="0">
                <a:latin typeface="Verdana"/>
                <a:cs typeface="Verdana"/>
              </a:rPr>
              <a:t>The </a:t>
            </a:r>
            <a:r>
              <a:rPr lang="en-US" dirty="0">
                <a:latin typeface="Verdana"/>
                <a:cs typeface="Verdana"/>
              </a:rPr>
              <a:t>features </a:t>
            </a:r>
            <a:r>
              <a:rPr lang="en-US" spc="-5" dirty="0">
                <a:latin typeface="Verdana"/>
                <a:cs typeface="Verdana"/>
              </a:rPr>
              <a:t>you define </a:t>
            </a:r>
            <a:r>
              <a:rPr lang="en-US" dirty="0">
                <a:latin typeface="Verdana"/>
                <a:cs typeface="Verdana"/>
              </a:rPr>
              <a:t>for a </a:t>
            </a:r>
            <a:r>
              <a:rPr lang="en-US" spc="-5" dirty="0">
                <a:latin typeface="Verdana"/>
                <a:cs typeface="Verdana"/>
              </a:rPr>
              <a:t>Naive </a:t>
            </a:r>
            <a:r>
              <a:rPr lang="en-US" spc="-10" dirty="0">
                <a:latin typeface="Verdana"/>
                <a:cs typeface="Verdana"/>
              </a:rPr>
              <a:t>Bayes </a:t>
            </a:r>
            <a:r>
              <a:rPr lang="en-US" dirty="0">
                <a:latin typeface="Verdana"/>
                <a:cs typeface="Verdana"/>
              </a:rPr>
              <a:t>classifier  are easily ported </a:t>
            </a:r>
            <a:r>
              <a:rPr lang="en-US" spc="-5" dirty="0">
                <a:latin typeface="Verdana"/>
                <a:cs typeface="Verdana"/>
              </a:rPr>
              <a:t>to </a:t>
            </a:r>
            <a:r>
              <a:rPr lang="en-US" dirty="0">
                <a:latin typeface="Verdana"/>
                <a:cs typeface="Verdana"/>
              </a:rPr>
              <a:t>a </a:t>
            </a:r>
            <a:r>
              <a:rPr lang="en-US" dirty="0" err="1">
                <a:latin typeface="Verdana"/>
                <a:cs typeface="Verdana"/>
              </a:rPr>
              <a:t>MaxEnt</a:t>
            </a:r>
            <a:r>
              <a:rPr lang="en-US" dirty="0">
                <a:latin typeface="Verdana"/>
                <a:cs typeface="Verdana"/>
              </a:rPr>
              <a:t> setting, but the </a:t>
            </a:r>
            <a:r>
              <a:rPr lang="en-US" dirty="0" err="1" smtClean="0">
                <a:latin typeface="Verdana"/>
                <a:cs typeface="Verdana"/>
              </a:rPr>
              <a:t>MaxEnt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>
                <a:latin typeface="Verdana"/>
                <a:cs typeface="Verdana"/>
              </a:rPr>
              <a:t>model can also handle mixtures of </a:t>
            </a:r>
            <a:r>
              <a:rPr lang="en-US" dirty="0" err="1" smtClean="0">
                <a:latin typeface="Verdana"/>
                <a:cs typeface="Verdana"/>
              </a:rPr>
              <a:t>boolean</a:t>
            </a:r>
            <a:r>
              <a:rPr lang="en-US" dirty="0" smtClean="0">
                <a:latin typeface="Verdana"/>
                <a:cs typeface="Verdana"/>
              </a:rPr>
              <a:t>, </a:t>
            </a:r>
            <a:r>
              <a:rPr lang="en-US" spc="-45" dirty="0" smtClean="0">
                <a:latin typeface="Verdana"/>
                <a:cs typeface="Verdana"/>
              </a:rPr>
              <a:t>integer</a:t>
            </a:r>
            <a:r>
              <a:rPr lang="en-US" spc="-45" dirty="0">
                <a:latin typeface="Verdana"/>
                <a:cs typeface="Verdana"/>
              </a:rPr>
              <a:t>, </a:t>
            </a:r>
            <a:r>
              <a:rPr lang="en-US" dirty="0">
                <a:latin typeface="Verdana"/>
                <a:cs typeface="Verdana"/>
              </a:rPr>
              <a:t>and </a:t>
            </a:r>
            <a:r>
              <a:rPr lang="en-US" spc="-10" dirty="0">
                <a:latin typeface="Verdana"/>
                <a:cs typeface="Verdana"/>
              </a:rPr>
              <a:t>real-valued</a:t>
            </a:r>
            <a:r>
              <a:rPr lang="en-US" spc="60" dirty="0">
                <a:latin typeface="Verdana"/>
                <a:cs typeface="Verdana"/>
              </a:rPr>
              <a:t> </a:t>
            </a:r>
            <a:r>
              <a:rPr lang="en-US" dirty="0">
                <a:latin typeface="Verdana"/>
                <a:cs typeface="Verdana"/>
              </a:rPr>
              <a:t>features.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2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spc="-5" dirty="0">
                <a:latin typeface="Verdana"/>
                <a:cs typeface="Verdana"/>
              </a:rPr>
              <a:t>Support </a:t>
            </a:r>
            <a:r>
              <a:rPr lang="en-US" b="1" dirty="0">
                <a:latin typeface="Verdana"/>
                <a:cs typeface="Verdana"/>
              </a:rPr>
              <a:t>Vector</a:t>
            </a:r>
            <a:r>
              <a:rPr lang="en-US" b="1" spc="-100" dirty="0">
                <a:latin typeface="Verdana"/>
                <a:cs typeface="Verdana"/>
              </a:rPr>
              <a:t> </a:t>
            </a:r>
            <a:r>
              <a:rPr lang="en-US" b="1" dirty="0" smtClean="0">
                <a:latin typeface="Verdana"/>
                <a:cs typeface="Verdana"/>
              </a:rPr>
              <a:t>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69265" indent="-457200">
              <a:spcBef>
                <a:spcPts val="105"/>
              </a:spcBef>
              <a:buClrTx/>
              <a:buSzPct val="78260"/>
              <a:tabLst>
                <a:tab pos="381635" algn="l"/>
                <a:tab pos="382270" algn="l"/>
              </a:tabLst>
            </a:pPr>
            <a:r>
              <a:rPr lang="en-US" dirty="0">
                <a:latin typeface="Verdana"/>
                <a:cs typeface="Verdana"/>
              </a:rPr>
              <a:t>A support </a:t>
            </a:r>
            <a:r>
              <a:rPr lang="en-US" spc="-5" dirty="0">
                <a:latin typeface="Verdana"/>
                <a:cs typeface="Verdana"/>
              </a:rPr>
              <a:t>vector </a:t>
            </a:r>
            <a:r>
              <a:rPr lang="en-US" dirty="0">
                <a:latin typeface="Verdana"/>
                <a:cs typeface="Verdana"/>
              </a:rPr>
              <a:t>machine</a:t>
            </a:r>
            <a:r>
              <a:rPr lang="en-US" spc="-30" dirty="0">
                <a:latin typeface="Verdana"/>
                <a:cs typeface="Verdana"/>
              </a:rPr>
              <a:t> </a:t>
            </a:r>
            <a:r>
              <a:rPr lang="en-US" dirty="0" smtClean="0">
                <a:latin typeface="Verdana"/>
                <a:cs typeface="Verdana"/>
              </a:rPr>
              <a:t>constructs a </a:t>
            </a:r>
            <a:r>
              <a:rPr lang="en-US" spc="-5" dirty="0" err="1" smtClean="0">
                <a:latin typeface="Verdana"/>
                <a:cs typeface="Verdana"/>
              </a:rPr>
              <a:t>hyperplane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dirty="0">
                <a:latin typeface="Verdana"/>
                <a:cs typeface="Verdana"/>
              </a:rPr>
              <a:t>or set of </a:t>
            </a:r>
            <a:r>
              <a:rPr lang="en-US" dirty="0" err="1">
                <a:latin typeface="Verdana"/>
                <a:cs typeface="Verdana"/>
              </a:rPr>
              <a:t>hyperplanes</a:t>
            </a:r>
            <a:r>
              <a:rPr lang="en-US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in </a:t>
            </a:r>
            <a:r>
              <a:rPr lang="en-US" dirty="0">
                <a:latin typeface="Verdana"/>
                <a:cs typeface="Verdana"/>
              </a:rPr>
              <a:t>a high- or  </a:t>
            </a:r>
            <a:r>
              <a:rPr lang="en-US" spc="-5" dirty="0">
                <a:latin typeface="Verdana"/>
                <a:cs typeface="Verdana"/>
              </a:rPr>
              <a:t>infinite-dimensional </a:t>
            </a:r>
            <a:r>
              <a:rPr lang="en-US" dirty="0">
                <a:latin typeface="Verdana"/>
                <a:cs typeface="Verdana"/>
              </a:rPr>
              <a:t>space, </a:t>
            </a:r>
            <a:r>
              <a:rPr lang="en-US" spc="-5" dirty="0">
                <a:latin typeface="Verdana"/>
                <a:cs typeface="Verdana"/>
              </a:rPr>
              <a:t>which </a:t>
            </a:r>
            <a:r>
              <a:rPr lang="en-US" dirty="0">
                <a:latin typeface="Verdana"/>
                <a:cs typeface="Verdana"/>
              </a:rPr>
              <a:t>can </a:t>
            </a:r>
            <a:r>
              <a:rPr lang="en-US" spc="-5" dirty="0">
                <a:latin typeface="Verdana"/>
                <a:cs typeface="Verdana"/>
              </a:rPr>
              <a:t>be </a:t>
            </a:r>
            <a:r>
              <a:rPr lang="en-US" dirty="0">
                <a:latin typeface="Verdana"/>
                <a:cs typeface="Verdana"/>
              </a:rPr>
              <a:t>used </a:t>
            </a:r>
            <a:r>
              <a:rPr lang="en-US" spc="5" dirty="0">
                <a:latin typeface="Verdana"/>
                <a:cs typeface="Verdana"/>
              </a:rPr>
              <a:t>for  </a:t>
            </a:r>
            <a:r>
              <a:rPr lang="en-US" dirty="0">
                <a:latin typeface="Verdana"/>
                <a:cs typeface="Verdana"/>
              </a:rPr>
              <a:t>classification, regression, or other</a:t>
            </a:r>
            <a:r>
              <a:rPr lang="en-US" spc="-20" dirty="0">
                <a:latin typeface="Verdana"/>
                <a:cs typeface="Verdana"/>
              </a:rPr>
              <a:t> </a:t>
            </a:r>
            <a:r>
              <a:rPr lang="en-US" spc="-5" dirty="0">
                <a:latin typeface="Verdana"/>
                <a:cs typeface="Verdana"/>
              </a:rPr>
              <a:t>tasks.</a:t>
            </a:r>
            <a:endParaRPr lang="en-US" dirty="0">
              <a:latin typeface="Verdana"/>
              <a:cs typeface="Verdana"/>
            </a:endParaRPr>
          </a:p>
          <a:p>
            <a:pPr marL="469265" marR="5080" indent="-457200">
              <a:spcBef>
                <a:spcPts val="305"/>
              </a:spcBef>
              <a:buClrTx/>
              <a:buSzPct val="78260"/>
              <a:tabLst>
                <a:tab pos="277495" algn="l"/>
                <a:tab pos="278765" algn="l"/>
              </a:tabLst>
            </a:pPr>
            <a:r>
              <a:rPr lang="en-US" spc="-20" dirty="0">
                <a:latin typeface="Verdana"/>
                <a:cs typeface="Verdana"/>
              </a:rPr>
              <a:t>Intuitively, </a:t>
            </a:r>
            <a:r>
              <a:rPr lang="en-US" dirty="0">
                <a:latin typeface="Verdana"/>
                <a:cs typeface="Verdana"/>
              </a:rPr>
              <a:t>a good </a:t>
            </a:r>
            <a:r>
              <a:rPr lang="en-US" spc="-5" dirty="0">
                <a:latin typeface="Verdana"/>
                <a:cs typeface="Verdana"/>
              </a:rPr>
              <a:t>separation is achieved </a:t>
            </a:r>
            <a:r>
              <a:rPr lang="en-US" dirty="0">
                <a:latin typeface="Verdana"/>
                <a:cs typeface="Verdana"/>
              </a:rPr>
              <a:t>by the  </a:t>
            </a:r>
            <a:r>
              <a:rPr lang="en-US" spc="-5" dirty="0" err="1">
                <a:latin typeface="Verdana"/>
                <a:cs typeface="Verdana"/>
              </a:rPr>
              <a:t>hyperplane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lang="en-US" dirty="0">
                <a:latin typeface="Verdana"/>
                <a:cs typeface="Verdana"/>
              </a:rPr>
              <a:t>that has </a:t>
            </a:r>
            <a:r>
              <a:rPr lang="en-US" spc="-5" dirty="0">
                <a:latin typeface="Verdana"/>
                <a:cs typeface="Verdana"/>
              </a:rPr>
              <a:t>the largest distance to </a:t>
            </a:r>
            <a:r>
              <a:rPr lang="en-US" dirty="0">
                <a:latin typeface="Verdana"/>
                <a:cs typeface="Verdana"/>
              </a:rPr>
              <a:t>the  nearest </a:t>
            </a:r>
            <a:r>
              <a:rPr lang="en-US" spc="-5" dirty="0">
                <a:latin typeface="Verdana"/>
                <a:cs typeface="Verdana"/>
              </a:rPr>
              <a:t>training data </a:t>
            </a:r>
            <a:r>
              <a:rPr lang="en-US" dirty="0">
                <a:latin typeface="Verdana"/>
                <a:cs typeface="Verdana"/>
              </a:rPr>
              <a:t>point of </a:t>
            </a:r>
            <a:r>
              <a:rPr lang="en-US" spc="-10" dirty="0">
                <a:latin typeface="Verdana"/>
                <a:cs typeface="Verdana"/>
              </a:rPr>
              <a:t>any </a:t>
            </a:r>
            <a:r>
              <a:rPr lang="en-US" dirty="0">
                <a:latin typeface="Verdana"/>
                <a:cs typeface="Verdana"/>
              </a:rPr>
              <a:t>class </a:t>
            </a:r>
            <a:r>
              <a:rPr lang="en-US" spc="-5" dirty="0">
                <a:latin typeface="Verdana"/>
                <a:cs typeface="Verdana"/>
              </a:rPr>
              <a:t>(so-called  functional </a:t>
            </a:r>
            <a:r>
              <a:rPr lang="en-US" dirty="0">
                <a:latin typeface="Verdana"/>
                <a:cs typeface="Verdana"/>
              </a:rPr>
              <a:t>margin), since </a:t>
            </a:r>
            <a:r>
              <a:rPr lang="en-US" spc="-10" dirty="0">
                <a:latin typeface="Verdana"/>
                <a:cs typeface="Verdana"/>
              </a:rPr>
              <a:t>in general </a:t>
            </a:r>
            <a:r>
              <a:rPr lang="en-US" dirty="0">
                <a:latin typeface="Verdana"/>
                <a:cs typeface="Verdana"/>
              </a:rPr>
              <a:t>the </a:t>
            </a:r>
            <a:r>
              <a:rPr lang="en-US" spc="-15" dirty="0">
                <a:latin typeface="Verdana"/>
                <a:cs typeface="Verdana"/>
              </a:rPr>
              <a:t>larger </a:t>
            </a:r>
            <a:r>
              <a:rPr lang="en-US" dirty="0">
                <a:latin typeface="Verdana"/>
                <a:cs typeface="Verdana"/>
              </a:rPr>
              <a:t>the  margin the </a:t>
            </a:r>
            <a:r>
              <a:rPr lang="en-US" spc="-5" dirty="0">
                <a:latin typeface="Verdana"/>
                <a:cs typeface="Verdana"/>
              </a:rPr>
              <a:t>lower </a:t>
            </a:r>
            <a:r>
              <a:rPr lang="en-US" dirty="0">
                <a:latin typeface="Verdana"/>
                <a:cs typeface="Verdana"/>
              </a:rPr>
              <a:t>the </a:t>
            </a:r>
            <a:r>
              <a:rPr lang="en-US" spc="-10" dirty="0">
                <a:latin typeface="Verdana"/>
                <a:cs typeface="Verdana"/>
              </a:rPr>
              <a:t>generalization </a:t>
            </a:r>
            <a:r>
              <a:rPr lang="en-US" dirty="0">
                <a:latin typeface="Verdana"/>
                <a:cs typeface="Verdana"/>
              </a:rPr>
              <a:t>error of the  </a:t>
            </a:r>
            <a:r>
              <a:rPr lang="en-US" spc="-35" dirty="0">
                <a:latin typeface="Verdana"/>
                <a:cs typeface="Verdana"/>
              </a:rPr>
              <a:t>classifier.</a:t>
            </a:r>
            <a:endParaRPr lang="en-US" dirty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Future Scope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/>
              <a:t>Sentiment Analysis will have a lot to do with social forums/platforms where</a:t>
            </a:r>
          </a:p>
          <a:p>
            <a:pPr marL="109728" indent="0">
              <a:buNone/>
            </a:pPr>
            <a:r>
              <a:rPr lang="en-US" dirty="0"/>
              <a:t>people express free opinion. Presently tweets are one such open medium, </a:t>
            </a:r>
            <a:r>
              <a:rPr lang="en-US" dirty="0" smtClean="0"/>
              <a:t>and then </a:t>
            </a:r>
            <a:r>
              <a:rPr lang="en-US" dirty="0"/>
              <a:t>if face book at some point chooses to make the timeline </a:t>
            </a:r>
            <a:r>
              <a:rPr lang="en-US" dirty="0" smtClean="0"/>
              <a:t>updates/status messages </a:t>
            </a:r>
            <a:r>
              <a:rPr lang="en-US" dirty="0"/>
              <a:t>open to search it will be gold mine of real-time sentiments. It </a:t>
            </a:r>
            <a:r>
              <a:rPr lang="en-US" dirty="0" smtClean="0"/>
              <a:t>is believed </a:t>
            </a:r>
            <a:r>
              <a:rPr lang="en-US" dirty="0"/>
              <a:t>that the automatic sentiment analysis has a fair way to go before it </a:t>
            </a:r>
            <a:r>
              <a:rPr lang="en-US" dirty="0" smtClean="0"/>
              <a:t>can replace </a:t>
            </a:r>
            <a:r>
              <a:rPr lang="en-US" dirty="0"/>
              <a:t>human coding of sentiment - though even human coding will </a:t>
            </a:r>
            <a:r>
              <a:rPr lang="en-US" dirty="0" smtClean="0"/>
              <a:t>have problems</a:t>
            </a:r>
            <a:r>
              <a:rPr lang="en-US" dirty="0"/>
              <a:t>, as my idea of negative or somewhat negative may well be </a:t>
            </a:r>
            <a:r>
              <a:rPr lang="en-US" dirty="0" smtClean="0"/>
              <a:t>different from </a:t>
            </a:r>
            <a:r>
              <a:rPr lang="en-US" dirty="0"/>
              <a:t>yours. It is known that machine learning techniques and sophisticated </a:t>
            </a:r>
            <a:r>
              <a:rPr lang="en-US" dirty="0" smtClean="0"/>
              <a:t>text analytics </a:t>
            </a:r>
            <a:r>
              <a:rPr lang="en-US" dirty="0"/>
              <a:t>algorithms will be needed to improve the accuracy of </a:t>
            </a:r>
            <a:r>
              <a:rPr lang="en-US" dirty="0" smtClean="0"/>
              <a:t>automatic sentiment </a:t>
            </a:r>
            <a:r>
              <a:rPr lang="en-US" dirty="0"/>
              <a:t>analysis. Sentiment analysis will only increase in importance as </a:t>
            </a:r>
            <a:r>
              <a:rPr lang="en-US" dirty="0" smtClean="0"/>
              <a:t>more and </a:t>
            </a:r>
            <a:r>
              <a:rPr lang="en-US" dirty="0"/>
              <a:t>more people use online channels to communicate, both directly and</a:t>
            </a:r>
          </a:p>
          <a:p>
            <a:pPr marL="109728" indent="0">
              <a:buNone/>
            </a:pPr>
            <a:r>
              <a:rPr lang="en-US" dirty="0"/>
              <a:t>indirectly, with corporations.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Conclusion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dirty="0"/>
              <a:t>Thus, Sentiment analysis has wide area of applications and it also facing </a:t>
            </a:r>
            <a:r>
              <a:rPr lang="en-US" dirty="0" smtClean="0"/>
              <a:t>many research </a:t>
            </a:r>
            <a:r>
              <a:rPr lang="en-US" dirty="0"/>
              <a:t>challenges. Since the fast growth of internet and internet </a:t>
            </a:r>
            <a:r>
              <a:rPr lang="en-US" dirty="0" smtClean="0"/>
              <a:t>related applications</a:t>
            </a:r>
            <a:r>
              <a:rPr lang="en-US" dirty="0"/>
              <a:t>, the Opinion Mining and Sentiment Analysis become a </a:t>
            </a:r>
            <a:r>
              <a:rPr lang="en-US" dirty="0" smtClean="0"/>
              <a:t>most interesting </a:t>
            </a:r>
            <a:r>
              <a:rPr lang="en-US" dirty="0"/>
              <a:t>research area among natural language processing community. </a:t>
            </a:r>
            <a:r>
              <a:rPr lang="en-US" dirty="0" smtClean="0"/>
              <a:t>A more </a:t>
            </a:r>
            <a:r>
              <a:rPr lang="en-US" dirty="0"/>
              <a:t>innovative and effective techniques required to be invented which </a:t>
            </a:r>
            <a:r>
              <a:rPr lang="en-US" dirty="0" smtClean="0"/>
              <a:t>should overcome </a:t>
            </a:r>
            <a:r>
              <a:rPr lang="en-US" dirty="0"/>
              <a:t>the current challenges faced by Sentiment Analysis. Twitter analytical Dashboards </a:t>
            </a:r>
            <a:r>
              <a:rPr lang="en-US" dirty="0" smtClean="0"/>
              <a:t>ML insights </a:t>
            </a:r>
            <a:r>
              <a:rPr lang="en-US" dirty="0"/>
              <a:t>can contribute and support local authorities to discover hidden </a:t>
            </a:r>
            <a:r>
              <a:rPr lang="en-US" dirty="0" smtClean="0"/>
              <a:t>trends and </a:t>
            </a:r>
            <a:r>
              <a:rPr lang="en-US" dirty="0"/>
              <a:t>patterns learn critical factors and provide timely alternatives and </a:t>
            </a:r>
            <a:r>
              <a:rPr lang="en-US" dirty="0" smtClean="0"/>
              <a:t>perform powerful </a:t>
            </a:r>
            <a:r>
              <a:rPr lang="en-US" dirty="0"/>
              <a:t>analysis and forecasting. It can help in saving days of </a:t>
            </a:r>
            <a:r>
              <a:rPr lang="en-US" dirty="0" smtClean="0"/>
              <a:t>manual investigation </a:t>
            </a:r>
            <a:r>
              <a:rPr lang="en-US" dirty="0"/>
              <a:t>and analysis.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spc="-5" dirty="0">
                <a:latin typeface="Verdana"/>
                <a:cs typeface="Verdana"/>
              </a:rPr>
              <a:t>Sentiment</a:t>
            </a:r>
            <a:r>
              <a:rPr lang="en-US" b="1" spc="-35" dirty="0">
                <a:latin typeface="Verdana"/>
                <a:cs typeface="Verdana"/>
              </a:rPr>
              <a:t> </a:t>
            </a:r>
            <a:r>
              <a:rPr lang="en-US" b="1" spc="-5" dirty="0" smtClean="0">
                <a:latin typeface="Verdana"/>
                <a:cs typeface="Verdana"/>
              </a:rPr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3505" marR="319405" indent="0">
              <a:lnSpc>
                <a:spcPct val="100000"/>
              </a:lnSpc>
              <a:spcBef>
                <a:spcPts val="95"/>
              </a:spcBef>
              <a:buClr>
                <a:srgbClr val="EF7E09"/>
              </a:buClr>
              <a:buSzPct val="80000"/>
              <a:buNone/>
              <a:tabLst>
                <a:tab pos="370205" algn="l"/>
              </a:tabLst>
            </a:pPr>
            <a:r>
              <a:rPr lang="en-US" b="1" spc="-10" dirty="0">
                <a:latin typeface="Verdana"/>
                <a:cs typeface="Verdana"/>
              </a:rPr>
              <a:t>Sentiment </a:t>
            </a:r>
            <a:r>
              <a:rPr lang="en-US" b="1" spc="-5" dirty="0">
                <a:latin typeface="Verdana"/>
                <a:cs typeface="Verdana"/>
              </a:rPr>
              <a:t>analysis </a:t>
            </a:r>
            <a:r>
              <a:rPr lang="en-US" spc="-10" dirty="0">
                <a:latin typeface="Verdana"/>
                <a:cs typeface="Verdana"/>
              </a:rPr>
              <a:t>(also </a:t>
            </a:r>
            <a:r>
              <a:rPr lang="en-US" spc="-5" dirty="0">
                <a:latin typeface="Verdana"/>
                <a:cs typeface="Verdana"/>
              </a:rPr>
              <a:t>known as opinion  mining) refers to the use of </a:t>
            </a:r>
            <a:r>
              <a:rPr lang="en-US" spc="-10" dirty="0">
                <a:latin typeface="Verdana"/>
                <a:cs typeface="Verdana"/>
              </a:rPr>
              <a:t>natural </a:t>
            </a:r>
            <a:r>
              <a:rPr lang="en-US" spc="-5" dirty="0">
                <a:latin typeface="Verdana"/>
                <a:cs typeface="Verdana"/>
              </a:rPr>
              <a:t>language  </a:t>
            </a:r>
            <a:r>
              <a:rPr lang="en-US" spc="-10" dirty="0">
                <a:latin typeface="Verdana"/>
                <a:cs typeface="Verdana"/>
              </a:rPr>
              <a:t>processing, text </a:t>
            </a:r>
            <a:r>
              <a:rPr lang="en-US" b="1" spc="-5" dirty="0">
                <a:latin typeface="Verdana"/>
                <a:cs typeface="Verdana"/>
              </a:rPr>
              <a:t>analysis </a:t>
            </a:r>
            <a:r>
              <a:rPr lang="en-US" spc="-5" dirty="0">
                <a:latin typeface="Verdana"/>
                <a:cs typeface="Verdana"/>
              </a:rPr>
              <a:t>and </a:t>
            </a:r>
            <a:r>
              <a:rPr lang="en-US" spc="-10" dirty="0">
                <a:latin typeface="Verdana"/>
                <a:cs typeface="Verdana"/>
              </a:rPr>
              <a:t>computational  </a:t>
            </a:r>
            <a:r>
              <a:rPr lang="en-US" spc="-5" dirty="0">
                <a:latin typeface="Verdana"/>
                <a:cs typeface="Verdana"/>
              </a:rPr>
              <a:t>linguistics to </a:t>
            </a:r>
            <a:r>
              <a:rPr lang="en-US" spc="-10" dirty="0">
                <a:latin typeface="Verdana"/>
                <a:cs typeface="Verdana"/>
              </a:rPr>
              <a:t>identify </a:t>
            </a:r>
            <a:r>
              <a:rPr lang="en-US" spc="-5" dirty="0">
                <a:latin typeface="Verdana"/>
                <a:cs typeface="Verdana"/>
              </a:rPr>
              <a:t>and </a:t>
            </a:r>
            <a:r>
              <a:rPr lang="en-US" spc="-10" dirty="0">
                <a:latin typeface="Verdana"/>
                <a:cs typeface="Verdana"/>
              </a:rPr>
              <a:t>extract subjective  </a:t>
            </a:r>
            <a:r>
              <a:rPr lang="en-US" spc="-5" dirty="0">
                <a:latin typeface="Verdana"/>
                <a:cs typeface="Verdana"/>
              </a:rPr>
              <a:t>information </a:t>
            </a:r>
            <a:r>
              <a:rPr lang="en-US" spc="-10" dirty="0">
                <a:latin typeface="Verdana"/>
                <a:cs typeface="Verdana"/>
              </a:rPr>
              <a:t>in </a:t>
            </a:r>
            <a:r>
              <a:rPr lang="en-US" spc="-5" dirty="0">
                <a:latin typeface="Verdana"/>
                <a:cs typeface="Verdana"/>
              </a:rPr>
              <a:t>source</a:t>
            </a:r>
            <a:r>
              <a:rPr lang="en-US" spc="30" dirty="0">
                <a:latin typeface="Verdana"/>
                <a:cs typeface="Verdana"/>
              </a:rPr>
              <a:t> </a:t>
            </a:r>
            <a:r>
              <a:rPr lang="en-US" spc="-5" dirty="0">
                <a:latin typeface="Verdana"/>
                <a:cs typeface="Verdana"/>
              </a:rPr>
              <a:t>materials.</a:t>
            </a:r>
            <a:endParaRPr lang="en-US" dirty="0">
              <a:latin typeface="Verdana"/>
              <a:cs typeface="Verdana"/>
            </a:endParaRPr>
          </a:p>
          <a:p>
            <a:pPr marL="103505" marR="5080" indent="0">
              <a:lnSpc>
                <a:spcPct val="100000"/>
              </a:lnSpc>
              <a:spcBef>
                <a:spcPts val="305"/>
              </a:spcBef>
              <a:buClr>
                <a:srgbClr val="EF7E09"/>
              </a:buClr>
              <a:buSzPct val="80000"/>
              <a:buNone/>
              <a:tabLst>
                <a:tab pos="370205" algn="l"/>
              </a:tabLst>
            </a:pPr>
            <a:r>
              <a:rPr lang="en-US" spc="-10" dirty="0">
                <a:latin typeface="Verdana"/>
                <a:cs typeface="Verdana"/>
              </a:rPr>
              <a:t>Consumers </a:t>
            </a:r>
            <a:r>
              <a:rPr lang="en-US" spc="-5" dirty="0">
                <a:latin typeface="Verdana"/>
                <a:cs typeface="Verdana"/>
              </a:rPr>
              <a:t>can use sentiment analysis </a:t>
            </a:r>
            <a:r>
              <a:rPr lang="en-US" spc="-10" dirty="0">
                <a:latin typeface="Verdana"/>
                <a:cs typeface="Verdana"/>
              </a:rPr>
              <a:t>to  </a:t>
            </a:r>
            <a:r>
              <a:rPr lang="en-US" spc="-5" dirty="0">
                <a:latin typeface="Verdana"/>
                <a:cs typeface="Verdana"/>
              </a:rPr>
              <a:t>research products and services </a:t>
            </a:r>
            <a:r>
              <a:rPr lang="en-US" spc="-10" dirty="0">
                <a:latin typeface="Verdana"/>
                <a:cs typeface="Verdana"/>
              </a:rPr>
              <a:t>before </a:t>
            </a:r>
            <a:r>
              <a:rPr lang="en-US" spc="-5" dirty="0">
                <a:latin typeface="Verdana"/>
                <a:cs typeface="Verdana"/>
              </a:rPr>
              <a:t>a  </a:t>
            </a:r>
            <a:r>
              <a:rPr lang="en-US" spc="-10" dirty="0">
                <a:latin typeface="Verdana"/>
                <a:cs typeface="Verdana"/>
              </a:rPr>
              <a:t>purchase. Production </a:t>
            </a:r>
            <a:r>
              <a:rPr lang="en-US" spc="-5" dirty="0">
                <a:latin typeface="Verdana"/>
                <a:cs typeface="Verdana"/>
              </a:rPr>
              <a:t>companies can use </a:t>
            </a:r>
            <a:r>
              <a:rPr lang="en-US" spc="-10" dirty="0">
                <a:latin typeface="Verdana"/>
                <a:cs typeface="Verdana"/>
              </a:rPr>
              <a:t>the  </a:t>
            </a:r>
            <a:r>
              <a:rPr lang="en-US" spc="-5" dirty="0">
                <a:latin typeface="Verdana"/>
                <a:cs typeface="Verdana"/>
              </a:rPr>
              <a:t>public </a:t>
            </a:r>
            <a:r>
              <a:rPr lang="en-US" spc="-10" dirty="0">
                <a:latin typeface="Verdana"/>
                <a:cs typeface="Verdana"/>
              </a:rPr>
              <a:t>opinion </a:t>
            </a:r>
            <a:r>
              <a:rPr lang="en-US" spc="-5" dirty="0">
                <a:latin typeface="Verdana"/>
                <a:cs typeface="Verdana"/>
              </a:rPr>
              <a:t>to </a:t>
            </a:r>
            <a:r>
              <a:rPr lang="en-US" spc="-10" dirty="0">
                <a:latin typeface="Verdana"/>
                <a:cs typeface="Verdana"/>
              </a:rPr>
              <a:t>determine </a:t>
            </a:r>
            <a:r>
              <a:rPr lang="en-US" spc="-5" dirty="0">
                <a:latin typeface="Verdana"/>
                <a:cs typeface="Verdana"/>
              </a:rPr>
              <a:t>acceptance of </a:t>
            </a:r>
            <a:r>
              <a:rPr lang="en-US" spc="-10" dirty="0">
                <a:latin typeface="Verdana"/>
                <a:cs typeface="Verdana"/>
              </a:rPr>
              <a:t>their  </a:t>
            </a:r>
            <a:r>
              <a:rPr lang="en-US" spc="-5" dirty="0">
                <a:latin typeface="Verdana"/>
                <a:cs typeface="Verdana"/>
              </a:rPr>
              <a:t>products and </a:t>
            </a:r>
            <a:r>
              <a:rPr lang="en-US" spc="-10" dirty="0">
                <a:latin typeface="Verdana"/>
                <a:cs typeface="Verdana"/>
              </a:rPr>
              <a:t>the </a:t>
            </a:r>
            <a:r>
              <a:rPr lang="en-US" spc="-5" dirty="0">
                <a:latin typeface="Verdana"/>
                <a:cs typeface="Verdana"/>
              </a:rPr>
              <a:t>public </a:t>
            </a:r>
            <a:r>
              <a:rPr lang="en-US" spc="-10" dirty="0">
                <a:latin typeface="Verdana"/>
                <a:cs typeface="Verdana"/>
              </a:rPr>
              <a:t>demand. Movie-goers  </a:t>
            </a:r>
            <a:r>
              <a:rPr lang="en-US" spc="-5" dirty="0">
                <a:latin typeface="Verdana"/>
                <a:cs typeface="Verdana"/>
              </a:rPr>
              <a:t>can decide </a:t>
            </a:r>
            <a:r>
              <a:rPr lang="en-US" spc="-10" dirty="0">
                <a:latin typeface="Verdana"/>
                <a:cs typeface="Verdana"/>
              </a:rPr>
              <a:t>whether </a:t>
            </a:r>
            <a:r>
              <a:rPr lang="en-US" spc="-5" dirty="0">
                <a:latin typeface="Verdana"/>
                <a:cs typeface="Verdana"/>
              </a:rPr>
              <a:t>to </a:t>
            </a:r>
            <a:r>
              <a:rPr lang="en-US" spc="-10" dirty="0">
                <a:latin typeface="Verdana"/>
                <a:cs typeface="Verdana"/>
              </a:rPr>
              <a:t>watch </a:t>
            </a:r>
            <a:r>
              <a:rPr lang="en-US" spc="-5" dirty="0">
                <a:latin typeface="Verdana"/>
                <a:cs typeface="Verdana"/>
              </a:rPr>
              <a:t>a </a:t>
            </a:r>
            <a:r>
              <a:rPr lang="en-US" spc="-10" dirty="0">
                <a:latin typeface="Verdana"/>
                <a:cs typeface="Verdana"/>
              </a:rPr>
              <a:t>movie </a:t>
            </a:r>
            <a:r>
              <a:rPr lang="en-US" spc="-5" dirty="0">
                <a:latin typeface="Verdana"/>
                <a:cs typeface="Verdana"/>
              </a:rPr>
              <a:t>or not  after going </a:t>
            </a:r>
            <a:r>
              <a:rPr lang="en-US" spc="-10" dirty="0">
                <a:latin typeface="Verdana"/>
                <a:cs typeface="Verdana"/>
              </a:rPr>
              <a:t>through </a:t>
            </a:r>
            <a:r>
              <a:rPr lang="en-US" spc="-5" dirty="0">
                <a:latin typeface="Verdana"/>
                <a:cs typeface="Verdana"/>
              </a:rPr>
              <a:t>other </a:t>
            </a:r>
            <a:r>
              <a:rPr lang="en-US" spc="-20" dirty="0">
                <a:latin typeface="Verdana"/>
                <a:cs typeface="Verdana"/>
              </a:rPr>
              <a:t>people’s</a:t>
            </a:r>
            <a:r>
              <a:rPr lang="en-US" spc="55" dirty="0">
                <a:latin typeface="Verdana"/>
                <a:cs typeface="Verdana"/>
              </a:rPr>
              <a:t> </a:t>
            </a:r>
            <a:r>
              <a:rPr lang="en-US" spc="-5" dirty="0">
                <a:latin typeface="Verdana"/>
                <a:cs typeface="Verdana"/>
              </a:rPr>
              <a:t>reviews.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9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Verdana"/>
                <a:cs typeface="Verdana"/>
              </a:rPr>
              <a:t>Twitter </a:t>
            </a:r>
            <a:r>
              <a:rPr lang="en-US" b="1" spc="-5" dirty="0">
                <a:latin typeface="Verdana"/>
                <a:cs typeface="Verdana"/>
              </a:rPr>
              <a:t>Sentiment</a:t>
            </a:r>
            <a:r>
              <a:rPr lang="en-US" b="1" spc="-140" dirty="0">
                <a:latin typeface="Verdana"/>
                <a:cs typeface="Verdana"/>
              </a:rPr>
              <a:t> </a:t>
            </a:r>
            <a:r>
              <a:rPr lang="en-US" b="1" spc="-5" dirty="0" smtClean="0">
                <a:latin typeface="Verdana"/>
                <a:cs typeface="Verdana"/>
              </a:rPr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69265" marR="5080" indent="-457200">
              <a:spcBef>
                <a:spcPts val="105"/>
              </a:spcBef>
              <a:buClrTx/>
              <a:buSzPct val="80000"/>
              <a:tabLst>
                <a:tab pos="277495" algn="l"/>
                <a:tab pos="278765" algn="l"/>
                <a:tab pos="4805045" algn="l"/>
              </a:tabLst>
            </a:pPr>
            <a:r>
              <a:rPr lang="en-US" spc="-35" dirty="0">
                <a:latin typeface="Verdana"/>
                <a:cs typeface="Verdana"/>
              </a:rPr>
              <a:t>Traditionally, </a:t>
            </a:r>
            <a:r>
              <a:rPr lang="en-US" dirty="0">
                <a:latin typeface="Verdana"/>
                <a:cs typeface="Verdana"/>
              </a:rPr>
              <a:t>most of</a:t>
            </a:r>
            <a:r>
              <a:rPr lang="en-US" spc="70" dirty="0">
                <a:latin typeface="Verdana"/>
                <a:cs typeface="Verdana"/>
              </a:rPr>
              <a:t> </a:t>
            </a:r>
            <a:r>
              <a:rPr lang="en-US" dirty="0">
                <a:latin typeface="Verdana"/>
                <a:cs typeface="Verdana"/>
              </a:rPr>
              <a:t>the</a:t>
            </a:r>
            <a:r>
              <a:rPr lang="en-US" spc="-5" dirty="0">
                <a:latin typeface="Verdana"/>
                <a:cs typeface="Verdana"/>
              </a:rPr>
              <a:t> research	in </a:t>
            </a:r>
            <a:r>
              <a:rPr lang="en-US" dirty="0">
                <a:latin typeface="Verdana"/>
                <a:cs typeface="Verdana"/>
              </a:rPr>
              <a:t>sentiment </a:t>
            </a:r>
            <a:r>
              <a:rPr lang="en-US" spc="-5" dirty="0">
                <a:latin typeface="Verdana"/>
                <a:cs typeface="Verdana"/>
              </a:rPr>
              <a:t>analysis  </a:t>
            </a:r>
            <a:r>
              <a:rPr lang="en-US" dirty="0">
                <a:latin typeface="Verdana"/>
                <a:cs typeface="Verdana"/>
              </a:rPr>
              <a:t>has </a:t>
            </a:r>
            <a:r>
              <a:rPr lang="en-US" spc="-5" dirty="0">
                <a:latin typeface="Verdana"/>
                <a:cs typeface="Verdana"/>
              </a:rPr>
              <a:t>been </a:t>
            </a:r>
            <a:r>
              <a:rPr lang="en-US" spc="-10" dirty="0">
                <a:latin typeface="Verdana"/>
                <a:cs typeface="Verdana"/>
              </a:rPr>
              <a:t>aimed </a:t>
            </a:r>
            <a:r>
              <a:rPr lang="en-US" dirty="0">
                <a:latin typeface="Verdana"/>
                <a:cs typeface="Verdana"/>
              </a:rPr>
              <a:t>at </a:t>
            </a:r>
            <a:r>
              <a:rPr lang="en-US" spc="-5" dirty="0">
                <a:latin typeface="Verdana"/>
                <a:cs typeface="Verdana"/>
              </a:rPr>
              <a:t>larger pieces </a:t>
            </a:r>
            <a:r>
              <a:rPr lang="en-US" dirty="0">
                <a:latin typeface="Verdana"/>
                <a:cs typeface="Verdana"/>
              </a:rPr>
              <a:t>of </a:t>
            </a:r>
            <a:r>
              <a:rPr lang="en-US" spc="-5" dirty="0">
                <a:latin typeface="Verdana"/>
                <a:cs typeface="Verdana"/>
              </a:rPr>
              <a:t>text, </a:t>
            </a:r>
            <a:r>
              <a:rPr lang="en-US" spc="-10" dirty="0">
                <a:latin typeface="Verdana"/>
                <a:cs typeface="Verdana"/>
              </a:rPr>
              <a:t>like </a:t>
            </a:r>
            <a:r>
              <a:rPr lang="en-US" spc="-5" dirty="0">
                <a:latin typeface="Verdana"/>
                <a:cs typeface="Verdana"/>
              </a:rPr>
              <a:t>movie reviews,  </a:t>
            </a:r>
            <a:r>
              <a:rPr lang="en-US" dirty="0">
                <a:latin typeface="Verdana"/>
                <a:cs typeface="Verdana"/>
              </a:rPr>
              <a:t>or </a:t>
            </a:r>
            <a:r>
              <a:rPr lang="en-US" spc="-5" dirty="0">
                <a:latin typeface="Verdana"/>
                <a:cs typeface="Verdana"/>
              </a:rPr>
              <a:t>product reviews. </a:t>
            </a:r>
            <a:r>
              <a:rPr lang="en-US" spc="-35" dirty="0">
                <a:latin typeface="Verdana"/>
                <a:cs typeface="Verdana"/>
              </a:rPr>
              <a:t>Tweets </a:t>
            </a:r>
            <a:r>
              <a:rPr lang="en-US" spc="-5" dirty="0">
                <a:latin typeface="Verdana"/>
                <a:cs typeface="Verdana"/>
              </a:rPr>
              <a:t>are </a:t>
            </a:r>
            <a:r>
              <a:rPr lang="en-US" dirty="0">
                <a:latin typeface="Verdana"/>
                <a:cs typeface="Verdana"/>
              </a:rPr>
              <a:t>more casual and </a:t>
            </a:r>
            <a:r>
              <a:rPr lang="en-US" spc="-5" dirty="0">
                <a:latin typeface="Verdana"/>
                <a:cs typeface="Verdana"/>
              </a:rPr>
              <a:t>are limited  by </a:t>
            </a:r>
            <a:r>
              <a:rPr lang="en-US" dirty="0">
                <a:latin typeface="Verdana"/>
                <a:cs typeface="Verdana"/>
              </a:rPr>
              <a:t>140</a:t>
            </a:r>
            <a:r>
              <a:rPr lang="en-US" spc="-20" dirty="0">
                <a:latin typeface="Verdana"/>
                <a:cs typeface="Verdana"/>
              </a:rPr>
              <a:t> </a:t>
            </a:r>
            <a:r>
              <a:rPr lang="en-US" spc="-5" dirty="0">
                <a:latin typeface="Verdana"/>
                <a:cs typeface="Verdana"/>
              </a:rPr>
              <a:t>characters.</a:t>
            </a:r>
            <a:endParaRPr lang="en-US" dirty="0">
              <a:latin typeface="Verdana"/>
              <a:cs typeface="Verdana"/>
            </a:endParaRPr>
          </a:p>
          <a:p>
            <a:pPr marL="469265" marR="27305" indent="-457200">
              <a:buClrTx/>
              <a:buSzPct val="80000"/>
              <a:tabLst>
                <a:tab pos="277495" algn="l"/>
                <a:tab pos="278765" algn="l"/>
              </a:tabLst>
            </a:pPr>
            <a:r>
              <a:rPr lang="en-US" spc="-40" dirty="0">
                <a:latin typeface="Verdana"/>
                <a:cs typeface="Verdana"/>
              </a:rPr>
              <a:t>However, </a:t>
            </a:r>
            <a:r>
              <a:rPr lang="en-US" spc="-5" dirty="0">
                <a:latin typeface="Verdana"/>
                <a:cs typeface="Verdana"/>
              </a:rPr>
              <a:t>this </a:t>
            </a:r>
            <a:r>
              <a:rPr lang="en-US" dirty="0">
                <a:latin typeface="Verdana"/>
                <a:cs typeface="Verdana"/>
              </a:rPr>
              <a:t>alone </a:t>
            </a:r>
            <a:r>
              <a:rPr lang="en-US" spc="-5" dirty="0">
                <a:latin typeface="Verdana"/>
                <a:cs typeface="Verdana"/>
              </a:rPr>
              <a:t>does </a:t>
            </a:r>
            <a:r>
              <a:rPr lang="en-US" dirty="0">
                <a:latin typeface="Verdana"/>
                <a:cs typeface="Verdana"/>
              </a:rPr>
              <a:t>not </a:t>
            </a:r>
            <a:r>
              <a:rPr lang="en-US" spc="-10" dirty="0">
                <a:latin typeface="Verdana"/>
                <a:cs typeface="Verdana"/>
              </a:rPr>
              <a:t>make </a:t>
            </a:r>
            <a:r>
              <a:rPr lang="en-US" spc="-5" dirty="0">
                <a:latin typeface="Verdana"/>
                <a:cs typeface="Verdana"/>
              </a:rPr>
              <a:t>it </a:t>
            </a:r>
            <a:r>
              <a:rPr lang="en-US" dirty="0">
                <a:latin typeface="Verdana"/>
                <a:cs typeface="Verdana"/>
              </a:rPr>
              <a:t>an </a:t>
            </a:r>
            <a:r>
              <a:rPr lang="en-US" spc="-5" dirty="0">
                <a:latin typeface="Verdana"/>
                <a:cs typeface="Verdana"/>
              </a:rPr>
              <a:t>easy task (in  terms </a:t>
            </a:r>
            <a:r>
              <a:rPr lang="en-US" dirty="0">
                <a:latin typeface="Verdana"/>
                <a:cs typeface="Verdana"/>
              </a:rPr>
              <a:t>of </a:t>
            </a:r>
            <a:r>
              <a:rPr lang="en-US" spc="-10" dirty="0">
                <a:latin typeface="Verdana"/>
                <a:cs typeface="Verdana"/>
              </a:rPr>
              <a:t>programming </a:t>
            </a:r>
            <a:r>
              <a:rPr lang="en-US" spc="-5" dirty="0">
                <a:latin typeface="Verdana"/>
                <a:cs typeface="Verdana"/>
              </a:rPr>
              <a:t>time, </a:t>
            </a:r>
            <a:r>
              <a:rPr lang="en-US" dirty="0">
                <a:latin typeface="Verdana"/>
                <a:cs typeface="Verdana"/>
              </a:rPr>
              <a:t>not </a:t>
            </a:r>
            <a:r>
              <a:rPr lang="en-US" spc="-5" dirty="0">
                <a:latin typeface="Verdana"/>
                <a:cs typeface="Verdana"/>
              </a:rPr>
              <a:t>in accuracy </a:t>
            </a:r>
            <a:r>
              <a:rPr lang="en-US" dirty="0">
                <a:latin typeface="Verdana"/>
                <a:cs typeface="Verdana"/>
              </a:rPr>
              <a:t>as </a:t>
            </a:r>
            <a:r>
              <a:rPr lang="en-US" spc="-5" dirty="0">
                <a:latin typeface="Verdana"/>
                <a:cs typeface="Verdana"/>
              </a:rPr>
              <a:t>larger piece  </a:t>
            </a:r>
            <a:r>
              <a:rPr lang="en-US" dirty="0">
                <a:latin typeface="Verdana"/>
                <a:cs typeface="Verdana"/>
              </a:rPr>
              <a:t>of </a:t>
            </a:r>
            <a:r>
              <a:rPr lang="en-US" spc="-5" dirty="0">
                <a:latin typeface="Verdana"/>
                <a:cs typeface="Verdana"/>
              </a:rPr>
              <a:t>text tends to be correctly classified) </a:t>
            </a:r>
            <a:r>
              <a:rPr lang="en-US" dirty="0">
                <a:latin typeface="Verdana"/>
                <a:cs typeface="Verdana"/>
              </a:rPr>
              <a:t>as </a:t>
            </a:r>
            <a:r>
              <a:rPr lang="en-US" spc="-5" dirty="0">
                <a:latin typeface="Verdana"/>
                <a:cs typeface="Verdana"/>
              </a:rPr>
              <a:t>people </a:t>
            </a:r>
            <a:r>
              <a:rPr lang="en-US" spc="-15" dirty="0">
                <a:latin typeface="Verdana"/>
                <a:cs typeface="Verdana"/>
              </a:rPr>
              <a:t>rarely  </a:t>
            </a:r>
            <a:r>
              <a:rPr lang="en-US" spc="-10" dirty="0">
                <a:latin typeface="Verdana"/>
                <a:cs typeface="Verdana"/>
              </a:rPr>
              <a:t>give </a:t>
            </a:r>
            <a:r>
              <a:rPr lang="en-US" dirty="0">
                <a:latin typeface="Verdana"/>
                <a:cs typeface="Verdana"/>
              </a:rPr>
              <a:t>a second </a:t>
            </a:r>
            <a:r>
              <a:rPr lang="en-US" spc="-5" dirty="0">
                <a:latin typeface="Verdana"/>
                <a:cs typeface="Verdana"/>
              </a:rPr>
              <a:t>thought before posting </a:t>
            </a:r>
            <a:r>
              <a:rPr lang="en-US" dirty="0">
                <a:latin typeface="Verdana"/>
                <a:cs typeface="Verdana"/>
              </a:rPr>
              <a:t>a </a:t>
            </a:r>
            <a:r>
              <a:rPr lang="en-US" spc="-5" dirty="0">
                <a:latin typeface="Verdana"/>
                <a:cs typeface="Verdana"/>
              </a:rPr>
              <a:t>tweet. </a:t>
            </a:r>
            <a:r>
              <a:rPr lang="en-US" spc="-10" dirty="0">
                <a:latin typeface="Verdana"/>
                <a:cs typeface="Verdana"/>
              </a:rPr>
              <a:t>Grammar  </a:t>
            </a:r>
            <a:r>
              <a:rPr lang="en-US" dirty="0">
                <a:latin typeface="Verdana"/>
                <a:cs typeface="Verdana"/>
              </a:rPr>
              <a:t>and content </a:t>
            </a:r>
            <a:r>
              <a:rPr lang="en-US" spc="-5" dirty="0">
                <a:latin typeface="Verdana"/>
                <a:cs typeface="Verdana"/>
              </a:rPr>
              <a:t>both </a:t>
            </a:r>
            <a:r>
              <a:rPr lang="en-US" dirty="0">
                <a:latin typeface="Verdana"/>
                <a:cs typeface="Verdana"/>
              </a:rPr>
              <a:t>suffer at </a:t>
            </a:r>
            <a:r>
              <a:rPr lang="en-US" spc="-5" dirty="0">
                <a:latin typeface="Verdana"/>
                <a:cs typeface="Verdana"/>
              </a:rPr>
              <a:t>the </a:t>
            </a:r>
            <a:r>
              <a:rPr lang="en-US" dirty="0">
                <a:latin typeface="Verdana"/>
                <a:cs typeface="Verdana"/>
              </a:rPr>
              <a:t>hands of </a:t>
            </a:r>
            <a:r>
              <a:rPr lang="en-US" spc="-5" dirty="0">
                <a:latin typeface="Verdana"/>
                <a:cs typeface="Verdana"/>
              </a:rPr>
              <a:t>the</a:t>
            </a:r>
            <a:r>
              <a:rPr lang="en-US" spc="-200" dirty="0">
                <a:latin typeface="Verdana"/>
                <a:cs typeface="Verdana"/>
              </a:rPr>
              <a:t> </a:t>
            </a:r>
            <a:r>
              <a:rPr lang="en-US" spc="-40" dirty="0">
                <a:latin typeface="Verdana"/>
                <a:cs typeface="Verdana"/>
              </a:rPr>
              <a:t>tweeter.</a:t>
            </a:r>
            <a:endParaRPr lang="en-US" dirty="0">
              <a:latin typeface="Verdana"/>
              <a:cs typeface="Verdana"/>
            </a:endParaRPr>
          </a:p>
          <a:p>
            <a:pPr marL="469265" marR="339725" indent="-457200">
              <a:spcBef>
                <a:spcPts val="305"/>
              </a:spcBef>
              <a:buClrTx/>
              <a:buSzPct val="80000"/>
              <a:tabLst>
                <a:tab pos="277495" algn="l"/>
                <a:tab pos="278765" algn="l"/>
              </a:tabLst>
            </a:pPr>
            <a:r>
              <a:rPr lang="en-US" dirty="0">
                <a:latin typeface="Verdana"/>
                <a:cs typeface="Verdana"/>
              </a:rPr>
              <a:t>The </a:t>
            </a:r>
            <a:r>
              <a:rPr lang="en-US" spc="-5" dirty="0">
                <a:latin typeface="Verdana"/>
                <a:cs typeface="Verdana"/>
              </a:rPr>
              <a:t>presence </a:t>
            </a:r>
            <a:r>
              <a:rPr lang="en-US" dirty="0">
                <a:latin typeface="Verdana"/>
                <a:cs typeface="Verdana"/>
              </a:rPr>
              <a:t>of a </a:t>
            </a:r>
            <a:r>
              <a:rPr lang="en-US" spc="-5" dirty="0">
                <a:latin typeface="Verdana"/>
                <a:cs typeface="Verdana"/>
              </a:rPr>
              <a:t>large dataset </a:t>
            </a:r>
            <a:r>
              <a:rPr lang="en-US" dirty="0">
                <a:latin typeface="Verdana"/>
                <a:cs typeface="Verdana"/>
              </a:rPr>
              <a:t>is </a:t>
            </a:r>
            <a:r>
              <a:rPr lang="en-US" spc="-10" dirty="0">
                <a:latin typeface="Verdana"/>
                <a:cs typeface="Verdana"/>
              </a:rPr>
              <a:t>always </a:t>
            </a:r>
            <a:r>
              <a:rPr lang="en-US" spc="-5" dirty="0">
                <a:latin typeface="Verdana"/>
                <a:cs typeface="Verdana"/>
              </a:rPr>
              <a:t>recommended  (for better training </a:t>
            </a:r>
            <a:r>
              <a:rPr lang="en-US" dirty="0">
                <a:latin typeface="Verdana"/>
                <a:cs typeface="Verdana"/>
              </a:rPr>
              <a:t>of </a:t>
            </a:r>
            <a:r>
              <a:rPr lang="en-US" spc="-5" dirty="0">
                <a:latin typeface="Verdana"/>
                <a:cs typeface="Verdana"/>
              </a:rPr>
              <a:t>the classifier) </a:t>
            </a:r>
            <a:r>
              <a:rPr lang="en-US" dirty="0">
                <a:latin typeface="Verdana"/>
                <a:cs typeface="Verdana"/>
              </a:rPr>
              <a:t>and </a:t>
            </a:r>
            <a:r>
              <a:rPr lang="en-US" spc="-5" dirty="0">
                <a:latin typeface="Verdana"/>
                <a:cs typeface="Verdana"/>
              </a:rPr>
              <a:t>twitter </a:t>
            </a:r>
            <a:r>
              <a:rPr lang="en-US" spc="-10" dirty="0">
                <a:latin typeface="Verdana"/>
                <a:cs typeface="Verdana"/>
              </a:rPr>
              <a:t>makes it  </a:t>
            </a:r>
            <a:r>
              <a:rPr lang="en-US" spc="-5" dirty="0">
                <a:latin typeface="Verdana"/>
                <a:cs typeface="Verdana"/>
              </a:rPr>
              <a:t>possible to obtain </a:t>
            </a:r>
            <a:r>
              <a:rPr lang="en-US" spc="-10" dirty="0">
                <a:latin typeface="Verdana"/>
                <a:cs typeface="Verdana"/>
              </a:rPr>
              <a:t>any </a:t>
            </a:r>
            <a:r>
              <a:rPr lang="en-US" dirty="0">
                <a:latin typeface="Verdana"/>
                <a:cs typeface="Verdana"/>
              </a:rPr>
              <a:t>number of </a:t>
            </a:r>
            <a:r>
              <a:rPr lang="en-US" spc="-5" dirty="0">
                <a:latin typeface="Verdana"/>
                <a:cs typeface="Verdana"/>
              </a:rPr>
              <a:t>tweets during </a:t>
            </a:r>
            <a:r>
              <a:rPr lang="en-US" dirty="0">
                <a:latin typeface="Verdana"/>
                <a:cs typeface="Verdana"/>
              </a:rPr>
              <a:t>a </a:t>
            </a:r>
            <a:r>
              <a:rPr lang="en-US" spc="-5" dirty="0">
                <a:latin typeface="Verdana"/>
                <a:cs typeface="Verdana"/>
              </a:rPr>
              <a:t>desired  period. </a:t>
            </a:r>
            <a:r>
              <a:rPr lang="en-US" spc="-40" dirty="0">
                <a:latin typeface="Verdana"/>
                <a:cs typeface="Verdana"/>
              </a:rPr>
              <a:t>However, </a:t>
            </a:r>
            <a:r>
              <a:rPr lang="en-US" spc="-10" dirty="0">
                <a:latin typeface="Verdana"/>
                <a:cs typeface="Verdana"/>
              </a:rPr>
              <a:t>various </a:t>
            </a:r>
            <a:r>
              <a:rPr lang="en-US" spc="-5" dirty="0">
                <a:latin typeface="Verdana"/>
                <a:cs typeface="Verdana"/>
              </a:rPr>
              <a:t>difficulties are </a:t>
            </a:r>
            <a:r>
              <a:rPr lang="en-US" dirty="0">
                <a:latin typeface="Verdana"/>
                <a:cs typeface="Verdana"/>
              </a:rPr>
              <a:t>faced </a:t>
            </a:r>
            <a:r>
              <a:rPr lang="en-US" spc="-5" dirty="0">
                <a:latin typeface="Verdana"/>
                <a:cs typeface="Verdana"/>
              </a:rPr>
              <a:t>during  processing </a:t>
            </a:r>
            <a:r>
              <a:rPr lang="en-US" dirty="0">
                <a:latin typeface="Verdana"/>
                <a:cs typeface="Verdana"/>
              </a:rPr>
              <a:t>of </a:t>
            </a:r>
            <a:r>
              <a:rPr lang="en-US" spc="-20" dirty="0">
                <a:latin typeface="Verdana"/>
                <a:cs typeface="Verdana"/>
              </a:rPr>
              <a:t>raw </a:t>
            </a:r>
            <a:r>
              <a:rPr lang="en-US" spc="-5" dirty="0">
                <a:latin typeface="Verdana"/>
                <a:cs typeface="Verdana"/>
              </a:rPr>
              <a:t>tweets. (Discussed in coming</a:t>
            </a:r>
            <a:r>
              <a:rPr lang="en-US" spc="-90" dirty="0">
                <a:latin typeface="Verdana"/>
                <a:cs typeface="Verdana"/>
              </a:rPr>
              <a:t> </a:t>
            </a:r>
            <a:r>
              <a:rPr lang="en-US" spc="-5" dirty="0">
                <a:latin typeface="Verdana"/>
                <a:cs typeface="Verdana"/>
              </a:rPr>
              <a:t>slides</a:t>
            </a:r>
            <a:r>
              <a:rPr lang="en-US" spc="-5" dirty="0" smtClean="0">
                <a:latin typeface="Verdana"/>
                <a:cs typeface="Verdana"/>
              </a:rPr>
              <a:t>)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Flowchart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15947165870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43" y="2344427"/>
            <a:ext cx="8399399" cy="380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59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15947164548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87" y="764704"/>
            <a:ext cx="8667596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43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Literature</a:t>
            </a:r>
            <a:r>
              <a:rPr lang="en-US" b="1" dirty="0"/>
              <a:t> </a:t>
            </a:r>
            <a:r>
              <a:rPr lang="en-US" b="1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buClrTx/>
            </a:pPr>
            <a:r>
              <a:rPr lang="en-US" b="1" dirty="0"/>
              <a:t>Existing Problem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Along with the Corona virus pandemic, another crisis has manifested itself in the form of mass fear and panic phenomena, fuelled by incomplete and often inaccurate information. There is, therefore a tremendous need to address and better understand COVID-19's informational crisis and gauge public sentiment, so that appropriate messaging and policy decisions can be implemented. Impact of covid-19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Proposed Solution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248472"/>
          </a:xfrm>
        </p:spPr>
        <p:txBody>
          <a:bodyPr>
            <a:normAutofit fontScale="77500" lnSpcReduction="20000"/>
          </a:bodyPr>
          <a:lstStyle/>
          <a:p>
            <a:pPr>
              <a:buClrTx/>
            </a:pPr>
            <a:r>
              <a:rPr lang="en-US" dirty="0"/>
              <a:t>Sentiment Analysis is known as “Opinion Mining”, it refers to the use of Natural Language Processing to determine the attitude, opinions and emotions of a speaker, writer, or other subject within an online mention.</a:t>
            </a:r>
          </a:p>
          <a:p>
            <a:pPr>
              <a:buClrTx/>
            </a:pPr>
            <a:r>
              <a:rPr lang="en-US" dirty="0"/>
              <a:t>To study public sentiments, we chose Twitter as our target field. As one of the world’s biggest social network platforms, Twitter hosts abundant user-generated posts, which closely reflect the public’s reactions towards this pandemic with low latency. To build a predictive analytics model to understand the </a:t>
            </a:r>
            <a:r>
              <a:rPr lang="en-US" dirty="0" err="1"/>
              <a:t>behaviour</a:t>
            </a:r>
            <a:r>
              <a:rPr lang="en-US" dirty="0"/>
              <a:t> of people if new guidelines are introduced for example further extension of lockdown.</a:t>
            </a:r>
          </a:p>
          <a:p>
            <a:pPr>
              <a:buClrTx/>
            </a:pPr>
            <a:r>
              <a:rPr lang="en-US" dirty="0"/>
              <a:t>Also to develop a dashboard with visualization of people's reaction to the government announcements on lockdown extension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spc="-5" dirty="0" smtClean="0">
                <a:latin typeface="Verdana"/>
                <a:cs typeface="Verdana"/>
              </a:rPr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77495" marR="25400" indent="-265430" algn="just">
              <a:lnSpc>
                <a:spcPct val="100000"/>
              </a:lnSpc>
              <a:spcBef>
                <a:spcPts val="100"/>
              </a:spcBef>
              <a:buClrTx/>
              <a:buSzPct val="78571"/>
              <a:buFont typeface="Wingdings 2"/>
              <a:buChar char=""/>
              <a:tabLst>
                <a:tab pos="278130" algn="l"/>
              </a:tabLst>
            </a:pPr>
            <a:r>
              <a:rPr lang="en-US" b="1" dirty="0" smtClean="0">
                <a:latin typeface="Verdana"/>
                <a:cs typeface="Verdana"/>
              </a:rPr>
              <a:t>Usernames </a:t>
            </a:r>
            <a:r>
              <a:rPr lang="en-US" dirty="0">
                <a:latin typeface="Verdana"/>
                <a:cs typeface="Verdana"/>
              </a:rPr>
              <a:t>are mentioned more </a:t>
            </a:r>
            <a:r>
              <a:rPr lang="en-US" spc="-5" dirty="0">
                <a:latin typeface="Verdana"/>
                <a:cs typeface="Verdana"/>
              </a:rPr>
              <a:t>often than </a:t>
            </a:r>
            <a:r>
              <a:rPr lang="en-US" dirty="0">
                <a:latin typeface="Verdana"/>
                <a:cs typeface="Verdana"/>
              </a:rPr>
              <a:t>not.</a:t>
            </a:r>
            <a:r>
              <a:rPr lang="en-US" spc="-80" dirty="0">
                <a:latin typeface="Verdana"/>
                <a:cs typeface="Verdana"/>
              </a:rPr>
              <a:t> </a:t>
            </a:r>
            <a:r>
              <a:rPr lang="en-US" dirty="0">
                <a:latin typeface="Verdana"/>
                <a:cs typeface="Verdana"/>
              </a:rPr>
              <a:t>Usually  </a:t>
            </a:r>
            <a:r>
              <a:rPr lang="en-US" spc="-5" dirty="0">
                <a:latin typeface="Verdana"/>
                <a:cs typeface="Verdana"/>
              </a:rPr>
              <a:t>they </a:t>
            </a:r>
            <a:r>
              <a:rPr lang="en-US" dirty="0">
                <a:latin typeface="Verdana"/>
                <a:cs typeface="Verdana"/>
              </a:rPr>
              <a:t>consist of </a:t>
            </a:r>
            <a:r>
              <a:rPr lang="en-US" spc="-5" dirty="0">
                <a:latin typeface="Verdana"/>
                <a:cs typeface="Verdana"/>
              </a:rPr>
              <a:t>some alphabets </a:t>
            </a:r>
            <a:r>
              <a:rPr lang="en-US" dirty="0">
                <a:latin typeface="Verdana"/>
                <a:cs typeface="Verdana"/>
              </a:rPr>
              <a:t>and numbers, and </a:t>
            </a:r>
            <a:r>
              <a:rPr lang="en-US" spc="-5" dirty="0">
                <a:latin typeface="Verdana"/>
                <a:cs typeface="Verdana"/>
              </a:rPr>
              <a:t>do </a:t>
            </a:r>
            <a:r>
              <a:rPr lang="en-US" dirty="0">
                <a:latin typeface="Verdana"/>
                <a:cs typeface="Verdana"/>
              </a:rPr>
              <a:t>not  </a:t>
            </a:r>
            <a:r>
              <a:rPr lang="en-US" spc="-5" dirty="0">
                <a:latin typeface="Verdana"/>
                <a:cs typeface="Verdana"/>
              </a:rPr>
              <a:t>contribute </a:t>
            </a:r>
            <a:r>
              <a:rPr lang="en-US" dirty="0">
                <a:latin typeface="Verdana"/>
                <a:cs typeface="Verdana"/>
              </a:rPr>
              <a:t>much </a:t>
            </a:r>
            <a:r>
              <a:rPr lang="en-US" spc="-10" dirty="0">
                <a:latin typeface="Verdana"/>
                <a:cs typeface="Verdana"/>
              </a:rPr>
              <a:t>towards </a:t>
            </a:r>
            <a:r>
              <a:rPr lang="en-US" dirty="0">
                <a:latin typeface="Verdana"/>
                <a:cs typeface="Verdana"/>
              </a:rPr>
              <a:t>sentiment classification, </a:t>
            </a:r>
            <a:r>
              <a:rPr lang="en-US" spc="-5" dirty="0">
                <a:latin typeface="Verdana"/>
                <a:cs typeface="Verdana"/>
              </a:rPr>
              <a:t>except  </a:t>
            </a:r>
            <a:r>
              <a:rPr lang="en-US" dirty="0">
                <a:latin typeface="Verdana"/>
                <a:cs typeface="Verdana"/>
              </a:rPr>
              <a:t>for </a:t>
            </a:r>
            <a:r>
              <a:rPr lang="en-US" spc="-10" dirty="0">
                <a:latin typeface="Verdana"/>
                <a:cs typeface="Verdana"/>
              </a:rPr>
              <a:t>increasing </a:t>
            </a:r>
            <a:r>
              <a:rPr lang="en-US" dirty="0">
                <a:latin typeface="Verdana"/>
                <a:cs typeface="Verdana"/>
              </a:rPr>
              <a:t>the </a:t>
            </a:r>
            <a:r>
              <a:rPr lang="en-US" spc="-5" dirty="0">
                <a:latin typeface="Verdana"/>
                <a:cs typeface="Verdana"/>
              </a:rPr>
              <a:t>size </a:t>
            </a:r>
            <a:r>
              <a:rPr lang="en-US" dirty="0">
                <a:latin typeface="Verdana"/>
                <a:cs typeface="Verdana"/>
              </a:rPr>
              <a:t>of </a:t>
            </a:r>
            <a:r>
              <a:rPr lang="en-US" spc="-5" dirty="0">
                <a:latin typeface="Verdana"/>
                <a:cs typeface="Verdana"/>
              </a:rPr>
              <a:t>the </a:t>
            </a:r>
            <a:r>
              <a:rPr lang="en-US" dirty="0">
                <a:latin typeface="Verdana"/>
                <a:cs typeface="Verdana"/>
              </a:rPr>
              <a:t>feature</a:t>
            </a:r>
            <a:r>
              <a:rPr lang="en-US" spc="-10" dirty="0">
                <a:latin typeface="Verdana"/>
                <a:cs typeface="Verdana"/>
              </a:rPr>
              <a:t> </a:t>
            </a:r>
            <a:r>
              <a:rPr lang="en-US" spc="-50" dirty="0">
                <a:latin typeface="Verdana"/>
                <a:cs typeface="Verdana"/>
              </a:rPr>
              <a:t>vector.</a:t>
            </a:r>
            <a:endParaRPr lang="en-US" dirty="0">
              <a:latin typeface="Verdana"/>
              <a:cs typeface="Verdana"/>
            </a:endParaRPr>
          </a:p>
          <a:p>
            <a:pPr marL="277495" indent="-265430" algn="just">
              <a:buClrTx/>
              <a:buSzPct val="78571"/>
              <a:buFont typeface="Wingdings 2"/>
              <a:buChar char=""/>
              <a:tabLst>
                <a:tab pos="278130" algn="l"/>
              </a:tabLst>
            </a:pPr>
            <a:r>
              <a:rPr lang="en-US" b="1" dirty="0" smtClean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URLs</a:t>
            </a:r>
            <a:r>
              <a:rPr lang="en-US" b="1" dirty="0" smtClean="0">
                <a:latin typeface="Verdana"/>
                <a:cs typeface="Verdana"/>
              </a:rPr>
              <a:t> </a:t>
            </a:r>
            <a:r>
              <a:rPr lang="en-US" spc="-5" dirty="0">
                <a:latin typeface="Verdana"/>
                <a:cs typeface="Verdana"/>
              </a:rPr>
              <a:t>too </a:t>
            </a:r>
            <a:r>
              <a:rPr lang="en-US" dirty="0">
                <a:latin typeface="Verdana"/>
                <a:cs typeface="Verdana"/>
              </a:rPr>
              <a:t>are not required in </a:t>
            </a:r>
            <a:r>
              <a:rPr lang="en-US" spc="-5" dirty="0">
                <a:latin typeface="Verdana"/>
                <a:cs typeface="Verdana"/>
              </a:rPr>
              <a:t>our</a:t>
            </a:r>
            <a:r>
              <a:rPr lang="en-US" spc="-55" dirty="0">
                <a:latin typeface="Verdana"/>
                <a:cs typeface="Verdana"/>
              </a:rPr>
              <a:t> </a:t>
            </a:r>
            <a:r>
              <a:rPr lang="en-US" spc="-5" dirty="0">
                <a:latin typeface="Verdana"/>
                <a:cs typeface="Verdana"/>
              </a:rPr>
              <a:t>task.</a:t>
            </a:r>
            <a:endParaRPr lang="en-US" dirty="0">
              <a:latin typeface="Verdana"/>
              <a:cs typeface="Verdana"/>
            </a:endParaRPr>
          </a:p>
          <a:p>
            <a:pPr marL="277495" marR="179705" indent="-265430">
              <a:buClrTx/>
              <a:buSzPct val="78571"/>
              <a:buFont typeface="Wingdings 2"/>
              <a:buChar char=""/>
              <a:tabLst>
                <a:tab pos="277495" algn="l"/>
                <a:tab pos="278130" algn="l"/>
                <a:tab pos="1839595" algn="l"/>
              </a:tabLst>
            </a:pPr>
            <a:r>
              <a:rPr lang="en-US" b="1" spc="-5" dirty="0" smtClean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Repeated Letters</a:t>
            </a:r>
            <a:r>
              <a:rPr lang="en-US" b="1" dirty="0" smtClean="0">
                <a:latin typeface="Verdana"/>
                <a:cs typeface="Verdana"/>
              </a:rPr>
              <a:t> </a:t>
            </a:r>
            <a:r>
              <a:rPr lang="en-US" spc="-15" dirty="0">
                <a:latin typeface="Verdana"/>
                <a:cs typeface="Verdana"/>
              </a:rPr>
              <a:t>People </a:t>
            </a:r>
            <a:r>
              <a:rPr lang="en-US" dirty="0">
                <a:latin typeface="Verdana"/>
                <a:cs typeface="Verdana"/>
              </a:rPr>
              <a:t>often </a:t>
            </a:r>
            <a:r>
              <a:rPr lang="en-US" spc="-5" dirty="0">
                <a:latin typeface="Verdana"/>
                <a:cs typeface="Verdana"/>
              </a:rPr>
              <a:t>repeat </a:t>
            </a:r>
            <a:r>
              <a:rPr lang="en-US" spc="-15" dirty="0">
                <a:latin typeface="Verdana"/>
                <a:cs typeface="Verdana"/>
              </a:rPr>
              <a:t>letters </a:t>
            </a:r>
            <a:r>
              <a:rPr lang="en-US" spc="-5" dirty="0">
                <a:latin typeface="Verdana"/>
                <a:cs typeface="Verdana"/>
              </a:rPr>
              <a:t>in some  words, </a:t>
            </a:r>
            <a:r>
              <a:rPr lang="en-US" dirty="0">
                <a:latin typeface="Verdana"/>
                <a:cs typeface="Verdana"/>
              </a:rPr>
              <a:t>in </a:t>
            </a:r>
            <a:r>
              <a:rPr lang="en-US" spc="-5" dirty="0">
                <a:latin typeface="Verdana"/>
                <a:cs typeface="Verdana"/>
              </a:rPr>
              <a:t>order to </a:t>
            </a:r>
            <a:r>
              <a:rPr lang="en-US" dirty="0">
                <a:latin typeface="Verdana"/>
                <a:cs typeface="Verdana"/>
              </a:rPr>
              <a:t>stress upon a </a:t>
            </a:r>
            <a:r>
              <a:rPr lang="en-US" spc="-5" dirty="0">
                <a:latin typeface="Verdana"/>
                <a:cs typeface="Verdana"/>
              </a:rPr>
              <a:t>particular emotion. </a:t>
            </a:r>
            <a:r>
              <a:rPr lang="en-US" spc="-20" dirty="0">
                <a:latin typeface="Verdana"/>
                <a:cs typeface="Verdana"/>
              </a:rPr>
              <a:t>For  </a:t>
            </a:r>
            <a:r>
              <a:rPr lang="en-US" spc="-5" dirty="0">
                <a:latin typeface="Verdana"/>
                <a:cs typeface="Verdana"/>
              </a:rPr>
              <a:t>example</a:t>
            </a:r>
            <a:r>
              <a:rPr lang="en-US" spc="-5" dirty="0" smtClean="0">
                <a:latin typeface="Verdana"/>
                <a:cs typeface="Verdana"/>
              </a:rPr>
              <a:t>:- </a:t>
            </a:r>
            <a:r>
              <a:rPr lang="en-US" dirty="0" smtClean="0">
                <a:latin typeface="Verdana"/>
                <a:cs typeface="Verdana"/>
              </a:rPr>
              <a:t>sad</a:t>
            </a:r>
            <a:r>
              <a:rPr lang="en-US" dirty="0">
                <a:latin typeface="Verdana"/>
                <a:cs typeface="Verdana"/>
              </a:rPr>
              <a:t>, </a:t>
            </a:r>
            <a:r>
              <a:rPr lang="en-US" spc="-5" dirty="0" err="1">
                <a:latin typeface="Verdana"/>
                <a:cs typeface="Verdana"/>
              </a:rPr>
              <a:t>saaaad</a:t>
            </a:r>
            <a:r>
              <a:rPr lang="en-US" spc="-5" dirty="0">
                <a:latin typeface="Verdana"/>
                <a:cs typeface="Verdana"/>
              </a:rPr>
              <a:t>, </a:t>
            </a:r>
            <a:r>
              <a:rPr lang="en-US" spc="-5" dirty="0" err="1">
                <a:latin typeface="Verdana"/>
                <a:cs typeface="Verdana"/>
              </a:rPr>
              <a:t>saaaddd</a:t>
            </a:r>
            <a:r>
              <a:rPr lang="en-US" spc="-5" dirty="0">
                <a:latin typeface="Verdana"/>
                <a:cs typeface="Verdana"/>
              </a:rPr>
              <a:t>. </a:t>
            </a:r>
            <a:r>
              <a:rPr lang="en-US" dirty="0">
                <a:latin typeface="Verdana"/>
                <a:cs typeface="Verdana"/>
              </a:rPr>
              <a:t>All of </a:t>
            </a:r>
            <a:r>
              <a:rPr lang="en-US" spc="-5" dirty="0">
                <a:latin typeface="Verdana"/>
                <a:cs typeface="Verdana"/>
              </a:rPr>
              <a:t>them mean the  same, yet </a:t>
            </a:r>
            <a:r>
              <a:rPr lang="en-US" spc="-10" dirty="0">
                <a:latin typeface="Verdana"/>
                <a:cs typeface="Verdana"/>
              </a:rPr>
              <a:t>it is </a:t>
            </a:r>
            <a:r>
              <a:rPr lang="en-US" dirty="0">
                <a:latin typeface="Verdana"/>
                <a:cs typeface="Verdana"/>
              </a:rPr>
              <a:t>not </a:t>
            </a:r>
            <a:r>
              <a:rPr lang="en-US" spc="-10" dirty="0">
                <a:latin typeface="Verdana"/>
                <a:cs typeface="Verdana"/>
              </a:rPr>
              <a:t>possible </a:t>
            </a:r>
            <a:r>
              <a:rPr lang="en-US" spc="-5" dirty="0">
                <a:latin typeface="Verdana"/>
                <a:cs typeface="Verdana"/>
              </a:rPr>
              <a:t>to distinguish between them  if guided </a:t>
            </a:r>
            <a:r>
              <a:rPr lang="en-US" dirty="0">
                <a:latin typeface="Verdana"/>
                <a:cs typeface="Verdana"/>
              </a:rPr>
              <a:t>only </a:t>
            </a:r>
            <a:r>
              <a:rPr lang="en-US" spc="-5" dirty="0">
                <a:latin typeface="Verdana"/>
                <a:cs typeface="Verdana"/>
              </a:rPr>
              <a:t>by their</a:t>
            </a:r>
            <a:r>
              <a:rPr lang="en-US" spc="-25" dirty="0">
                <a:latin typeface="Verdana"/>
                <a:cs typeface="Verdana"/>
              </a:rPr>
              <a:t> </a:t>
            </a:r>
            <a:r>
              <a:rPr lang="en-US" dirty="0">
                <a:latin typeface="Verdana"/>
                <a:cs typeface="Verdana"/>
              </a:rPr>
              <a:t>spellings.</a:t>
            </a:r>
          </a:p>
          <a:p>
            <a:pPr marL="277495" marR="5080" indent="-265430">
              <a:lnSpc>
                <a:spcPct val="100000"/>
              </a:lnSpc>
              <a:spcBef>
                <a:spcPts val="305"/>
              </a:spcBef>
              <a:buClrTx/>
              <a:buSzPct val="78571"/>
              <a:buFont typeface="Wingdings 2"/>
              <a:buChar char=""/>
              <a:tabLst>
                <a:tab pos="277495" algn="l"/>
                <a:tab pos="278130" algn="l"/>
              </a:tabLst>
            </a:pPr>
            <a:r>
              <a:rPr lang="en-US" b="1" dirty="0" err="1" smtClean="0">
                <a:latin typeface="Verdana"/>
                <a:cs typeface="Verdana"/>
              </a:rPr>
              <a:t>Hashtags</a:t>
            </a:r>
            <a:r>
              <a:rPr lang="en-US" b="1" dirty="0" smtClean="0">
                <a:latin typeface="Verdana"/>
                <a:cs typeface="Verdana"/>
              </a:rPr>
              <a:t>: </a:t>
            </a:r>
            <a:r>
              <a:rPr lang="en-US" spc="-25" dirty="0">
                <a:latin typeface="Verdana"/>
                <a:cs typeface="Verdana"/>
              </a:rPr>
              <a:t>Words </a:t>
            </a:r>
            <a:r>
              <a:rPr lang="en-US" spc="-5" dirty="0">
                <a:latin typeface="Verdana"/>
                <a:cs typeface="Verdana"/>
              </a:rPr>
              <a:t>in </a:t>
            </a:r>
            <a:r>
              <a:rPr lang="en-US" dirty="0" err="1">
                <a:latin typeface="Verdana"/>
                <a:cs typeface="Verdana"/>
              </a:rPr>
              <a:t>hashtags</a:t>
            </a:r>
            <a:r>
              <a:rPr lang="en-US" dirty="0">
                <a:latin typeface="Verdana"/>
                <a:cs typeface="Verdana"/>
              </a:rPr>
              <a:t> </a:t>
            </a:r>
            <a:r>
              <a:rPr lang="en-US" spc="-5" dirty="0">
                <a:latin typeface="Verdana"/>
                <a:cs typeface="Verdana"/>
              </a:rPr>
              <a:t>may be </a:t>
            </a:r>
            <a:r>
              <a:rPr lang="en-US" dirty="0">
                <a:latin typeface="Verdana"/>
                <a:cs typeface="Verdana"/>
              </a:rPr>
              <a:t>read </a:t>
            </a:r>
            <a:r>
              <a:rPr lang="en-US" spc="-5" dirty="0">
                <a:latin typeface="Verdana"/>
                <a:cs typeface="Verdana"/>
              </a:rPr>
              <a:t>different </a:t>
            </a:r>
            <a:r>
              <a:rPr lang="en-US" dirty="0">
                <a:latin typeface="Verdana"/>
                <a:cs typeface="Verdana"/>
              </a:rPr>
              <a:t>from  </a:t>
            </a:r>
            <a:r>
              <a:rPr lang="en-US" spc="-5" dirty="0">
                <a:latin typeface="Verdana"/>
                <a:cs typeface="Verdana"/>
              </a:rPr>
              <a:t>the same word without the </a:t>
            </a:r>
            <a:r>
              <a:rPr lang="en-US" dirty="0">
                <a:latin typeface="Verdana"/>
                <a:cs typeface="Verdana"/>
              </a:rPr>
              <a:t>hash</a:t>
            </a:r>
            <a:r>
              <a:rPr lang="en-US" spc="-35" dirty="0">
                <a:latin typeface="Verdana"/>
                <a:cs typeface="Verdana"/>
              </a:rPr>
              <a:t> </a:t>
            </a:r>
            <a:r>
              <a:rPr lang="en-US" dirty="0">
                <a:latin typeface="Verdana"/>
                <a:cs typeface="Verdana"/>
              </a:rPr>
              <a:t>tag</a:t>
            </a:r>
          </a:p>
          <a:p>
            <a:pPr marL="277495" indent="-265430">
              <a:buClrTx/>
              <a:buSzPct val="78571"/>
              <a:buFont typeface="Wingdings 2"/>
              <a:buChar char=""/>
              <a:tabLst>
                <a:tab pos="277495" algn="l"/>
                <a:tab pos="278130" algn="l"/>
              </a:tabLst>
            </a:pPr>
            <a:r>
              <a:rPr lang="en-US" b="1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Punctuations and </a:t>
            </a:r>
            <a:r>
              <a:rPr lang="en-US" b="1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additional</a:t>
            </a:r>
            <a:r>
              <a:rPr lang="en-US" b="1" spc="-6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lang="en-US" b="1" spc="-5" dirty="0" smtClean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spaces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2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spc="-5" dirty="0" smtClean="0">
                <a:latin typeface="Verdana"/>
                <a:cs typeface="Verdana"/>
              </a:rPr>
              <a:t>Ap</a:t>
            </a:r>
            <a:r>
              <a:rPr lang="en-US" b="1" spc="5" dirty="0" smtClean="0">
                <a:latin typeface="Verdana"/>
                <a:cs typeface="Verdana"/>
              </a:rPr>
              <a:t>p</a:t>
            </a:r>
            <a:r>
              <a:rPr lang="en-US" b="1" spc="-5" dirty="0" smtClean="0">
                <a:latin typeface="Verdana"/>
                <a:cs typeface="Verdana"/>
              </a:rPr>
              <a:t>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065" indent="0" algn="just">
              <a:lnSpc>
                <a:spcPct val="100000"/>
              </a:lnSpc>
              <a:spcBef>
                <a:spcPts val="400"/>
              </a:spcBef>
              <a:buClr>
                <a:srgbClr val="EF7E09"/>
              </a:buClr>
              <a:buSzPct val="80000"/>
              <a:buNone/>
              <a:tabLst>
                <a:tab pos="278765" algn="l"/>
              </a:tabLst>
            </a:pPr>
            <a:r>
              <a:rPr lang="en-US" spc="-10" dirty="0">
                <a:latin typeface="Verdana"/>
                <a:cs typeface="Verdana"/>
              </a:rPr>
              <a:t>Filtering </a:t>
            </a:r>
            <a:r>
              <a:rPr lang="en-US" spc="-5" dirty="0">
                <a:latin typeface="Verdana"/>
                <a:cs typeface="Verdana"/>
              </a:rPr>
              <a:t>for </a:t>
            </a:r>
            <a:r>
              <a:rPr lang="en-US" spc="-10" dirty="0">
                <a:latin typeface="Verdana"/>
                <a:cs typeface="Verdana"/>
              </a:rPr>
              <a:t>Feature</a:t>
            </a:r>
            <a:r>
              <a:rPr lang="en-US" spc="5" dirty="0">
                <a:latin typeface="Verdana"/>
                <a:cs typeface="Verdana"/>
              </a:rPr>
              <a:t> </a:t>
            </a:r>
            <a:r>
              <a:rPr lang="en-US" spc="-25" dirty="0" smtClean="0">
                <a:latin typeface="Verdana"/>
                <a:cs typeface="Verdana"/>
              </a:rPr>
              <a:t>Vector:</a:t>
            </a:r>
            <a:endParaRPr lang="en-US" dirty="0">
              <a:latin typeface="Verdana"/>
              <a:cs typeface="Verdana"/>
            </a:endParaRPr>
          </a:p>
          <a:p>
            <a:pPr marL="12700" marR="5080" indent="0" algn="just">
              <a:buNone/>
            </a:pPr>
            <a:r>
              <a:rPr lang="en-US" spc="-5" dirty="0" smtClean="0">
                <a:latin typeface="Verdana"/>
                <a:cs typeface="Verdana"/>
              </a:rPr>
              <a:t>1) </a:t>
            </a:r>
            <a:r>
              <a:rPr lang="en-US" spc="-5" dirty="0">
                <a:latin typeface="Verdana"/>
                <a:cs typeface="Verdana"/>
              </a:rPr>
              <a:t>Stop </a:t>
            </a:r>
            <a:r>
              <a:rPr lang="en-US" spc="-10" dirty="0">
                <a:latin typeface="Verdana"/>
                <a:cs typeface="Verdana"/>
              </a:rPr>
              <a:t>words </a:t>
            </a:r>
            <a:r>
              <a:rPr lang="en-US" spc="-5" dirty="0">
                <a:latin typeface="Verdana"/>
                <a:cs typeface="Verdana"/>
              </a:rPr>
              <a:t>such as a, an, </a:t>
            </a:r>
            <a:r>
              <a:rPr lang="en-US" spc="-15" dirty="0">
                <a:latin typeface="Verdana"/>
                <a:cs typeface="Verdana"/>
              </a:rPr>
              <a:t>is, </a:t>
            </a:r>
            <a:r>
              <a:rPr lang="en-US" spc="-10" dirty="0">
                <a:latin typeface="Verdana"/>
                <a:cs typeface="Verdana"/>
              </a:rPr>
              <a:t>the, you,  </a:t>
            </a:r>
            <a:r>
              <a:rPr lang="en-US" spc="-5" dirty="0">
                <a:latin typeface="Verdana"/>
                <a:cs typeface="Verdana"/>
              </a:rPr>
              <a:t>she, he, </a:t>
            </a:r>
            <a:r>
              <a:rPr lang="en-US" spc="-15" dirty="0">
                <a:latin typeface="Verdana"/>
                <a:cs typeface="Verdana"/>
              </a:rPr>
              <a:t>it, </a:t>
            </a:r>
            <a:r>
              <a:rPr lang="en-US" spc="-5" dirty="0" smtClean="0">
                <a:latin typeface="Verdana"/>
                <a:cs typeface="Verdana"/>
              </a:rPr>
              <a:t>they, </a:t>
            </a:r>
            <a:r>
              <a:rPr lang="en-US" spc="-5" dirty="0" err="1" smtClean="0">
                <a:latin typeface="Verdana"/>
                <a:cs typeface="Verdana"/>
              </a:rPr>
              <a:t>etc</a:t>
            </a:r>
            <a:r>
              <a:rPr lang="en-US" spc="-5" dirty="0" smtClean="0">
                <a:latin typeface="Verdana"/>
                <a:cs typeface="Verdana"/>
              </a:rPr>
              <a:t> </a:t>
            </a:r>
            <a:r>
              <a:rPr lang="en-US" spc="-5" dirty="0">
                <a:latin typeface="Verdana"/>
                <a:cs typeface="Verdana"/>
              </a:rPr>
              <a:t>are </a:t>
            </a:r>
            <a:r>
              <a:rPr lang="en-US" spc="-15" dirty="0">
                <a:latin typeface="Verdana"/>
                <a:cs typeface="Verdana"/>
              </a:rPr>
              <a:t>removed </a:t>
            </a:r>
            <a:r>
              <a:rPr lang="en-US" spc="-5" dirty="0">
                <a:latin typeface="Verdana"/>
                <a:cs typeface="Verdana"/>
              </a:rPr>
              <a:t>as </a:t>
            </a:r>
            <a:r>
              <a:rPr lang="en-US" spc="-10" dirty="0">
                <a:latin typeface="Verdana"/>
                <a:cs typeface="Verdana"/>
              </a:rPr>
              <a:t>they </a:t>
            </a:r>
            <a:r>
              <a:rPr lang="en-US" dirty="0">
                <a:latin typeface="Verdana"/>
                <a:cs typeface="Verdana"/>
              </a:rPr>
              <a:t>do </a:t>
            </a:r>
            <a:r>
              <a:rPr lang="en-US" spc="-5" dirty="0">
                <a:latin typeface="Verdana"/>
                <a:cs typeface="Verdana"/>
              </a:rPr>
              <a:t>not  indicate </a:t>
            </a:r>
            <a:r>
              <a:rPr lang="en-US" spc="-10" dirty="0">
                <a:latin typeface="Verdana"/>
                <a:cs typeface="Verdana"/>
              </a:rPr>
              <a:t>any</a:t>
            </a:r>
            <a:r>
              <a:rPr lang="en-US" spc="10" dirty="0">
                <a:latin typeface="Verdana"/>
                <a:cs typeface="Verdana"/>
              </a:rPr>
              <a:t> </a:t>
            </a:r>
            <a:r>
              <a:rPr lang="en-US" spc="-5" dirty="0">
                <a:latin typeface="Verdana"/>
                <a:cs typeface="Verdana"/>
              </a:rPr>
              <a:t>sentiment.</a:t>
            </a:r>
            <a:endParaRPr lang="en-US" dirty="0">
              <a:latin typeface="Verdana"/>
              <a:cs typeface="Verdana"/>
            </a:endParaRPr>
          </a:p>
          <a:p>
            <a:pPr marL="12700" marR="638175" indent="0">
              <a:lnSpc>
                <a:spcPct val="100000"/>
              </a:lnSpc>
              <a:spcBef>
                <a:spcPts val="305"/>
              </a:spcBef>
              <a:buNone/>
            </a:pPr>
            <a:r>
              <a:rPr lang="en-US" spc="-5" dirty="0" smtClean="0">
                <a:latin typeface="Verdana"/>
                <a:cs typeface="Verdana"/>
              </a:rPr>
              <a:t>2) </a:t>
            </a:r>
            <a:r>
              <a:rPr lang="en-US" spc="-25" dirty="0">
                <a:latin typeface="Verdana"/>
                <a:cs typeface="Verdana"/>
              </a:rPr>
              <a:t>Words </a:t>
            </a:r>
            <a:r>
              <a:rPr lang="en-US" spc="-5" dirty="0">
                <a:latin typeface="Verdana"/>
                <a:cs typeface="Verdana"/>
              </a:rPr>
              <a:t>starting </a:t>
            </a:r>
            <a:r>
              <a:rPr lang="en-US" spc="-10" dirty="0">
                <a:latin typeface="Verdana"/>
                <a:cs typeface="Verdana"/>
              </a:rPr>
              <a:t>with </a:t>
            </a:r>
            <a:r>
              <a:rPr lang="en-US" spc="-5" dirty="0">
                <a:latin typeface="Verdana"/>
                <a:cs typeface="Verdana"/>
              </a:rPr>
              <a:t>anything but  alphabets </a:t>
            </a:r>
            <a:r>
              <a:rPr lang="en-US" spc="-10" dirty="0">
                <a:latin typeface="Verdana"/>
                <a:cs typeface="Verdana"/>
              </a:rPr>
              <a:t>were removed </a:t>
            </a:r>
            <a:r>
              <a:rPr lang="en-US" spc="-5" dirty="0">
                <a:latin typeface="Verdana"/>
                <a:cs typeface="Verdana"/>
              </a:rPr>
              <a:t>for </a:t>
            </a:r>
            <a:r>
              <a:rPr lang="en-US" spc="-10" dirty="0">
                <a:latin typeface="Verdana"/>
                <a:cs typeface="Verdana"/>
              </a:rPr>
              <a:t>simplicity</a:t>
            </a:r>
            <a:r>
              <a:rPr lang="en-US" spc="4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sake.</a:t>
            </a:r>
            <a:endParaRPr lang="en-US" dirty="0">
              <a:latin typeface="Verdana"/>
              <a:cs typeface="Verdana"/>
            </a:endParaRPr>
          </a:p>
          <a:p>
            <a:pPr marL="12700" marR="46355" indent="0">
              <a:buNone/>
            </a:pPr>
            <a:r>
              <a:rPr lang="en-US" spc="-5" dirty="0" smtClean="0">
                <a:latin typeface="Verdana"/>
                <a:cs typeface="Verdana"/>
              </a:rPr>
              <a:t>3) </a:t>
            </a:r>
            <a:r>
              <a:rPr lang="en-US" spc="-10" dirty="0">
                <a:latin typeface="Verdana"/>
                <a:cs typeface="Verdana"/>
              </a:rPr>
              <a:t>Punctuation </a:t>
            </a:r>
            <a:r>
              <a:rPr lang="en-US" spc="-5" dirty="0">
                <a:latin typeface="Verdana"/>
                <a:cs typeface="Verdana"/>
              </a:rPr>
              <a:t>and repeating </a:t>
            </a:r>
            <a:r>
              <a:rPr lang="en-US" spc="-10" dirty="0">
                <a:latin typeface="Verdana"/>
                <a:cs typeface="Verdana"/>
              </a:rPr>
              <a:t>words were  </a:t>
            </a:r>
            <a:r>
              <a:rPr lang="en-US" spc="-15" dirty="0">
                <a:latin typeface="Verdana"/>
                <a:cs typeface="Verdana"/>
              </a:rPr>
              <a:t>removed </a:t>
            </a:r>
            <a:r>
              <a:rPr lang="en-US" spc="-5" dirty="0">
                <a:latin typeface="Verdana"/>
                <a:cs typeface="Verdana"/>
              </a:rPr>
              <a:t>as they do not </a:t>
            </a:r>
            <a:r>
              <a:rPr lang="en-US" spc="-10" dirty="0">
                <a:latin typeface="Verdana"/>
                <a:cs typeface="Verdana"/>
              </a:rPr>
              <a:t>serve any</a:t>
            </a:r>
            <a:r>
              <a:rPr lang="en-US" spc="25" dirty="0">
                <a:latin typeface="Verdana"/>
                <a:cs typeface="Verdana"/>
              </a:rPr>
              <a:t> </a:t>
            </a:r>
            <a:r>
              <a:rPr lang="en-US" spc="-5" dirty="0">
                <a:latin typeface="Verdana"/>
                <a:cs typeface="Verdana"/>
              </a:rPr>
              <a:t>purpose</a:t>
            </a:r>
            <a:r>
              <a:rPr lang="en-US" spc="-5" dirty="0" smtClean="0">
                <a:latin typeface="Verdana"/>
                <a:cs typeface="Verdana"/>
              </a:rPr>
              <a:t>.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A1BDACB-B81C-41B5-BE61-F2E478F6F1C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noFill/>
        <a:ln w="38100">
          <a:solidFill>
            <a:schemeClr val="accent4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4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26867</TotalTime>
  <Words>964</Words>
  <Application>Microsoft Office PowerPoint</Application>
  <PresentationFormat>On-screen Show (4:3)</PresentationFormat>
  <Paragraphs>58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TWEESENT</vt:lpstr>
      <vt:lpstr>Sentiment Analysis</vt:lpstr>
      <vt:lpstr>Twitter Sentiment Analysis</vt:lpstr>
      <vt:lpstr>Flowchart</vt:lpstr>
      <vt:lpstr>PowerPoint Presentation</vt:lpstr>
      <vt:lpstr>Literature Survey</vt:lpstr>
      <vt:lpstr>Proposed Solution</vt:lpstr>
      <vt:lpstr>Challenges</vt:lpstr>
      <vt:lpstr>Approach</vt:lpstr>
      <vt:lpstr>Naive Bayes Classifier</vt:lpstr>
      <vt:lpstr>Maximum Entropy Classifier</vt:lpstr>
      <vt:lpstr>Support Vector Machines</vt:lpstr>
      <vt:lpstr>Future Scope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</dc:creator>
  <cp:lastModifiedBy>dhiren</cp:lastModifiedBy>
  <cp:revision>173</cp:revision>
  <dcterms:created xsi:type="dcterms:W3CDTF">2014-05-14T15:48:28Z</dcterms:created>
  <dcterms:modified xsi:type="dcterms:W3CDTF">2020-07-15T17:09:17Z</dcterms:modified>
</cp:coreProperties>
</file>