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354" r:id="rId4"/>
    <p:sldId id="355" r:id="rId5"/>
    <p:sldId id="357" r:id="rId6"/>
    <p:sldId id="358" r:id="rId7"/>
    <p:sldId id="364" r:id="rId8"/>
    <p:sldId id="359" r:id="rId9"/>
    <p:sldId id="361" r:id="rId10"/>
    <p:sldId id="362" r:id="rId11"/>
    <p:sldId id="360" r:id="rId12"/>
    <p:sldId id="363" r:id="rId13"/>
    <p:sldId id="3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2164" autoAdjust="0"/>
  </p:normalViewPr>
  <p:slideViewPr>
    <p:cSldViewPr snapToGrid="0">
      <p:cViewPr varScale="1">
        <p:scale>
          <a:sx n="64" d="100"/>
          <a:sy n="64" d="100"/>
        </p:scale>
        <p:origin x="150" y="4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2D7F3-3074-47DE-91F7-E342F8C2FE44}" type="doc">
      <dgm:prSet loTypeId="urn:microsoft.com/office/officeart/2005/8/layout/funnel1" loCatId="process" qsTypeId="urn:microsoft.com/office/officeart/2005/8/quickstyle/3d2" qsCatId="3D" csTypeId="urn:microsoft.com/office/officeart/2005/8/colors/accent1_2" csCatId="accent1" phldr="1"/>
      <dgm:spPr/>
      <dgm:t>
        <a:bodyPr/>
        <a:lstStyle/>
        <a:p>
          <a:endParaRPr lang="en-IN"/>
        </a:p>
      </dgm:t>
    </dgm:pt>
    <dgm:pt modelId="{9ACA0B69-8A23-4CF5-8961-E3DE10594AB4}">
      <dgm:prSet phldrT="[Text]"/>
      <dgm:spPr>
        <a:solidFill>
          <a:srgbClr val="00B0F0"/>
        </a:solidFill>
      </dgm:spPr>
      <dgm:t>
        <a:bodyPr/>
        <a:lstStyle/>
        <a:p>
          <a:r>
            <a:rPr lang="en-IN" dirty="0"/>
            <a:t>Twitter </a:t>
          </a:r>
          <a:r>
            <a:rPr lang="en-IN" dirty="0" err="1"/>
            <a:t>Api</a:t>
          </a:r>
          <a:endParaRPr lang="en-IN" dirty="0"/>
        </a:p>
      </dgm:t>
    </dgm:pt>
    <dgm:pt modelId="{9BC04CB7-D75F-4F92-B6C5-C855A0614628}" type="parTrans" cxnId="{581B6306-D37A-4AFD-9356-AFA76582E284}">
      <dgm:prSet/>
      <dgm:spPr/>
      <dgm:t>
        <a:bodyPr/>
        <a:lstStyle/>
        <a:p>
          <a:endParaRPr lang="en-IN"/>
        </a:p>
      </dgm:t>
    </dgm:pt>
    <dgm:pt modelId="{618DEBAB-FC43-4094-815F-6DE9F1CA6F9E}" type="sibTrans" cxnId="{581B6306-D37A-4AFD-9356-AFA76582E284}">
      <dgm:prSet/>
      <dgm:spPr/>
      <dgm:t>
        <a:bodyPr/>
        <a:lstStyle/>
        <a:p>
          <a:endParaRPr lang="en-IN"/>
        </a:p>
      </dgm:t>
    </dgm:pt>
    <dgm:pt modelId="{51B979B7-1D32-46D7-9692-40C3ACB91A03}">
      <dgm:prSet phldrT="[Text]"/>
      <dgm:spPr>
        <a:solidFill>
          <a:srgbClr val="00B0F0"/>
        </a:solidFill>
      </dgm:spPr>
      <dgm:t>
        <a:bodyPr/>
        <a:lstStyle/>
        <a:p>
          <a:r>
            <a:rPr lang="en-IN" dirty="0"/>
            <a:t>IBM Cloud Technologies</a:t>
          </a:r>
        </a:p>
      </dgm:t>
    </dgm:pt>
    <dgm:pt modelId="{70C816EA-8840-48DD-8AF1-44C3790FDF56}" type="parTrans" cxnId="{E794AE75-D11D-4A59-9891-FB3EFF00985D}">
      <dgm:prSet/>
      <dgm:spPr/>
      <dgm:t>
        <a:bodyPr/>
        <a:lstStyle/>
        <a:p>
          <a:endParaRPr lang="en-IN"/>
        </a:p>
      </dgm:t>
    </dgm:pt>
    <dgm:pt modelId="{66372566-7524-4541-B6E9-D7E476183F5E}" type="sibTrans" cxnId="{E794AE75-D11D-4A59-9891-FB3EFF00985D}">
      <dgm:prSet/>
      <dgm:spPr/>
      <dgm:t>
        <a:bodyPr/>
        <a:lstStyle/>
        <a:p>
          <a:endParaRPr lang="en-IN"/>
        </a:p>
      </dgm:t>
    </dgm:pt>
    <dgm:pt modelId="{5670DF4B-451F-4F89-A3EA-6EC67E969A30}">
      <dgm:prSet phldrT="[Text]"/>
      <dgm:spPr>
        <a:solidFill>
          <a:srgbClr val="00B0F0"/>
        </a:solidFill>
      </dgm:spPr>
      <dgm:t>
        <a:bodyPr/>
        <a:lstStyle/>
        <a:p>
          <a:r>
            <a:rPr lang="en-IN" dirty="0"/>
            <a:t>Angular </a:t>
          </a:r>
          <a:r>
            <a:rPr lang="en-IN" dirty="0" err="1"/>
            <a:t>Js</a:t>
          </a:r>
          <a:endParaRPr lang="en-IN" dirty="0"/>
        </a:p>
      </dgm:t>
    </dgm:pt>
    <dgm:pt modelId="{F539546F-5004-486A-A910-E9B2D02B7722}" type="parTrans" cxnId="{9A9DABF4-02D6-405E-BE1C-2E0FEFFA4B2B}">
      <dgm:prSet/>
      <dgm:spPr/>
      <dgm:t>
        <a:bodyPr/>
        <a:lstStyle/>
        <a:p>
          <a:endParaRPr lang="en-IN"/>
        </a:p>
      </dgm:t>
    </dgm:pt>
    <dgm:pt modelId="{93FDD1FE-C375-471A-8429-A0AB10441B89}" type="sibTrans" cxnId="{9A9DABF4-02D6-405E-BE1C-2E0FEFFA4B2B}">
      <dgm:prSet/>
      <dgm:spPr/>
      <dgm:t>
        <a:bodyPr/>
        <a:lstStyle/>
        <a:p>
          <a:endParaRPr lang="en-IN"/>
        </a:p>
      </dgm:t>
    </dgm:pt>
    <dgm:pt modelId="{290AE8A3-D05B-4FD2-A09D-12C905DE97C7}">
      <dgm:prSet phldrT="[Text]"/>
      <dgm:spPr/>
      <dgm:t>
        <a:bodyPr/>
        <a:lstStyle/>
        <a:p>
          <a:r>
            <a:rPr lang="en-IN" dirty="0">
              <a:solidFill>
                <a:schemeClr val="bg1"/>
              </a:solidFill>
            </a:rPr>
            <a:t>Twitter Sentimental Analysis</a:t>
          </a:r>
        </a:p>
      </dgm:t>
    </dgm:pt>
    <dgm:pt modelId="{6065883B-DB5B-4D8C-99BA-C3B124023C7D}" type="parTrans" cxnId="{EACE4660-EF17-49C7-A403-8562331D2A21}">
      <dgm:prSet/>
      <dgm:spPr/>
      <dgm:t>
        <a:bodyPr/>
        <a:lstStyle/>
        <a:p>
          <a:endParaRPr lang="en-IN"/>
        </a:p>
      </dgm:t>
    </dgm:pt>
    <dgm:pt modelId="{0BEA8082-4517-4525-AFC1-6194C914410B}" type="sibTrans" cxnId="{EACE4660-EF17-49C7-A403-8562331D2A21}">
      <dgm:prSet/>
      <dgm:spPr/>
      <dgm:t>
        <a:bodyPr/>
        <a:lstStyle/>
        <a:p>
          <a:endParaRPr lang="en-IN"/>
        </a:p>
      </dgm:t>
    </dgm:pt>
    <dgm:pt modelId="{86E424EC-FD98-46F6-9EDD-6CE4F3CE15D7}" type="pres">
      <dgm:prSet presAssocID="{FEF2D7F3-3074-47DE-91F7-E342F8C2FE44}" presName="Name0" presStyleCnt="0">
        <dgm:presLayoutVars>
          <dgm:chMax val="4"/>
          <dgm:resizeHandles val="exact"/>
        </dgm:presLayoutVars>
      </dgm:prSet>
      <dgm:spPr/>
    </dgm:pt>
    <dgm:pt modelId="{9260EF33-5337-418C-98AA-53358DB8845A}" type="pres">
      <dgm:prSet presAssocID="{FEF2D7F3-3074-47DE-91F7-E342F8C2FE44}" presName="ellipse" presStyleLbl="trBgShp" presStyleIdx="0" presStyleCnt="1"/>
      <dgm:spPr>
        <a:solidFill>
          <a:schemeClr val="tx2">
            <a:lumMod val="50000"/>
            <a:lumOff val="50000"/>
            <a:alpha val="40000"/>
          </a:schemeClr>
        </a:solidFill>
      </dgm:spPr>
    </dgm:pt>
    <dgm:pt modelId="{C641307C-99DF-4F27-8431-CE285817B0CC}" type="pres">
      <dgm:prSet presAssocID="{FEF2D7F3-3074-47DE-91F7-E342F8C2FE44}" presName="arrow1" presStyleLbl="fgShp" presStyleIdx="0" presStyleCnt="1"/>
      <dgm:spPr>
        <a:solidFill>
          <a:schemeClr val="tx2">
            <a:lumMod val="25000"/>
            <a:lumOff val="75000"/>
          </a:schemeClr>
        </a:solidFill>
      </dgm:spPr>
    </dgm:pt>
    <dgm:pt modelId="{D8E0E7C0-53FF-406D-B354-372CACC420F3}" type="pres">
      <dgm:prSet presAssocID="{FEF2D7F3-3074-47DE-91F7-E342F8C2FE44}" presName="rectangle" presStyleLbl="revTx" presStyleIdx="0" presStyleCnt="1">
        <dgm:presLayoutVars>
          <dgm:bulletEnabled val="1"/>
        </dgm:presLayoutVars>
      </dgm:prSet>
      <dgm:spPr/>
    </dgm:pt>
    <dgm:pt modelId="{420FDD5F-7525-4726-9D5A-88EED4EEA208}" type="pres">
      <dgm:prSet presAssocID="{51B979B7-1D32-46D7-9692-40C3ACB91A03}" presName="item1" presStyleLbl="node1" presStyleIdx="0" presStyleCnt="3">
        <dgm:presLayoutVars>
          <dgm:bulletEnabled val="1"/>
        </dgm:presLayoutVars>
      </dgm:prSet>
      <dgm:spPr/>
    </dgm:pt>
    <dgm:pt modelId="{EE9924A3-4C92-4A7A-88C0-B812AE5DF275}" type="pres">
      <dgm:prSet presAssocID="{5670DF4B-451F-4F89-A3EA-6EC67E969A30}" presName="item2" presStyleLbl="node1" presStyleIdx="1" presStyleCnt="3">
        <dgm:presLayoutVars>
          <dgm:bulletEnabled val="1"/>
        </dgm:presLayoutVars>
      </dgm:prSet>
      <dgm:spPr/>
    </dgm:pt>
    <dgm:pt modelId="{83D6028D-06B2-4F40-8274-4DB3B7417A9E}" type="pres">
      <dgm:prSet presAssocID="{290AE8A3-D05B-4FD2-A09D-12C905DE97C7}" presName="item3" presStyleLbl="node1" presStyleIdx="2" presStyleCnt="3">
        <dgm:presLayoutVars>
          <dgm:bulletEnabled val="1"/>
        </dgm:presLayoutVars>
      </dgm:prSet>
      <dgm:spPr/>
    </dgm:pt>
    <dgm:pt modelId="{F7D11B3C-31FB-4BF2-B40D-024992AAC4FE}" type="pres">
      <dgm:prSet presAssocID="{FEF2D7F3-3074-47DE-91F7-E342F8C2FE44}" presName="funnel" presStyleLbl="trAlignAcc1" presStyleIdx="0" presStyleCnt="1" custLinFactNeighborY="392"/>
      <dgm:spPr>
        <a:solidFill>
          <a:srgbClr val="002060">
            <a:alpha val="40000"/>
          </a:srgbClr>
        </a:solidFill>
      </dgm:spPr>
    </dgm:pt>
  </dgm:ptLst>
  <dgm:cxnLst>
    <dgm:cxn modelId="{581B6306-D37A-4AFD-9356-AFA76582E284}" srcId="{FEF2D7F3-3074-47DE-91F7-E342F8C2FE44}" destId="{9ACA0B69-8A23-4CF5-8961-E3DE10594AB4}" srcOrd="0" destOrd="0" parTransId="{9BC04CB7-D75F-4F92-B6C5-C855A0614628}" sibTransId="{618DEBAB-FC43-4094-815F-6DE9F1CA6F9E}"/>
    <dgm:cxn modelId="{EACE4660-EF17-49C7-A403-8562331D2A21}" srcId="{FEF2D7F3-3074-47DE-91F7-E342F8C2FE44}" destId="{290AE8A3-D05B-4FD2-A09D-12C905DE97C7}" srcOrd="3" destOrd="0" parTransId="{6065883B-DB5B-4D8C-99BA-C3B124023C7D}" sibTransId="{0BEA8082-4517-4525-AFC1-6194C914410B}"/>
    <dgm:cxn modelId="{C69E4D43-8C1F-40E1-BD9F-3757F6310AB6}" type="presOf" srcId="{290AE8A3-D05B-4FD2-A09D-12C905DE97C7}" destId="{D8E0E7C0-53FF-406D-B354-372CACC420F3}" srcOrd="0" destOrd="0" presId="urn:microsoft.com/office/officeart/2005/8/layout/funnel1"/>
    <dgm:cxn modelId="{E794AE75-D11D-4A59-9891-FB3EFF00985D}" srcId="{FEF2D7F3-3074-47DE-91F7-E342F8C2FE44}" destId="{51B979B7-1D32-46D7-9692-40C3ACB91A03}" srcOrd="1" destOrd="0" parTransId="{70C816EA-8840-48DD-8AF1-44C3790FDF56}" sibTransId="{66372566-7524-4541-B6E9-D7E476183F5E}"/>
    <dgm:cxn modelId="{9C6E3799-1BB2-4B5B-8965-AACCDC23FB1E}" type="presOf" srcId="{51B979B7-1D32-46D7-9692-40C3ACB91A03}" destId="{EE9924A3-4C92-4A7A-88C0-B812AE5DF275}" srcOrd="0" destOrd="0" presId="urn:microsoft.com/office/officeart/2005/8/layout/funnel1"/>
    <dgm:cxn modelId="{403D19AA-B21E-4F50-B226-42F3EA3713E4}" type="presOf" srcId="{5670DF4B-451F-4F89-A3EA-6EC67E969A30}" destId="{420FDD5F-7525-4726-9D5A-88EED4EEA208}" srcOrd="0" destOrd="0" presId="urn:microsoft.com/office/officeart/2005/8/layout/funnel1"/>
    <dgm:cxn modelId="{5FF945AD-1269-4F5E-A298-C28639DFFAAE}" type="presOf" srcId="{9ACA0B69-8A23-4CF5-8961-E3DE10594AB4}" destId="{83D6028D-06B2-4F40-8274-4DB3B7417A9E}" srcOrd="0" destOrd="0" presId="urn:microsoft.com/office/officeart/2005/8/layout/funnel1"/>
    <dgm:cxn modelId="{400DD7C2-EE78-4459-A9F9-E7000EAD7726}" type="presOf" srcId="{FEF2D7F3-3074-47DE-91F7-E342F8C2FE44}" destId="{86E424EC-FD98-46F6-9EDD-6CE4F3CE15D7}" srcOrd="0" destOrd="0" presId="urn:microsoft.com/office/officeart/2005/8/layout/funnel1"/>
    <dgm:cxn modelId="{9A9DABF4-02D6-405E-BE1C-2E0FEFFA4B2B}" srcId="{FEF2D7F3-3074-47DE-91F7-E342F8C2FE44}" destId="{5670DF4B-451F-4F89-A3EA-6EC67E969A30}" srcOrd="2" destOrd="0" parTransId="{F539546F-5004-486A-A910-E9B2D02B7722}" sibTransId="{93FDD1FE-C375-471A-8429-A0AB10441B89}"/>
    <dgm:cxn modelId="{DEC4C285-7063-4D51-9A46-E5BA7F71E9DA}" type="presParOf" srcId="{86E424EC-FD98-46F6-9EDD-6CE4F3CE15D7}" destId="{9260EF33-5337-418C-98AA-53358DB8845A}" srcOrd="0" destOrd="0" presId="urn:microsoft.com/office/officeart/2005/8/layout/funnel1"/>
    <dgm:cxn modelId="{C2A2BE0D-3F85-4FEE-A6B9-514AA59A04A7}" type="presParOf" srcId="{86E424EC-FD98-46F6-9EDD-6CE4F3CE15D7}" destId="{C641307C-99DF-4F27-8431-CE285817B0CC}" srcOrd="1" destOrd="0" presId="urn:microsoft.com/office/officeart/2005/8/layout/funnel1"/>
    <dgm:cxn modelId="{48129A66-35C1-4149-84F3-1D3785A6D7BB}" type="presParOf" srcId="{86E424EC-FD98-46F6-9EDD-6CE4F3CE15D7}" destId="{D8E0E7C0-53FF-406D-B354-372CACC420F3}" srcOrd="2" destOrd="0" presId="urn:microsoft.com/office/officeart/2005/8/layout/funnel1"/>
    <dgm:cxn modelId="{5C528FAA-65BA-4797-A9ED-2FE6BED0A097}" type="presParOf" srcId="{86E424EC-FD98-46F6-9EDD-6CE4F3CE15D7}" destId="{420FDD5F-7525-4726-9D5A-88EED4EEA208}" srcOrd="3" destOrd="0" presId="urn:microsoft.com/office/officeart/2005/8/layout/funnel1"/>
    <dgm:cxn modelId="{D7900CFA-DDA4-4EC2-BAD2-CD83CE5E0D63}" type="presParOf" srcId="{86E424EC-FD98-46F6-9EDD-6CE4F3CE15D7}" destId="{EE9924A3-4C92-4A7A-88C0-B812AE5DF275}" srcOrd="4" destOrd="0" presId="urn:microsoft.com/office/officeart/2005/8/layout/funnel1"/>
    <dgm:cxn modelId="{CBCF2445-DA0A-4F09-8982-97537EDD7189}" type="presParOf" srcId="{86E424EC-FD98-46F6-9EDD-6CE4F3CE15D7}" destId="{83D6028D-06B2-4F40-8274-4DB3B7417A9E}" srcOrd="5" destOrd="0" presId="urn:microsoft.com/office/officeart/2005/8/layout/funnel1"/>
    <dgm:cxn modelId="{F35BDD5A-9CED-471E-9291-06A6A912B0C4}" type="presParOf" srcId="{86E424EC-FD98-46F6-9EDD-6CE4F3CE15D7}" destId="{F7D11B3C-31FB-4BF2-B40D-024992AAC4FE}"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0EF33-5337-418C-98AA-53358DB8845A}">
      <dsp:nvSpPr>
        <dsp:cNvPr id="0" name=""/>
        <dsp:cNvSpPr/>
      </dsp:nvSpPr>
      <dsp:spPr>
        <a:xfrm>
          <a:off x="1872826" y="220133"/>
          <a:ext cx="4368800" cy="1517226"/>
        </a:xfrm>
        <a:prstGeom prst="ellipse">
          <a:avLst/>
        </a:prstGeom>
        <a:solidFill>
          <a:schemeClr val="tx2">
            <a:lumMod val="50000"/>
            <a:lumOff val="50000"/>
            <a:alpha val="40000"/>
          </a:schemeClr>
        </a:solidFill>
        <a:ln>
          <a:noFill/>
        </a:ln>
        <a:effectLst/>
        <a:sp3d z="-152400" prstMaterial="matte"/>
      </dsp:spPr>
      <dsp:style>
        <a:lnRef idx="0">
          <a:scrgbClr r="0" g="0" b="0"/>
        </a:lnRef>
        <a:fillRef idx="1">
          <a:scrgbClr r="0" g="0" b="0"/>
        </a:fillRef>
        <a:effectRef idx="0">
          <a:scrgbClr r="0" g="0" b="0"/>
        </a:effectRef>
        <a:fontRef idx="minor"/>
      </dsp:style>
    </dsp:sp>
    <dsp:sp modelId="{C641307C-99DF-4F27-8431-CE285817B0CC}">
      <dsp:nvSpPr>
        <dsp:cNvPr id="0" name=""/>
        <dsp:cNvSpPr/>
      </dsp:nvSpPr>
      <dsp:spPr>
        <a:xfrm>
          <a:off x="3640666" y="3935306"/>
          <a:ext cx="846666" cy="541866"/>
        </a:xfrm>
        <a:prstGeom prst="downArrow">
          <a:avLst/>
        </a:prstGeom>
        <a:solidFill>
          <a:schemeClr val="tx2">
            <a:lumMod val="25000"/>
            <a:lumOff val="7500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E0E7C0-53FF-406D-B354-372CACC420F3}">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Twitter Sentimental Analysis</a:t>
          </a:r>
        </a:p>
      </dsp:txBody>
      <dsp:txXfrm>
        <a:off x="2031999" y="4368800"/>
        <a:ext cx="4064000" cy="1016000"/>
      </dsp:txXfrm>
    </dsp:sp>
    <dsp:sp modelId="{420FDD5F-7525-4726-9D5A-88EED4EEA208}">
      <dsp:nvSpPr>
        <dsp:cNvPr id="0" name=""/>
        <dsp:cNvSpPr/>
      </dsp:nvSpPr>
      <dsp:spPr>
        <a:xfrm>
          <a:off x="3461173" y="1854538"/>
          <a:ext cx="1524000" cy="1524000"/>
        </a:xfrm>
        <a:prstGeom prst="ellipse">
          <a:avLst/>
        </a:prstGeom>
        <a:solidFill>
          <a:srgbClr val="00B0F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Angular </a:t>
          </a:r>
          <a:r>
            <a:rPr lang="en-IN" sz="1500" kern="1200" dirty="0" err="1"/>
            <a:t>Js</a:t>
          </a:r>
          <a:endParaRPr lang="en-IN" sz="1500" kern="1200" dirty="0"/>
        </a:p>
      </dsp:txBody>
      <dsp:txXfrm>
        <a:off x="3684358" y="2077723"/>
        <a:ext cx="1077630" cy="1077630"/>
      </dsp:txXfrm>
    </dsp:sp>
    <dsp:sp modelId="{EE9924A3-4C92-4A7A-88C0-B812AE5DF275}">
      <dsp:nvSpPr>
        <dsp:cNvPr id="0" name=""/>
        <dsp:cNvSpPr/>
      </dsp:nvSpPr>
      <dsp:spPr>
        <a:xfrm>
          <a:off x="2370666" y="711200"/>
          <a:ext cx="1524000" cy="1524000"/>
        </a:xfrm>
        <a:prstGeom prst="ellipse">
          <a:avLst/>
        </a:prstGeom>
        <a:solidFill>
          <a:srgbClr val="00B0F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IBM Cloud Technologies</a:t>
          </a:r>
        </a:p>
      </dsp:txBody>
      <dsp:txXfrm>
        <a:off x="2593851" y="934385"/>
        <a:ext cx="1077630" cy="1077630"/>
      </dsp:txXfrm>
    </dsp:sp>
    <dsp:sp modelId="{83D6028D-06B2-4F40-8274-4DB3B7417A9E}">
      <dsp:nvSpPr>
        <dsp:cNvPr id="0" name=""/>
        <dsp:cNvSpPr/>
      </dsp:nvSpPr>
      <dsp:spPr>
        <a:xfrm>
          <a:off x="3928533" y="342730"/>
          <a:ext cx="1524000" cy="1524000"/>
        </a:xfrm>
        <a:prstGeom prst="ellipse">
          <a:avLst/>
        </a:prstGeom>
        <a:solidFill>
          <a:srgbClr val="00B0F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Twitter </a:t>
          </a:r>
          <a:r>
            <a:rPr lang="en-IN" sz="1500" kern="1200" dirty="0" err="1"/>
            <a:t>Api</a:t>
          </a:r>
          <a:endParaRPr lang="en-IN" sz="1500" kern="1200" dirty="0"/>
        </a:p>
      </dsp:txBody>
      <dsp:txXfrm>
        <a:off x="4151718" y="565915"/>
        <a:ext cx="1077630" cy="1077630"/>
      </dsp:txXfrm>
    </dsp:sp>
    <dsp:sp modelId="{F7D11B3C-31FB-4BF2-B40D-024992AAC4FE}">
      <dsp:nvSpPr>
        <dsp:cNvPr id="0" name=""/>
        <dsp:cNvSpPr/>
      </dsp:nvSpPr>
      <dsp:spPr>
        <a:xfrm>
          <a:off x="1693333" y="48735"/>
          <a:ext cx="4741333" cy="3793066"/>
        </a:xfrm>
        <a:prstGeom prst="funnel">
          <a:avLst/>
        </a:prstGeom>
        <a:solidFill>
          <a:srgbClr val="002060">
            <a:alpha val="40000"/>
          </a:srgb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DFEBA-4090-41E4-8DE8-0E6F8A3421EC}" type="datetimeFigureOut">
              <a:rPr lang="en-IN" smtClean="0"/>
              <a:t>20-07-2020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25A65-54B0-4EC6-BB55-D9FD8D53BAFE}" type="slidenum">
              <a:rPr lang="en-IN" smtClean="0"/>
              <a:t>‹#›</a:t>
            </a:fld>
            <a:endParaRPr lang="en-IN"/>
          </a:p>
        </p:txBody>
      </p:sp>
    </p:spTree>
    <p:extLst>
      <p:ext uri="{BB962C8B-B14F-4D97-AF65-F5344CB8AC3E}">
        <p14:creationId xmlns:p14="http://schemas.microsoft.com/office/powerpoint/2010/main" val="1418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Evening Sirs,</a:t>
            </a:r>
          </a:p>
          <a:p>
            <a:r>
              <a:rPr lang="en-IN" dirty="0"/>
              <a:t>We X ash 4 will now present our project of topic Twitter Sentimental Analysis Of </a:t>
            </a:r>
            <a:r>
              <a:rPr lang="en-IN" dirty="0" err="1"/>
              <a:t>Covid</a:t>
            </a:r>
            <a:r>
              <a:rPr lang="en-IN" dirty="0"/>
              <a:t> 19 Tweets.</a:t>
            </a:r>
          </a:p>
        </p:txBody>
      </p:sp>
      <p:sp>
        <p:nvSpPr>
          <p:cNvPr id="4" name="Slide Number Placeholder 3"/>
          <p:cNvSpPr>
            <a:spLocks noGrp="1"/>
          </p:cNvSpPr>
          <p:nvPr>
            <p:ph type="sldNum" sz="quarter" idx="5"/>
          </p:nvPr>
        </p:nvSpPr>
        <p:spPr/>
        <p:txBody>
          <a:bodyPr/>
          <a:lstStyle/>
          <a:p>
            <a:fld id="{25C25A65-54B0-4EC6-BB55-D9FD8D53BAFE}" type="slidenum">
              <a:rPr lang="en-IN" smtClean="0"/>
              <a:t>1</a:t>
            </a:fld>
            <a:endParaRPr lang="en-IN"/>
          </a:p>
        </p:txBody>
      </p:sp>
    </p:spTree>
    <p:extLst>
      <p:ext uri="{BB962C8B-B14F-4D97-AF65-F5344CB8AC3E}">
        <p14:creationId xmlns:p14="http://schemas.microsoft.com/office/powerpoint/2010/main" val="2037964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importance of public emotions and the effects of the crisis on the psychological state of people, we present a user-friendly dashboard to display the tweets.</a:t>
            </a:r>
          </a:p>
          <a:p>
            <a:r>
              <a:rPr lang="en-US" dirty="0"/>
              <a:t>We can improve our project if we use the paid version of the IBM cloud technologies.</a:t>
            </a:r>
          </a:p>
          <a:p>
            <a:r>
              <a:rPr lang="en-US" dirty="0"/>
              <a:t>We also would love to add the twitter bot idea we mentioned before.</a:t>
            </a:r>
          </a:p>
          <a:p>
            <a:endParaRPr lang="en-US" dirty="0"/>
          </a:p>
          <a:p>
            <a:r>
              <a:rPr lang="en-US" dirty="0"/>
              <a:t>Finally, I would like to conclude by saying that I hope this project helps someone somewhere combat his/her mental issues and trust the world around them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22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7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show you the live site: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73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medium-content-serif-font"/>
              </a:rPr>
              <a:t>As </a:t>
            </a:r>
            <a:r>
              <a:rPr lang="en-US" b="0" i="0" dirty="0" err="1">
                <a:solidFill>
                  <a:srgbClr val="292929"/>
                </a:solidFill>
                <a:effectLst/>
                <a:latin typeface="medium-content-serif-font"/>
              </a:rPr>
              <a:t>y’all</a:t>
            </a:r>
            <a:r>
              <a:rPr lang="en-US" b="0" i="0" dirty="0">
                <a:solidFill>
                  <a:srgbClr val="292929"/>
                </a:solidFill>
                <a:effectLst/>
                <a:latin typeface="medium-content-serif-font"/>
              </a:rPr>
              <a:t> know, at the moment our world is in the middle of a crisis! People have been stuck in their homes due to the COVID-19 pandemic and are eagerly waiting for a </a:t>
            </a:r>
            <a:r>
              <a:rPr lang="en-US" b="1" i="0" dirty="0">
                <a:solidFill>
                  <a:srgbClr val="292929"/>
                </a:solidFill>
                <a:effectLst/>
                <a:latin typeface="medium-content-serif-font"/>
              </a:rPr>
              <a:t>vaccine</a:t>
            </a:r>
            <a:r>
              <a:rPr lang="en-US" b="0" i="0" dirty="0">
                <a:solidFill>
                  <a:srgbClr val="292929"/>
                </a:solidFill>
                <a:effectLst/>
                <a:latin typeface="medium-content-serif-font"/>
              </a:rPr>
              <a:t> to be discovered so that they can go back to their normal life.</a:t>
            </a:r>
          </a:p>
          <a:p>
            <a:r>
              <a:rPr lang="en-US" dirty="0"/>
              <a:t>According to the studies, this self isolation have started to affect people’s mind in a negative and harmful way.</a:t>
            </a:r>
          </a:p>
          <a:p>
            <a:r>
              <a:rPr lang="en-US" dirty="0"/>
              <a:t>This have directly led to increase in suicide rates, as we can clearly see the wrong effects of isolation on our beloved actor Sushant Singh Rajput.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36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plan to combat this rise in mental health problems by analyzing the public tweets from the time period of this lockdown.</a:t>
            </a:r>
          </a:p>
          <a:p>
            <a:endParaRPr lang="en-US" dirty="0"/>
          </a:p>
          <a:p>
            <a:r>
              <a:rPr lang="en-US" dirty="0"/>
              <a:t>We further enhance it by using it on a live dataset, which gives us a good idea of the current mind set of people around the world.</a:t>
            </a:r>
          </a:p>
          <a:p>
            <a:endParaRPr lang="en-US" dirty="0"/>
          </a:p>
          <a:p>
            <a:r>
              <a:rPr lang="en-US" dirty="0"/>
              <a:t>Our future plan includes to make a twitter bot which replies to “sad or depressed” detected tweets with a motivational quote/meme and mental health helpline numbers.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55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technology used in our project.</a:t>
            </a:r>
          </a:p>
          <a:p>
            <a:endParaRPr lang="en-US" dirty="0"/>
          </a:p>
          <a:p>
            <a:r>
              <a:rPr lang="en-US" dirty="0"/>
              <a:t>First we use the Twitter </a:t>
            </a:r>
            <a:r>
              <a:rPr lang="en-US" dirty="0" err="1"/>
              <a:t>Api</a:t>
            </a:r>
            <a:r>
              <a:rPr lang="en-US" dirty="0"/>
              <a:t> to get the live tweets from the twitter database.</a:t>
            </a:r>
          </a:p>
          <a:p>
            <a:endParaRPr lang="en-US" dirty="0"/>
          </a:p>
          <a:p>
            <a:r>
              <a:rPr lang="en-US" dirty="0"/>
              <a:t>Next we use the IBM Cloud technologies to analyze these tweets which I will explain in further detail while going over the flow of the project.</a:t>
            </a:r>
          </a:p>
          <a:p>
            <a:endParaRPr lang="en-US" dirty="0"/>
          </a:p>
          <a:p>
            <a:r>
              <a:rPr lang="en-US" dirty="0"/>
              <a:t>We use Angular JS to design and display the visualization Dashboard showing the graphs of the recorded and analyzed data.</a:t>
            </a:r>
          </a:p>
          <a:p>
            <a:endParaRPr lang="en-US" dirty="0"/>
          </a:p>
          <a:p>
            <a:r>
              <a:rPr lang="en-US" dirty="0"/>
              <a:t>We will now see the flow of the project in greater detail.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06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further in our project</a:t>
            </a:r>
          </a:p>
          <a:p>
            <a:r>
              <a:rPr lang="en-US" dirty="0"/>
              <a:t>We first get live tweets using the twitter API.</a:t>
            </a:r>
          </a:p>
          <a:p>
            <a:endParaRPr lang="en-US" b="0" i="0" dirty="0">
              <a:solidFill>
                <a:srgbClr val="FFFFFF"/>
              </a:solidFill>
              <a:effectLst/>
              <a:latin typeface="ibm-plex-sans"/>
            </a:endParaRPr>
          </a:p>
          <a:p>
            <a:r>
              <a:rPr lang="en-US" b="0" i="0" dirty="0">
                <a:solidFill>
                  <a:srgbClr val="FFFFFF"/>
                </a:solidFill>
                <a:effectLst/>
                <a:latin typeface="ibm-plex-sans"/>
              </a:rPr>
              <a:t>Coming to the IBM Cloud technologies: - </a:t>
            </a:r>
          </a:p>
          <a:p>
            <a:r>
              <a:rPr lang="en-US" b="0" i="0" dirty="0">
                <a:solidFill>
                  <a:srgbClr val="FFFFFF"/>
                </a:solidFill>
                <a:effectLst/>
                <a:latin typeface="ibm-plex-sans"/>
              </a:rPr>
              <a:t>We first use</a:t>
            </a:r>
          </a:p>
          <a:p>
            <a:r>
              <a:rPr lang="en-US" dirty="0"/>
              <a:t>Watson Tone analyzer which helps us detect the tone/ sentiment of the tweets we get.</a:t>
            </a:r>
            <a:endParaRPr lang="en-US" b="0" i="0" dirty="0">
              <a:solidFill>
                <a:srgbClr val="FFFFFF"/>
              </a:solidFill>
              <a:effectLst/>
              <a:latin typeface="ibm-plex-sans"/>
            </a:endParaRPr>
          </a:p>
          <a:p>
            <a:endParaRPr lang="en-US" b="0" i="0" dirty="0">
              <a:solidFill>
                <a:srgbClr val="FFFFFF"/>
              </a:solidFill>
              <a:effectLst/>
              <a:latin typeface="ibm-plex-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ibm-plex-sans"/>
              </a:rPr>
              <a:t>We then use</a:t>
            </a:r>
          </a:p>
          <a:p>
            <a:r>
              <a:rPr lang="en-US" b="0" i="0" dirty="0">
                <a:solidFill>
                  <a:srgbClr val="FFFFFF"/>
                </a:solidFill>
                <a:effectLst/>
                <a:latin typeface="ibm-plex-sans"/>
              </a:rPr>
              <a:t>Watson Natural Language Understanding which is IBM cloud product to extract the metadata from text such as entities, keywords, categories, etc.</a:t>
            </a:r>
          </a:p>
          <a:p>
            <a:endParaRPr lang="en-US" b="0" i="0" dirty="0">
              <a:solidFill>
                <a:srgbClr val="FFFFFF"/>
              </a:solidFill>
              <a:effectLst/>
              <a:latin typeface="ibm-plex-sans"/>
            </a:endParaRPr>
          </a:p>
          <a:p>
            <a:r>
              <a:rPr lang="en-US" b="0" i="0" dirty="0">
                <a:solidFill>
                  <a:srgbClr val="FFFFFF"/>
                </a:solidFill>
                <a:effectLst/>
                <a:latin typeface="ibm-plex-sans"/>
              </a:rPr>
              <a:t>This metadata is used by the Watson Assistant to categorize the new data based on previous data hence making the model more efficient as new data is added.</a:t>
            </a:r>
          </a:p>
          <a:p>
            <a:endParaRPr lang="en-US" b="0" i="0" dirty="0">
              <a:solidFill>
                <a:srgbClr val="FFFFFF"/>
              </a:solidFill>
              <a:effectLst/>
              <a:latin typeface="ibm-plex-sans"/>
            </a:endParaRPr>
          </a:p>
          <a:p>
            <a:r>
              <a:rPr lang="en-US" dirty="0"/>
              <a:t> Finally all the tweets and sub final products are stored on the IBM Cloudant data storage.</a:t>
            </a:r>
          </a:p>
          <a:p>
            <a:endParaRPr lang="en-US" dirty="0"/>
          </a:p>
          <a:p>
            <a:endParaRPr lang="en-US" dirty="0"/>
          </a:p>
          <a:p>
            <a:r>
              <a:rPr lang="en-US" dirty="0"/>
              <a:t>As the end product of this, we display the tweets with their emotions on the dashboard with their sentiments.</a:t>
            </a:r>
          </a:p>
          <a:p>
            <a:endParaRPr lang="en-US" dirty="0"/>
          </a:p>
          <a:p>
            <a:r>
              <a:rPr lang="en-US" dirty="0"/>
              <a:t>I will now show you the main features of our project which distinguishes our project from others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237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unique features of our project are: -</a:t>
            </a:r>
          </a:p>
          <a:p>
            <a:r>
              <a:rPr lang="en-US" dirty="0"/>
              <a:t>1) All the analyzing is done live on new tweets tweeted by users all around the world.</a:t>
            </a:r>
          </a:p>
          <a:p>
            <a:r>
              <a:rPr lang="en-US" dirty="0"/>
              <a:t>2) It also supports all the major world languages(43). </a:t>
            </a:r>
          </a:p>
          <a:p>
            <a:r>
              <a:rPr lang="en-US" dirty="0"/>
              <a:t>3) According to our research, all the sentimental analysis products available on the market only shows if a text/tweet is positive/-</a:t>
            </a:r>
            <a:r>
              <a:rPr lang="en-US" dirty="0" err="1"/>
              <a:t>ve</a:t>
            </a:r>
            <a:r>
              <a:rPr lang="en-US" dirty="0"/>
              <a:t>/neutral.</a:t>
            </a:r>
          </a:p>
          <a:p>
            <a:r>
              <a:rPr lang="en-US" dirty="0"/>
              <a:t>	We take it on an whole different level by showing the exact emotion a person is feeling like anger/sad/fear/happy/etc. which helps us to differentiate our audience and target different people for the twitter bot we plan to use.</a:t>
            </a:r>
          </a:p>
          <a:p>
            <a:r>
              <a:rPr lang="en-US" dirty="0"/>
              <a:t>4) We also provide with an easy to use UI to compare new tweets and old tweets i.e. b4 lockdown and after lockdown.</a:t>
            </a:r>
          </a:p>
          <a:p>
            <a:endParaRPr lang="en-US" dirty="0"/>
          </a:p>
          <a:p>
            <a:r>
              <a:rPr lang="en-US" dirty="0"/>
              <a:t>I will now show you the Final design we came up with: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58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homepage we see the latest tweets by user along with the sentiments attached.</a:t>
            </a:r>
          </a:p>
          <a:p>
            <a:r>
              <a:rPr lang="en-US" dirty="0"/>
              <a:t>As we scroll down: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13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graphs which shows the data from before the lock-down </a:t>
            </a:r>
            <a:r>
              <a:rPr lang="en-US" dirty="0" err="1"/>
              <a:t>upto</a:t>
            </a:r>
            <a:r>
              <a:rPr lang="en-US" dirty="0"/>
              <a:t> present.</a:t>
            </a:r>
          </a:p>
          <a:p>
            <a:endParaRPr lang="en-US" dirty="0"/>
          </a:p>
          <a:p>
            <a:r>
              <a:rPr lang="en-US" dirty="0"/>
              <a:t>Optional: -</a:t>
            </a:r>
          </a:p>
          <a:p>
            <a:r>
              <a:rPr lang="en-US" dirty="0"/>
              <a:t>Explain the </a:t>
            </a:r>
            <a:r>
              <a:rPr lang="en-US" dirty="0" err="1"/>
              <a:t>wordcloud</a:t>
            </a:r>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07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display all the data captured by our model since the beginning with their sentiments.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16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FD0D-7CFF-47D3-9973-FCC6E1C31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005579-F802-43CD-A466-BBCE06AA6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469E3-762B-4CCF-A973-85D63FA859F4}"/>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4AE8C184-9145-40AA-8EA5-486BF170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45A95-D48B-4300-BB76-9A08231201BE}"/>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79687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A6C8-3CBA-4619-8993-8760E1BB8B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55980-48E0-4D23-8A19-15C2311F4C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B3606-3C87-4258-AC82-DAF336B4BC4E}"/>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72ED919A-1D19-4888-BD38-9F398DD2C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3100E-BB1A-4B5F-B7FE-3C21C7D6C6E5}"/>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9234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F12C9-95B3-47C4-A326-D0FEED915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8624-9106-48AC-9632-78BFA8C21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F982F-793E-4EDC-9DF9-58F407E3EAE2}"/>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687DD07E-1A50-4180-8FCD-640E740C6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B144A-CC30-4908-94B9-B1E5EF27970C}"/>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025943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33139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1CAE-7929-4729-83A5-BECA685BB7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ED4AD-731E-4697-83FF-216B7CBCB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3C1AB-A94B-4874-85BE-FEA022985877}"/>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3E655301-D1F5-4752-A9B4-49AE663E3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32708-15D0-4B42-82C7-094F4EE8805B}"/>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77551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4B73-F685-4644-9BAB-BE619343F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5179A1-4308-4C32-86A8-7480B1F5E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BE3AD-09CE-4489-8004-25D51AD54324}"/>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5D9DBC3F-E369-4D57-8502-B3795CFB0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AC059-007C-4A8A-89E6-E59D0C6C04E0}"/>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49937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4E16-65A5-4C03-B9F7-C73B7FDD18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3267DE-595A-4D2A-890C-AAC520229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8A038-448F-4A73-BED2-DF4087E2A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7B8E56-A7F4-4E6B-9494-23EBA807B245}"/>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6" name="Footer Placeholder 5">
            <a:extLst>
              <a:ext uri="{FF2B5EF4-FFF2-40B4-BE49-F238E27FC236}">
                <a16:creationId xmlns:a16="http://schemas.microsoft.com/office/drawing/2014/main" id="{789D00A9-60FF-4590-AB7E-CCDF9C1AA4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0D7483-EAF5-49A3-9118-AD47CFA5217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4981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0DE4-E4DC-434B-8A90-2FD0BF8AB2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1A5C8-8391-4F06-B46A-2DA20C009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CCFEF-BAD2-43C1-9790-3D93F6EF1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9888B-C568-41AA-84FD-9FF2BEA4E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61C02-AD5E-428B-B53A-D2AC2B222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F3B284-E789-40AB-A019-E4534EDE229F}"/>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8" name="Footer Placeholder 7">
            <a:extLst>
              <a:ext uri="{FF2B5EF4-FFF2-40B4-BE49-F238E27FC236}">
                <a16:creationId xmlns:a16="http://schemas.microsoft.com/office/drawing/2014/main" id="{D10CCB1D-36D5-4B06-94B4-A8E71F67C0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C3ADE8-9D13-4360-B441-84F6BA055094}"/>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25845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D142-E9FD-4E31-A224-37BD6F82A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3359BD-2CB8-4A8A-ACF4-D6FC108BF6C4}"/>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4" name="Footer Placeholder 3">
            <a:extLst>
              <a:ext uri="{FF2B5EF4-FFF2-40B4-BE49-F238E27FC236}">
                <a16:creationId xmlns:a16="http://schemas.microsoft.com/office/drawing/2014/main" id="{DC9BF3B3-A35A-4F8E-B319-1F7539E05B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640C56-B6EF-476A-85AE-1693AEB4451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38187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C450D-1EF8-46D2-B2C2-CFFD93EE23D5}"/>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3" name="Footer Placeholder 2">
            <a:extLst>
              <a:ext uri="{FF2B5EF4-FFF2-40B4-BE49-F238E27FC236}">
                <a16:creationId xmlns:a16="http://schemas.microsoft.com/office/drawing/2014/main" id="{D121BE76-BA4D-43E1-9CC5-E0BD55FBFC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2A13C-530B-4B38-AD7E-8922775F707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89234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556A-4DCE-433A-B905-EA90BB77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E4374A-3A34-4F5C-A520-FF1443783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4C928-54DA-424C-858A-0B5BEE479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61135-C105-4107-91B6-1FBA48012C11}"/>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6" name="Footer Placeholder 5">
            <a:extLst>
              <a:ext uri="{FF2B5EF4-FFF2-40B4-BE49-F238E27FC236}">
                <a16:creationId xmlns:a16="http://schemas.microsoft.com/office/drawing/2014/main" id="{AA153DD0-DF88-433F-BB7F-BCEDEA339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58DAF-8563-464B-B0C5-ED8CBF6D0A4B}"/>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293351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FF2E-2903-4AEF-BB8D-99C94BA19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A50D39-0676-4E38-A8F8-D4DC13B24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D9A94A-5DA9-4203-B0B9-B0E527071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B079-ABF5-43D8-A0FF-0D69B1191D33}"/>
              </a:ext>
            </a:extLst>
          </p:cNvPr>
          <p:cNvSpPr>
            <a:spLocks noGrp="1"/>
          </p:cNvSpPr>
          <p:nvPr>
            <p:ph type="dt" sz="half" idx="10"/>
          </p:nvPr>
        </p:nvSpPr>
        <p:spPr/>
        <p:txBody>
          <a:bodyPr/>
          <a:lstStyle/>
          <a:p>
            <a:fld id="{727B09F1-A7BB-40E6-8176-4E6E2D964975}" type="datetimeFigureOut">
              <a:rPr lang="en-IN" smtClean="0"/>
              <a:t>20-07-2020</a:t>
            </a:fld>
            <a:endParaRPr lang="en-IN"/>
          </a:p>
        </p:txBody>
      </p:sp>
      <p:sp>
        <p:nvSpPr>
          <p:cNvPr id="6" name="Footer Placeholder 5">
            <a:extLst>
              <a:ext uri="{FF2B5EF4-FFF2-40B4-BE49-F238E27FC236}">
                <a16:creationId xmlns:a16="http://schemas.microsoft.com/office/drawing/2014/main" id="{3B387DE7-8465-4D67-9A3D-89EDEEAF3B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CCDD1-25DD-4035-A366-D67C342F56F1}"/>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72353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D0C2F-DAFD-4512-B7C0-D9946643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DD7B4-2351-4A1D-8ED6-E9D792659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1DC1-BD31-40BA-805C-1EF6DB003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B09F1-A7BB-40E6-8176-4E6E2D964975}" type="datetimeFigureOut">
              <a:rPr lang="en-IN" smtClean="0"/>
              <a:t>20-07-2020</a:t>
            </a:fld>
            <a:endParaRPr lang="en-IN"/>
          </a:p>
        </p:txBody>
      </p:sp>
      <p:sp>
        <p:nvSpPr>
          <p:cNvPr id="5" name="Footer Placeholder 4">
            <a:extLst>
              <a:ext uri="{FF2B5EF4-FFF2-40B4-BE49-F238E27FC236}">
                <a16:creationId xmlns:a16="http://schemas.microsoft.com/office/drawing/2014/main" id="{59A81AB3-2561-4E31-94DC-B26C941F6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3A3424-89D6-4C3C-A302-EA7A993DE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CE9B0-9305-4983-B500-71723D7DC698}" type="slidenum">
              <a:rPr lang="en-IN" smtClean="0"/>
              <a:t>‹#›</a:t>
            </a:fld>
            <a:endParaRPr lang="en-IN"/>
          </a:p>
        </p:txBody>
      </p:sp>
    </p:spTree>
    <p:extLst>
      <p:ext uri="{BB962C8B-B14F-4D97-AF65-F5344CB8AC3E}">
        <p14:creationId xmlns:p14="http://schemas.microsoft.com/office/powerpoint/2010/main" val="126437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06524849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cognitive-social-crm-persistent-quokka-ch.eu-gb.mybluemix.net/"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C8FE18-FFF3-4A1B-9295-2EC9046545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56948"/>
            <a:ext cx="12192000" cy="6285390"/>
          </a:xfrm>
          <a:prstGeom prst="rect">
            <a:avLst/>
          </a:prstGeom>
        </p:spPr>
      </p:pic>
      <p:sp>
        <p:nvSpPr>
          <p:cNvPr id="7" name="TextBox 6">
            <a:extLst>
              <a:ext uri="{FF2B5EF4-FFF2-40B4-BE49-F238E27FC236}">
                <a16:creationId xmlns:a16="http://schemas.microsoft.com/office/drawing/2014/main" id="{204DB26E-B880-4C87-B2E0-0CADB8EC3795}"/>
              </a:ext>
            </a:extLst>
          </p:cNvPr>
          <p:cNvSpPr txBox="1"/>
          <p:nvPr/>
        </p:nvSpPr>
        <p:spPr>
          <a:xfrm>
            <a:off x="9414711" y="5060473"/>
            <a:ext cx="3374189" cy="1477328"/>
          </a:xfrm>
          <a:prstGeom prst="rect">
            <a:avLst/>
          </a:prstGeom>
          <a:noFill/>
        </p:spPr>
        <p:txBody>
          <a:bodyPr wrap="square" rtlCol="0">
            <a:spAutoFit/>
          </a:bodyPr>
          <a:lstStyle/>
          <a:p>
            <a:r>
              <a:rPr lang="en-IN" dirty="0">
                <a:solidFill>
                  <a:schemeClr val="bg1"/>
                </a:solidFill>
                <a:latin typeface="Bahnschrift SemiBold Condensed" panose="020B0502040204020203" pitchFamily="34" charset="0"/>
                <a:cs typeface="Calibri" panose="020F0502020204030204" pitchFamily="34" charset="0"/>
              </a:rPr>
              <a:t>Team Name: -</a:t>
            </a:r>
            <a:r>
              <a:rPr lang="en-IN" dirty="0">
                <a:solidFill>
                  <a:schemeClr val="bg1"/>
                </a:solidFill>
                <a:latin typeface="Bahnschrift SemiBold Condensed" panose="020B0502040204020203" pitchFamily="34" charset="0"/>
              </a:rPr>
              <a:t> </a:t>
            </a:r>
            <a:r>
              <a:rPr lang="en-IN" b="1" i="0" u="sng" dirty="0">
                <a:solidFill>
                  <a:schemeClr val="bg1"/>
                </a:solidFill>
                <a:effectLst/>
                <a:latin typeface="Bahnschrift SemiBold Condensed" panose="020B0502040204020203" pitchFamily="34" charset="0"/>
              </a:rPr>
              <a:t>X Æ A-4</a:t>
            </a:r>
          </a:p>
          <a:p>
            <a:r>
              <a:rPr lang="en-IN" i="0" dirty="0">
                <a:solidFill>
                  <a:schemeClr val="bg1"/>
                </a:solidFill>
                <a:effectLst/>
                <a:latin typeface="Bahnschrift Condensed" panose="020B0502040204020203" pitchFamily="34" charset="0"/>
              </a:rPr>
              <a:t>Jay Jhaveri</a:t>
            </a:r>
          </a:p>
          <a:p>
            <a:r>
              <a:rPr lang="en-IN" dirty="0">
                <a:solidFill>
                  <a:schemeClr val="bg1"/>
                </a:solidFill>
                <a:latin typeface="Bahnschrift Condensed" panose="020B0502040204020203" pitchFamily="34" charset="0"/>
              </a:rPr>
              <a:t>Abhay Gupta</a:t>
            </a:r>
          </a:p>
          <a:p>
            <a:r>
              <a:rPr lang="en-IN" i="0" dirty="0">
                <a:solidFill>
                  <a:schemeClr val="bg1"/>
                </a:solidFill>
                <a:effectLst/>
                <a:latin typeface="Bahnschrift Condensed" panose="020B0502040204020203" pitchFamily="34" charset="0"/>
              </a:rPr>
              <a:t>Prem </a:t>
            </a:r>
            <a:r>
              <a:rPr lang="en-IN" i="0" dirty="0" err="1">
                <a:solidFill>
                  <a:schemeClr val="bg1"/>
                </a:solidFill>
                <a:effectLst/>
                <a:latin typeface="Bahnschrift Condensed" panose="020B0502040204020203" pitchFamily="34" charset="0"/>
              </a:rPr>
              <a:t>Chhabria</a:t>
            </a:r>
            <a:endParaRPr lang="en-IN" i="0" dirty="0">
              <a:solidFill>
                <a:schemeClr val="bg1"/>
              </a:solidFill>
              <a:effectLst/>
              <a:latin typeface="Bahnschrift Condensed" panose="020B0502040204020203" pitchFamily="34" charset="0"/>
            </a:endParaRPr>
          </a:p>
          <a:p>
            <a:r>
              <a:rPr lang="en-IN" dirty="0">
                <a:solidFill>
                  <a:schemeClr val="bg1"/>
                </a:solidFill>
                <a:latin typeface="Bahnschrift Condensed" panose="020B0502040204020203" pitchFamily="34" charset="0"/>
              </a:rPr>
              <a:t>Prasad </a:t>
            </a:r>
            <a:r>
              <a:rPr lang="en-IN" dirty="0" err="1">
                <a:solidFill>
                  <a:schemeClr val="bg1"/>
                </a:solidFill>
                <a:latin typeface="Bahnschrift Condensed" panose="020B0502040204020203" pitchFamily="34" charset="0"/>
              </a:rPr>
              <a:t>Govekar</a:t>
            </a:r>
            <a:endParaRPr lang="en-IN" i="0" dirty="0">
              <a:solidFill>
                <a:schemeClr val="bg1"/>
              </a:solidFill>
              <a:effectLst/>
              <a:latin typeface="Bahnschrift Condensed" panose="020B0502040204020203" pitchFamily="34" charset="0"/>
            </a:endParaRPr>
          </a:p>
        </p:txBody>
      </p:sp>
      <p:sp>
        <p:nvSpPr>
          <p:cNvPr id="2" name="TextBox 1">
            <a:extLst>
              <a:ext uri="{FF2B5EF4-FFF2-40B4-BE49-F238E27FC236}">
                <a16:creationId xmlns:a16="http://schemas.microsoft.com/office/drawing/2014/main" id="{C5239EB5-FE32-4570-9389-ECF227717129}"/>
              </a:ext>
            </a:extLst>
          </p:cNvPr>
          <p:cNvSpPr txBox="1"/>
          <p:nvPr/>
        </p:nvSpPr>
        <p:spPr>
          <a:xfrm>
            <a:off x="0" y="10617"/>
            <a:ext cx="12192000" cy="646331"/>
          </a:xfrm>
          <a:prstGeom prst="rect">
            <a:avLst/>
          </a:prstGeom>
          <a:solidFill>
            <a:schemeClr val="tx2">
              <a:lumMod val="50000"/>
            </a:schemeClr>
          </a:solidFill>
        </p:spPr>
        <p:txBody>
          <a:bodyPr wrap="square" rtlCol="0">
            <a:spAutoFit/>
          </a:bodyPr>
          <a:lstStyle/>
          <a:p>
            <a:pPr algn="ctr"/>
            <a:r>
              <a:rPr lang="en-IN" sz="3600" b="1" i="0" u="sng" strike="noStrike" dirty="0">
                <a:solidFill>
                  <a:srgbClr val="35A0E5"/>
                </a:solidFill>
                <a:effectLst/>
              </a:rPr>
              <a:t>Twitter </a:t>
            </a:r>
            <a:r>
              <a:rPr lang="en-IN" sz="3600" b="1" i="0" u="sng" strike="noStrike" dirty="0">
                <a:solidFill>
                  <a:srgbClr val="EA291C"/>
                </a:solidFill>
                <a:effectLst/>
              </a:rPr>
              <a:t>Covid-19 </a:t>
            </a:r>
            <a:r>
              <a:rPr lang="en-IN" sz="3600" b="1" i="0" u="sng" strike="noStrike" dirty="0">
                <a:solidFill>
                  <a:srgbClr val="FFFFFF"/>
                </a:solidFill>
                <a:effectLst/>
              </a:rPr>
              <a:t>Sentimental Analysis</a:t>
            </a:r>
            <a:endParaRPr lang="en-IN" sz="3600" b="1" u="sng" dirty="0"/>
          </a:p>
        </p:txBody>
      </p:sp>
      <p:sp>
        <p:nvSpPr>
          <p:cNvPr id="6" name="Rectangle 5">
            <a:extLst>
              <a:ext uri="{FF2B5EF4-FFF2-40B4-BE49-F238E27FC236}">
                <a16:creationId xmlns:a16="http://schemas.microsoft.com/office/drawing/2014/main" id="{8E3A0430-6F0A-49A3-AD31-BDC7C19D2A83}"/>
              </a:ext>
            </a:extLst>
          </p:cNvPr>
          <p:cNvSpPr/>
          <p:nvPr/>
        </p:nvSpPr>
        <p:spPr>
          <a:xfrm>
            <a:off x="0" y="-592326"/>
            <a:ext cx="12192000" cy="61740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24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46589" y="245659"/>
            <a:ext cx="10515600" cy="739056"/>
          </a:xfrm>
        </p:spPr>
        <p:txBody>
          <a:bodyPr/>
          <a:lstStyle/>
          <a:p>
            <a:pPr algn="ctr"/>
            <a:r>
              <a:rPr lang="en-US" u="sng" dirty="0"/>
              <a:t>Conclusion</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sp>
        <p:nvSpPr>
          <p:cNvPr id="5" name="TextBox 4">
            <a:extLst>
              <a:ext uri="{FF2B5EF4-FFF2-40B4-BE49-F238E27FC236}">
                <a16:creationId xmlns:a16="http://schemas.microsoft.com/office/drawing/2014/main" id="{D7BE95A6-9BE2-4C2D-AFA0-BC6ED89C24E8}"/>
              </a:ext>
            </a:extLst>
          </p:cNvPr>
          <p:cNvSpPr txBox="1"/>
          <p:nvPr/>
        </p:nvSpPr>
        <p:spPr>
          <a:xfrm>
            <a:off x="385011" y="1417675"/>
            <a:ext cx="11421978" cy="3277820"/>
          </a:xfrm>
          <a:prstGeom prst="rect">
            <a:avLst/>
          </a:prstGeom>
          <a:noFill/>
        </p:spPr>
        <p:txBody>
          <a:bodyPr wrap="square" rtlCol="0">
            <a:spAutoFit/>
          </a:bodyPr>
          <a:lstStyle/>
          <a:p>
            <a:r>
              <a:rPr lang="en-US" sz="2300" b="0" i="0" u="none" strike="noStrike" spc="0" dirty="0">
                <a:solidFill>
                  <a:schemeClr val="bg1"/>
                </a:solidFill>
                <a:effectLst/>
                <a:latin typeface="Bahnschrift Light" panose="020B0502040204020203" pitchFamily="34" charset="0"/>
              </a:rPr>
              <a:t>Considering the importance of understanding public emotions and the affects on psychological state of people during a crisis, we present a web portal to identify the mood of the world during the current Covid-19 pandemic. </a:t>
            </a:r>
          </a:p>
          <a:p>
            <a:r>
              <a:rPr lang="en-US" sz="2300" b="0" i="0" u="none" strike="noStrike" spc="0" dirty="0">
                <a:solidFill>
                  <a:schemeClr val="bg1"/>
                </a:solidFill>
                <a:effectLst/>
                <a:latin typeface="Bahnschrift Light" panose="020B0502040204020203" pitchFamily="34" charset="0"/>
              </a:rPr>
              <a:t>The emotions of tweets are identified by ranking tweets based on comparison of words in the tweets with preloaded list of keywords for each emotion. </a:t>
            </a:r>
          </a:p>
          <a:p>
            <a:r>
              <a:rPr lang="en-US" sz="2300" b="0" i="0" u="none" strike="noStrike" spc="0" dirty="0">
                <a:solidFill>
                  <a:schemeClr val="bg1"/>
                </a:solidFill>
                <a:effectLst/>
                <a:latin typeface="Bahnschrift Light" panose="020B0502040204020203" pitchFamily="34" charset="0"/>
              </a:rPr>
              <a:t>Also, graphs depicting percentage of tweets expressing specific emotions are presented to the users. </a:t>
            </a:r>
          </a:p>
          <a:p>
            <a:r>
              <a:rPr lang="en-US" sz="2300" b="0" i="0" u="none" strike="noStrike" spc="0" dirty="0">
                <a:solidFill>
                  <a:schemeClr val="bg1"/>
                </a:solidFill>
                <a:effectLst/>
                <a:latin typeface="Bahnschrift Light" panose="020B0502040204020203" pitchFamily="34" charset="0"/>
              </a:rPr>
              <a:t>Furthermore, the existing portal could be improved to display mood of population with more specificity, which could include districts and cities of each state.</a:t>
            </a:r>
          </a:p>
        </p:txBody>
      </p:sp>
    </p:spTree>
    <p:extLst>
      <p:ext uri="{BB962C8B-B14F-4D97-AF65-F5344CB8AC3E}">
        <p14:creationId xmlns:p14="http://schemas.microsoft.com/office/powerpoint/2010/main" val="3130135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14137" y="2689944"/>
            <a:ext cx="10515600" cy="739056"/>
          </a:xfrm>
        </p:spPr>
        <p:txBody>
          <a:bodyPr>
            <a:normAutofit fontScale="90000"/>
          </a:bodyPr>
          <a:lstStyle/>
          <a:p>
            <a:pPr algn="ctr"/>
            <a:r>
              <a:rPr lang="en-US" sz="6700" dirty="0"/>
              <a:t>Thank You!</a:t>
            </a:r>
            <a:br>
              <a:rPr lang="en-US" dirty="0"/>
            </a:br>
            <a:r>
              <a:rPr lang="en-US" dirty="0"/>
              <a:t>Stay Safe Stay Happy!!</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spTree>
    <p:extLst>
      <p:ext uri="{BB962C8B-B14F-4D97-AF65-F5344CB8AC3E}">
        <p14:creationId xmlns:p14="http://schemas.microsoft.com/office/powerpoint/2010/main" val="18309717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2016844"/>
            <a:ext cx="10515600" cy="739056"/>
          </a:xfrm>
        </p:spPr>
        <p:txBody>
          <a:bodyPr>
            <a:normAutofit fontScale="90000"/>
          </a:bodyPr>
          <a:lstStyle/>
          <a:p>
            <a:pPr algn="ctr"/>
            <a:r>
              <a:rPr lang="en-IN" dirty="0">
                <a:hlinkClick r:id="rId3">
                  <a:extLst>
                    <a:ext uri="{A12FA001-AC4F-418D-AE19-62706E023703}">
                      <ahyp:hlinkClr xmlns:ahyp="http://schemas.microsoft.com/office/drawing/2018/hyperlinkcolor" val="tx"/>
                    </a:ext>
                  </a:extLst>
                </a:hlinkClick>
              </a:rPr>
              <a:t>DASHBOARD</a:t>
            </a:r>
            <a:br>
              <a:rPr lang="en-IN" dirty="0">
                <a:hlinkClick r:id="rId3">
                  <a:extLst>
                    <a:ext uri="{A12FA001-AC4F-418D-AE19-62706E023703}">
                      <ahyp:hlinkClr xmlns:ahyp="http://schemas.microsoft.com/office/drawing/2018/hyperlinkcolor" val="tx"/>
                    </a:ext>
                  </a:extLst>
                </a:hlinkClick>
              </a:rPr>
            </a:br>
            <a:r>
              <a:rPr lang="en-IN" dirty="0">
                <a:hlinkClick r:id="rId3">
                  <a:extLst>
                    <a:ext uri="{A12FA001-AC4F-418D-AE19-62706E023703}">
                      <ahyp:hlinkClr xmlns:ahyp="http://schemas.microsoft.com/office/drawing/2018/hyperlinkcolor" val="tx"/>
                    </a:ext>
                  </a:extLst>
                </a:hlinkClick>
              </a:rPr>
              <a:t>https://cognitive-social-crm-persistent-quokka-ch.eu-gb.mybluemix.net/</a:t>
            </a:r>
            <a:endParaRPr lang="en-US" dirty="0"/>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4"/>
          <a:stretch>
            <a:fillRect/>
          </a:stretch>
        </p:blipFill>
        <p:spPr>
          <a:xfrm>
            <a:off x="0" y="6272464"/>
            <a:ext cx="12192000" cy="759140"/>
          </a:xfrm>
          <a:prstGeom prst="rect">
            <a:avLst/>
          </a:prstGeom>
        </p:spPr>
      </p:pic>
    </p:spTree>
    <p:extLst>
      <p:ext uri="{BB962C8B-B14F-4D97-AF65-F5344CB8AC3E}">
        <p14:creationId xmlns:p14="http://schemas.microsoft.com/office/powerpoint/2010/main" val="34530955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Introduction</a:t>
            </a:r>
          </a:p>
        </p:txBody>
      </p:sp>
      <p:sp>
        <p:nvSpPr>
          <p:cNvPr id="5" name="Rectangle: Rounded Corners 4">
            <a:extLst>
              <a:ext uri="{FF2B5EF4-FFF2-40B4-BE49-F238E27FC236}">
                <a16:creationId xmlns:a16="http://schemas.microsoft.com/office/drawing/2014/main" id="{138442F2-CC48-4259-A360-1539111AD1DD}"/>
              </a:ext>
            </a:extLst>
          </p:cNvPr>
          <p:cNvSpPr/>
          <p:nvPr/>
        </p:nvSpPr>
        <p:spPr>
          <a:xfrm>
            <a:off x="5902750"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311,806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Affected</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E562942F-5222-4FD1-B903-2159B703E76D}"/>
              </a:ext>
            </a:extLst>
          </p:cNvPr>
          <p:cNvSpPr/>
          <p:nvPr/>
        </p:nvSpPr>
        <p:spPr>
          <a:xfrm>
            <a:off x="7879331"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Calibri" panose="020F0502020204030204"/>
              </a:rPr>
              <a:t>23,727</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Deaths</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80F2D2F7-1EEA-45E6-8477-690DF608EE60}"/>
              </a:ext>
            </a:extLst>
          </p:cNvPr>
          <p:cNvSpPr/>
          <p:nvPr/>
        </p:nvSpPr>
        <p:spPr>
          <a:xfrm>
            <a:off x="9855913"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72,112</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recovered</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902750" y="2320255"/>
            <a:ext cx="5735781" cy="267765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800" b="0" i="0" u="none" strike="noStrike" spc="0" dirty="0">
                <a:solidFill>
                  <a:schemeClr val="bg1"/>
                </a:solidFill>
                <a:effectLst/>
                <a:latin typeface="Montserrat"/>
              </a:rPr>
              <a:t>COVID-19 outbreak was first reported in Wuhan, China, and has spread to more than 50 countries. WHO declared COVID-19 as a Public Health Emergency of International Concern (PHEIC) on 30 January 2020.</a:t>
            </a:r>
            <a:br>
              <a:rPr lang="en-US" sz="2400" dirty="0">
                <a:solidFill>
                  <a:schemeClr val="bg1"/>
                </a:solidFill>
              </a:rPr>
            </a:br>
            <a:r>
              <a:rPr lang="en-US" sz="1800" b="0" i="0" u="none" strike="noStrike" spc="0" dirty="0">
                <a:solidFill>
                  <a:schemeClr val="bg1"/>
                </a:solidFill>
                <a:effectLst/>
                <a:latin typeface="Montserrat"/>
              </a:rPr>
              <a:t>Currently, people are staying inside their homes for 4 months for self-quarantine purposes. This has led to a sharp increase in mental health problems and suicide rates all across the globe.</a:t>
            </a:r>
            <a:br>
              <a:rPr lang="en-US" sz="2400" dirty="0">
                <a:solidFill>
                  <a:schemeClr val="bg1"/>
                </a:solidFill>
              </a:rPr>
            </a:br>
            <a:endParaRPr kumimoji="0" lang="en-US" sz="2400" b="0" i="0" u="none" strike="noStrike" kern="1200" cap="none" spc="0" normalizeH="0" baseline="0" noProof="0" dirty="0">
              <a:ln>
                <a:noFill/>
              </a:ln>
              <a:solidFill>
                <a:schemeClr val="bg1"/>
              </a:solidFill>
              <a:effectLst/>
              <a:uLnTx/>
              <a:uFillTx/>
              <a:latin typeface="Calibri" panose="020F0502020204030204"/>
            </a:endParaRPr>
          </a:p>
        </p:txBody>
      </p:sp>
      <p:sp>
        <p:nvSpPr>
          <p:cNvPr id="16" name="Rectangle 15">
            <a:extLst>
              <a:ext uri="{FF2B5EF4-FFF2-40B4-BE49-F238E27FC236}">
                <a16:creationId xmlns:a16="http://schemas.microsoft.com/office/drawing/2014/main" id="{1BF5A5DB-6FBB-4BB9-B2CD-94B4BF93D759}"/>
              </a:ext>
            </a:extLst>
          </p:cNvPr>
          <p:cNvSpPr/>
          <p:nvPr/>
        </p:nvSpPr>
        <p:spPr>
          <a:xfrm>
            <a:off x="7154749" y="1548199"/>
            <a:ext cx="3231782" cy="707886"/>
          </a:xfrm>
          <a:prstGeom prst="rect">
            <a:avLst/>
          </a:prstGeom>
        </p:spPr>
        <p:txBody>
          <a:bodyPr wrap="non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uLnTx/>
                <a:uFillTx/>
                <a:latin typeface="Calibri" panose="020F0502020204030204"/>
                <a:ea typeface="+mn-ea"/>
                <a:cs typeface="+mn-cs"/>
              </a:rPr>
              <a:t>The Problem</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0CD3366-BB07-4EAE-91C9-8CC0B45DD26E}"/>
              </a:ext>
            </a:extLst>
          </p:cNvPr>
          <p:cNvSpPr/>
          <p:nvPr/>
        </p:nvSpPr>
        <p:spPr>
          <a:xfrm>
            <a:off x="0" y="6240594"/>
            <a:ext cx="12192000" cy="617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A94CBA25-2005-48A7-8EDB-DB16576E3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31" y="163481"/>
            <a:ext cx="6858000" cy="6858000"/>
          </a:xfrm>
          <a:prstGeom prst="rect">
            <a:avLst/>
          </a:prstGeom>
        </p:spPr>
      </p:pic>
    </p:spTree>
    <p:extLst>
      <p:ext uri="{BB962C8B-B14F-4D97-AF65-F5344CB8AC3E}">
        <p14:creationId xmlns:p14="http://schemas.microsoft.com/office/powerpoint/2010/main" val="1844099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Introduction</a:t>
            </a:r>
          </a:p>
        </p:txBody>
      </p:sp>
      <p:sp>
        <p:nvSpPr>
          <p:cNvPr id="14" name="Rectangle 13">
            <a:extLst>
              <a:ext uri="{FF2B5EF4-FFF2-40B4-BE49-F238E27FC236}">
                <a16:creationId xmlns:a16="http://schemas.microsoft.com/office/drawing/2014/main" id="{F008B410-051D-43C5-BEA3-FB4D1C174B46}"/>
              </a:ext>
            </a:extLst>
          </p:cNvPr>
          <p:cNvSpPr/>
          <p:nvPr/>
        </p:nvSpPr>
        <p:spPr>
          <a:xfrm>
            <a:off x="5902750" y="2401680"/>
            <a:ext cx="5735781" cy="3693319"/>
          </a:xfrm>
          <a:prstGeom prst="rect">
            <a:avLst/>
          </a:prstGeom>
        </p:spPr>
        <p:txBody>
          <a:bodyPr wrap="square">
            <a:spAutoFit/>
          </a:bodyPr>
          <a:lstStyle/>
          <a:p>
            <a:pPr marL="285750" indent="-285750" algn="just">
              <a:spcAft>
                <a:spcPts val="0"/>
              </a:spcAft>
              <a:buFont typeface="Wingdings" panose="05000000000000000000" pitchFamily="2" charset="2"/>
              <a:buChar char="q"/>
            </a:pPr>
            <a:r>
              <a:rPr lang="en-US" sz="1800" b="0" i="0" u="none" strike="noStrike" spc="0" dirty="0">
                <a:solidFill>
                  <a:schemeClr val="bg1"/>
                </a:solidFill>
                <a:effectLst/>
                <a:latin typeface="Montserrat"/>
              </a:rPr>
              <a:t>We plan to combat this issue by using sentiment analysis on people’s tweets and hence to recognize one’s leaning towards mental health problems. </a:t>
            </a:r>
            <a:endParaRPr lang="en-US" sz="2400" dirty="0">
              <a:solidFill>
                <a:schemeClr val="bg1"/>
              </a:solidFill>
              <a:effectLst/>
            </a:endParaRPr>
          </a:p>
          <a:p>
            <a:pPr marL="285750" indent="-285750" algn="just">
              <a:spcAft>
                <a:spcPts val="0"/>
              </a:spcAft>
              <a:buFont typeface="Wingdings" panose="05000000000000000000" pitchFamily="2" charset="2"/>
              <a:buChar char="q"/>
            </a:pPr>
            <a:r>
              <a:rPr lang="en-US" sz="1800" b="0" i="0" u="none" strike="noStrike" spc="0" dirty="0">
                <a:solidFill>
                  <a:schemeClr val="bg1"/>
                </a:solidFill>
                <a:effectLst/>
                <a:latin typeface="Montserrat"/>
              </a:rPr>
              <a:t>We plan on making our model on a live dataset i.e. We would be continuously getting new tweets from all over the world using the twitter API and using the model we create we will be able to predict their sentiments using natural language processing models.</a:t>
            </a:r>
            <a:endParaRPr lang="en-US" sz="2400" dirty="0">
              <a:solidFill>
                <a:schemeClr val="bg1"/>
              </a:solidFill>
              <a:effectLst/>
            </a:endParaRPr>
          </a:p>
          <a:p>
            <a:pPr marL="285750" indent="-285750">
              <a:buFont typeface="Wingdings" panose="05000000000000000000" pitchFamily="2" charset="2"/>
              <a:buChar char="q"/>
            </a:pPr>
            <a:r>
              <a:rPr lang="en-US" sz="1800" b="0" i="0" u="none" strike="noStrike" spc="0" dirty="0">
                <a:solidFill>
                  <a:schemeClr val="bg1"/>
                </a:solidFill>
                <a:effectLst/>
                <a:latin typeface="Montserrat"/>
              </a:rPr>
              <a:t>Our future model will be like a twitter bot which will reply to people’s tweet which indicates fear, sadness, scared with funny memes/gifs / motivating lines and a hotline for suicide help based on their geo-location supplied by twitter API. </a:t>
            </a:r>
            <a:endParaRPr kumimoji="0" lang="en-US" sz="2400" b="0" i="0" u="none" strike="noStrike" kern="1200" cap="none" spc="0" normalizeH="0" baseline="0" noProof="0" dirty="0">
              <a:ln>
                <a:noFill/>
              </a:ln>
              <a:solidFill>
                <a:schemeClr val="bg1"/>
              </a:solidFill>
              <a:effectLst/>
              <a:uLnTx/>
              <a:uFillTx/>
              <a:latin typeface="Calibri" panose="020F0502020204030204"/>
            </a:endParaRPr>
          </a:p>
        </p:txBody>
      </p:sp>
      <p:sp>
        <p:nvSpPr>
          <p:cNvPr id="16" name="Rectangle 15">
            <a:extLst>
              <a:ext uri="{FF2B5EF4-FFF2-40B4-BE49-F238E27FC236}">
                <a16:creationId xmlns:a16="http://schemas.microsoft.com/office/drawing/2014/main" id="{1BF5A5DB-6FBB-4BB9-B2CD-94B4BF93D759}"/>
              </a:ext>
            </a:extLst>
          </p:cNvPr>
          <p:cNvSpPr/>
          <p:nvPr/>
        </p:nvSpPr>
        <p:spPr>
          <a:xfrm>
            <a:off x="7106404" y="1548199"/>
            <a:ext cx="3328476" cy="707886"/>
          </a:xfrm>
          <a:prstGeom prst="rect">
            <a:avLst/>
          </a:prstGeom>
        </p:spPr>
        <p:txBody>
          <a:bodyPr wrap="non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uLnTx/>
                <a:uFillTx/>
                <a:latin typeface="Calibri" panose="020F0502020204030204"/>
                <a:ea typeface="+mn-ea"/>
                <a:cs typeface="+mn-cs"/>
              </a:rPr>
              <a:t>The Solution</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D5C9A8C-4BE2-47C8-99BE-F323058E9AE9}"/>
              </a:ext>
            </a:extLst>
          </p:cNvPr>
          <p:cNvSpPr/>
          <p:nvPr/>
        </p:nvSpPr>
        <p:spPr>
          <a:xfrm>
            <a:off x="0" y="6240594"/>
            <a:ext cx="12192000" cy="617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E8B8480-F2FE-4A5F-915B-F7E7FB264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31" y="163481"/>
            <a:ext cx="6858000" cy="6858000"/>
          </a:xfrm>
          <a:prstGeom prst="rect">
            <a:avLst/>
          </a:prstGeom>
        </p:spPr>
      </p:pic>
    </p:spTree>
    <p:extLst>
      <p:ext uri="{BB962C8B-B14F-4D97-AF65-F5344CB8AC3E}">
        <p14:creationId xmlns:p14="http://schemas.microsoft.com/office/powerpoint/2010/main" val="155539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Technology Stack</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graphicFrame>
        <p:nvGraphicFramePr>
          <p:cNvPr id="8" name="Diagram 7">
            <a:extLst>
              <a:ext uri="{FF2B5EF4-FFF2-40B4-BE49-F238E27FC236}">
                <a16:creationId xmlns:a16="http://schemas.microsoft.com/office/drawing/2014/main" id="{9CDB6C18-2CE5-4F2A-AADF-172F00F62160}"/>
              </a:ext>
            </a:extLst>
          </p:cNvPr>
          <p:cNvGraphicFramePr/>
          <p:nvPr>
            <p:extLst>
              <p:ext uri="{D42A27DB-BD31-4B8C-83A1-F6EECF244321}">
                <p14:modId xmlns:p14="http://schemas.microsoft.com/office/powerpoint/2010/main" val="814520046"/>
              </p:ext>
            </p:extLst>
          </p:nvPr>
        </p:nvGraphicFramePr>
        <p:xfrm>
          <a:off x="2032000" y="101421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69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C641307C-99DF-4F27-8431-CE285817B0CC}"/>
                                            </p:graphicEl>
                                          </p:spTgt>
                                        </p:tgtEl>
                                        <p:attrNameLst>
                                          <p:attrName>style.visibility</p:attrName>
                                        </p:attrNameLst>
                                      </p:cBhvr>
                                      <p:to>
                                        <p:strVal val="visible"/>
                                      </p:to>
                                    </p:set>
                                    <p:animEffect transition="in" filter="fade">
                                      <p:cBhvr>
                                        <p:cTn id="7" dur="1000"/>
                                        <p:tgtEl>
                                          <p:spTgt spid="8">
                                            <p:graphicEl>
                                              <a:dgm id="{C641307C-99DF-4F27-8431-CE285817B0CC}"/>
                                            </p:graphicEl>
                                          </p:spTgt>
                                        </p:tgtEl>
                                      </p:cBhvr>
                                    </p:animEffect>
                                    <p:anim calcmode="lin" valueType="num">
                                      <p:cBhvr>
                                        <p:cTn id="8" dur="1000" fill="hold"/>
                                        <p:tgtEl>
                                          <p:spTgt spid="8">
                                            <p:graphicEl>
                                              <a:dgm id="{C641307C-99DF-4F27-8431-CE285817B0CC}"/>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C641307C-99DF-4F27-8431-CE285817B0CC}"/>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graphicEl>
                                              <a:dgm id="{F7D11B3C-31FB-4BF2-B40D-024992AAC4FE}"/>
                                            </p:graphicEl>
                                          </p:spTgt>
                                        </p:tgtEl>
                                        <p:attrNameLst>
                                          <p:attrName>style.visibility</p:attrName>
                                        </p:attrNameLst>
                                      </p:cBhvr>
                                      <p:to>
                                        <p:strVal val="visible"/>
                                      </p:to>
                                    </p:set>
                                    <p:animEffect transition="in" filter="fade">
                                      <p:cBhvr>
                                        <p:cTn id="12" dur="1000"/>
                                        <p:tgtEl>
                                          <p:spTgt spid="8">
                                            <p:graphicEl>
                                              <a:dgm id="{F7D11B3C-31FB-4BF2-B40D-024992AAC4FE}"/>
                                            </p:graphicEl>
                                          </p:spTgt>
                                        </p:tgtEl>
                                      </p:cBhvr>
                                    </p:animEffect>
                                    <p:anim calcmode="lin" valueType="num">
                                      <p:cBhvr>
                                        <p:cTn id="13" dur="1000" fill="hold"/>
                                        <p:tgtEl>
                                          <p:spTgt spid="8">
                                            <p:graphicEl>
                                              <a:dgm id="{F7D11B3C-31FB-4BF2-B40D-024992AAC4FE}"/>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F7D11B3C-31FB-4BF2-B40D-024992AAC4FE}"/>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graphicEl>
                                              <a:dgm id="{9260EF33-5337-418C-98AA-53358DB8845A}"/>
                                            </p:graphicEl>
                                          </p:spTgt>
                                        </p:tgtEl>
                                        <p:attrNameLst>
                                          <p:attrName>style.visibility</p:attrName>
                                        </p:attrNameLst>
                                      </p:cBhvr>
                                      <p:to>
                                        <p:strVal val="visible"/>
                                      </p:to>
                                    </p:set>
                                    <p:animEffect transition="in" filter="fade">
                                      <p:cBhvr>
                                        <p:cTn id="17" dur="1000"/>
                                        <p:tgtEl>
                                          <p:spTgt spid="8">
                                            <p:graphicEl>
                                              <a:dgm id="{9260EF33-5337-418C-98AA-53358DB8845A}"/>
                                            </p:graphicEl>
                                          </p:spTgt>
                                        </p:tgtEl>
                                      </p:cBhvr>
                                    </p:animEffect>
                                    <p:anim calcmode="lin" valueType="num">
                                      <p:cBhvr>
                                        <p:cTn id="18" dur="1000" fill="hold"/>
                                        <p:tgtEl>
                                          <p:spTgt spid="8">
                                            <p:graphicEl>
                                              <a:dgm id="{9260EF33-5337-418C-98AA-53358DB8845A}"/>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9260EF33-5337-418C-98AA-53358DB8845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
                                            <p:graphicEl>
                                              <a:dgm id="{83D6028D-06B2-4F40-8274-4DB3B7417A9E}"/>
                                            </p:graphicEl>
                                          </p:spTgt>
                                        </p:tgtEl>
                                        <p:attrNameLst>
                                          <p:attrName>style.visibility</p:attrName>
                                        </p:attrNameLst>
                                      </p:cBhvr>
                                      <p:to>
                                        <p:strVal val="visible"/>
                                      </p:to>
                                    </p:set>
                                    <p:animEffect transition="in" filter="fade">
                                      <p:cBhvr>
                                        <p:cTn id="24" dur="1000"/>
                                        <p:tgtEl>
                                          <p:spTgt spid="8">
                                            <p:graphicEl>
                                              <a:dgm id="{83D6028D-06B2-4F40-8274-4DB3B7417A9E}"/>
                                            </p:graphicEl>
                                          </p:spTgt>
                                        </p:tgtEl>
                                      </p:cBhvr>
                                    </p:animEffect>
                                    <p:anim calcmode="lin" valueType="num">
                                      <p:cBhvr>
                                        <p:cTn id="25" dur="1000" fill="hold"/>
                                        <p:tgtEl>
                                          <p:spTgt spid="8">
                                            <p:graphicEl>
                                              <a:dgm id="{83D6028D-06B2-4F40-8274-4DB3B7417A9E}"/>
                                            </p:graphicEl>
                                          </p:spTgt>
                                        </p:tgtEl>
                                        <p:attrNameLst>
                                          <p:attrName>ppt_x</p:attrName>
                                        </p:attrNameLst>
                                      </p:cBhvr>
                                      <p:tavLst>
                                        <p:tav tm="0">
                                          <p:val>
                                            <p:strVal val="#ppt_x"/>
                                          </p:val>
                                        </p:tav>
                                        <p:tav tm="100000">
                                          <p:val>
                                            <p:strVal val="#ppt_x"/>
                                          </p:val>
                                        </p:tav>
                                      </p:tavLst>
                                    </p:anim>
                                    <p:anim calcmode="lin" valueType="num">
                                      <p:cBhvr>
                                        <p:cTn id="26" dur="1000" fill="hold"/>
                                        <p:tgtEl>
                                          <p:spTgt spid="8">
                                            <p:graphicEl>
                                              <a:dgm id="{83D6028D-06B2-4F40-8274-4DB3B7417A9E}"/>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8">
                                            <p:graphicEl>
                                              <a:dgm id="{EE9924A3-4C92-4A7A-88C0-B812AE5DF275}"/>
                                            </p:graphicEl>
                                          </p:spTgt>
                                        </p:tgtEl>
                                        <p:attrNameLst>
                                          <p:attrName>style.visibility</p:attrName>
                                        </p:attrNameLst>
                                      </p:cBhvr>
                                      <p:to>
                                        <p:strVal val="visible"/>
                                      </p:to>
                                    </p:set>
                                    <p:animEffect transition="in" filter="fade">
                                      <p:cBhvr>
                                        <p:cTn id="31" dur="1000"/>
                                        <p:tgtEl>
                                          <p:spTgt spid="8">
                                            <p:graphicEl>
                                              <a:dgm id="{EE9924A3-4C92-4A7A-88C0-B812AE5DF275}"/>
                                            </p:graphicEl>
                                          </p:spTgt>
                                        </p:tgtEl>
                                      </p:cBhvr>
                                    </p:animEffect>
                                    <p:anim calcmode="lin" valueType="num">
                                      <p:cBhvr>
                                        <p:cTn id="32" dur="1000" fill="hold"/>
                                        <p:tgtEl>
                                          <p:spTgt spid="8">
                                            <p:graphicEl>
                                              <a:dgm id="{EE9924A3-4C92-4A7A-88C0-B812AE5DF275}"/>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EE9924A3-4C92-4A7A-88C0-B812AE5DF275}"/>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420FDD5F-7525-4726-9D5A-88EED4EEA208}"/>
                                            </p:graphicEl>
                                          </p:spTgt>
                                        </p:tgtEl>
                                        <p:attrNameLst>
                                          <p:attrName>style.visibility</p:attrName>
                                        </p:attrNameLst>
                                      </p:cBhvr>
                                      <p:to>
                                        <p:strVal val="visible"/>
                                      </p:to>
                                    </p:set>
                                    <p:animEffect transition="in" filter="fade">
                                      <p:cBhvr>
                                        <p:cTn id="38" dur="1000"/>
                                        <p:tgtEl>
                                          <p:spTgt spid="8">
                                            <p:graphicEl>
                                              <a:dgm id="{420FDD5F-7525-4726-9D5A-88EED4EEA208}"/>
                                            </p:graphicEl>
                                          </p:spTgt>
                                        </p:tgtEl>
                                      </p:cBhvr>
                                    </p:animEffect>
                                    <p:anim calcmode="lin" valueType="num">
                                      <p:cBhvr>
                                        <p:cTn id="39" dur="1000" fill="hold"/>
                                        <p:tgtEl>
                                          <p:spTgt spid="8">
                                            <p:graphicEl>
                                              <a:dgm id="{420FDD5F-7525-4726-9D5A-88EED4EEA208}"/>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420FDD5F-7525-4726-9D5A-88EED4EEA208}"/>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8">
                                            <p:graphicEl>
                                              <a:dgm id="{D8E0E7C0-53FF-406D-B354-372CACC420F3}"/>
                                            </p:graphicEl>
                                          </p:spTgt>
                                        </p:tgtEl>
                                        <p:attrNameLst>
                                          <p:attrName>style.visibility</p:attrName>
                                        </p:attrNameLst>
                                      </p:cBhvr>
                                      <p:to>
                                        <p:strVal val="visible"/>
                                      </p:to>
                                    </p:set>
                                    <p:animEffect transition="in" filter="fade">
                                      <p:cBhvr>
                                        <p:cTn id="45" dur="1000"/>
                                        <p:tgtEl>
                                          <p:spTgt spid="8">
                                            <p:graphicEl>
                                              <a:dgm id="{D8E0E7C0-53FF-406D-B354-372CACC420F3}"/>
                                            </p:graphicEl>
                                          </p:spTgt>
                                        </p:tgtEl>
                                      </p:cBhvr>
                                    </p:animEffect>
                                    <p:anim calcmode="lin" valueType="num">
                                      <p:cBhvr>
                                        <p:cTn id="46" dur="1000" fill="hold"/>
                                        <p:tgtEl>
                                          <p:spTgt spid="8">
                                            <p:graphicEl>
                                              <a:dgm id="{D8E0E7C0-53FF-406D-B354-372CACC420F3}"/>
                                            </p:graphicEl>
                                          </p:spTgt>
                                        </p:tgtEl>
                                        <p:attrNameLst>
                                          <p:attrName>ppt_x</p:attrName>
                                        </p:attrNameLst>
                                      </p:cBhvr>
                                      <p:tavLst>
                                        <p:tav tm="0">
                                          <p:val>
                                            <p:strVal val="#ppt_x"/>
                                          </p:val>
                                        </p:tav>
                                        <p:tav tm="100000">
                                          <p:val>
                                            <p:strVal val="#ppt_x"/>
                                          </p:val>
                                        </p:tav>
                                      </p:tavLst>
                                    </p:anim>
                                    <p:anim calcmode="lin" valueType="num">
                                      <p:cBhvr>
                                        <p:cTn id="47" dur="1000" fill="hold"/>
                                        <p:tgtEl>
                                          <p:spTgt spid="8">
                                            <p:graphicEl>
                                              <a:dgm id="{D8E0E7C0-53FF-406D-B354-372CACC420F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Flow Of The Project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F3D22A1-EDA4-416B-84BA-4325A2C2E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 y="762000"/>
            <a:ext cx="12192000" cy="5334000"/>
          </a:xfrm>
          <a:prstGeom prst="rect">
            <a:avLst/>
          </a:prstGeom>
        </p:spPr>
      </p:pic>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4"/>
          <a:stretch>
            <a:fillRect/>
          </a:stretch>
        </p:blipFill>
        <p:spPr>
          <a:xfrm>
            <a:off x="0" y="6272464"/>
            <a:ext cx="12192000" cy="759140"/>
          </a:xfrm>
          <a:prstGeom prst="rect">
            <a:avLst/>
          </a:prstGeom>
        </p:spPr>
      </p:pic>
    </p:spTree>
    <p:extLst>
      <p:ext uri="{BB962C8B-B14F-4D97-AF65-F5344CB8AC3E}">
        <p14:creationId xmlns:p14="http://schemas.microsoft.com/office/powerpoint/2010/main" val="2957863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Result</a:t>
            </a:r>
          </a:p>
        </p:txBody>
      </p:sp>
      <p:sp>
        <p:nvSpPr>
          <p:cNvPr id="14" name="Rectangle 13">
            <a:extLst>
              <a:ext uri="{FF2B5EF4-FFF2-40B4-BE49-F238E27FC236}">
                <a16:creationId xmlns:a16="http://schemas.microsoft.com/office/drawing/2014/main" id="{F008B410-051D-43C5-BEA3-FB4D1C174B46}"/>
              </a:ext>
            </a:extLst>
          </p:cNvPr>
          <p:cNvSpPr/>
          <p:nvPr/>
        </p:nvSpPr>
        <p:spPr>
          <a:xfrm>
            <a:off x="6071937" y="1722864"/>
            <a:ext cx="5735781" cy="4524315"/>
          </a:xfrm>
          <a:prstGeom prst="rect">
            <a:avLst/>
          </a:prstGeom>
        </p:spPr>
        <p:txBody>
          <a:bodyPr wrap="square">
            <a:spAutoFit/>
          </a:bodyPr>
          <a:lstStyle/>
          <a:p>
            <a:pPr marL="457200" indent="-457200" algn="just">
              <a:spcAft>
                <a:spcPts val="0"/>
              </a:spcAft>
              <a:buFont typeface="Wingdings" panose="05000000000000000000" pitchFamily="2" charset="2"/>
              <a:buChar char="ü"/>
            </a:pPr>
            <a:r>
              <a:rPr kumimoji="0" lang="en-US" sz="2400" b="0" i="0" u="none" strike="noStrike" kern="1200" cap="none" spc="0" normalizeH="0" baseline="0" noProof="0" dirty="0">
                <a:ln>
                  <a:noFill/>
                </a:ln>
                <a:solidFill>
                  <a:schemeClr val="bg1"/>
                </a:solidFill>
                <a:effectLst/>
                <a:uLnTx/>
                <a:uFillTx/>
                <a:latin typeface="Gabriola" panose="04040605051002020D02" pitchFamily="82" charset="0"/>
              </a:rPr>
              <a:t>Real Time Sentimental Analysis (LIVE)</a:t>
            </a:r>
          </a:p>
          <a:p>
            <a:pPr marL="457200" indent="-457200" algn="just">
              <a:spcAft>
                <a:spcPts val="0"/>
              </a:spcAft>
              <a:buFont typeface="Wingdings" panose="05000000000000000000" pitchFamily="2" charset="2"/>
              <a:buChar char="ü"/>
            </a:pPr>
            <a:r>
              <a:rPr lang="en-US" sz="2400" dirty="0">
                <a:solidFill>
                  <a:schemeClr val="bg1"/>
                </a:solidFill>
                <a:latin typeface="Gabriola" panose="04040605051002020D02" pitchFamily="82" charset="0"/>
              </a:rPr>
              <a:t>Multi-Lingual support</a:t>
            </a:r>
          </a:p>
          <a:p>
            <a:pPr marL="457200" indent="-457200" algn="just">
              <a:spcAft>
                <a:spcPts val="0"/>
              </a:spcAft>
              <a:buFont typeface="Wingdings" panose="05000000000000000000" pitchFamily="2" charset="2"/>
              <a:buChar char="ü"/>
            </a:pPr>
            <a:r>
              <a:rPr kumimoji="0" lang="en-US" sz="2400" b="0" i="0" u="none" strike="noStrike" kern="1200" cap="none" spc="0" normalizeH="0" baseline="0" noProof="0" dirty="0">
                <a:ln>
                  <a:noFill/>
                </a:ln>
                <a:solidFill>
                  <a:schemeClr val="bg1"/>
                </a:solidFill>
                <a:effectLst/>
                <a:uLnTx/>
                <a:uFillTx/>
                <a:latin typeface="Gabriola" panose="04040605051002020D02" pitchFamily="82" charset="0"/>
              </a:rPr>
              <a:t>Multi-Sentiments divisions i.e.: -</a:t>
            </a:r>
          </a:p>
          <a:p>
            <a:pPr marL="914400" lvl="1" indent="-457200" algn="just">
              <a:buFont typeface="Wingdings" panose="05000000000000000000" pitchFamily="2" charset="2"/>
              <a:buChar char="§"/>
            </a:pPr>
            <a:r>
              <a:rPr kumimoji="0" lang="en-US" sz="2400" b="0" i="0" u="none" strike="noStrike" kern="1200" cap="none" spc="0" normalizeH="0" baseline="0" noProof="0" dirty="0">
                <a:ln>
                  <a:noFill/>
                </a:ln>
                <a:solidFill>
                  <a:schemeClr val="bg1"/>
                </a:solidFill>
                <a:effectLst/>
                <a:uLnTx/>
                <a:uFillTx/>
                <a:latin typeface="Gabriola" panose="04040605051002020D02" pitchFamily="82" charset="0"/>
              </a:rPr>
              <a:t>Our </a:t>
            </a:r>
            <a:r>
              <a:rPr lang="en-US" sz="2400" dirty="0">
                <a:solidFill>
                  <a:schemeClr val="bg1"/>
                </a:solidFill>
                <a:latin typeface="Gabriola" panose="04040605051002020D02" pitchFamily="82" charset="0"/>
              </a:rPr>
              <a:t>project does not only shows if a tweet is positive/negative/neutral.</a:t>
            </a:r>
          </a:p>
          <a:p>
            <a:pPr marL="914400" lvl="1" indent="-457200" algn="just">
              <a:buFont typeface="Wingdings" panose="05000000000000000000" pitchFamily="2" charset="2"/>
              <a:buChar char="§"/>
            </a:pPr>
            <a:r>
              <a:rPr kumimoji="0" lang="en-US" sz="2400" b="0" i="0" u="none" strike="noStrike" kern="1200" cap="none" spc="0" normalizeH="0" baseline="0" noProof="0" dirty="0">
                <a:ln>
                  <a:noFill/>
                </a:ln>
                <a:solidFill>
                  <a:schemeClr val="bg1"/>
                </a:solidFill>
                <a:effectLst/>
                <a:uLnTx/>
                <a:uFillTx/>
                <a:latin typeface="Gabriola" panose="04040605051002020D02" pitchFamily="82" charset="0"/>
              </a:rPr>
              <a:t>It </a:t>
            </a:r>
            <a:r>
              <a:rPr lang="en-US" sz="2400" dirty="0">
                <a:solidFill>
                  <a:schemeClr val="bg1"/>
                </a:solidFill>
                <a:latin typeface="Gabriola" panose="04040605051002020D02" pitchFamily="82" charset="0"/>
              </a:rPr>
              <a:t>goes into more depth and recognizes whether a said tweet has a particular emotion attached to it like happy/anger/fear/depressed.</a:t>
            </a:r>
          </a:p>
          <a:p>
            <a:pPr marL="457200" indent="-457200" algn="just">
              <a:buFont typeface="Wingdings" panose="05000000000000000000" pitchFamily="2" charset="2"/>
              <a:buChar char="ü"/>
            </a:pPr>
            <a:r>
              <a:rPr kumimoji="0" lang="en-US" sz="2400" b="0" i="0" u="none" strike="noStrike" kern="1200" cap="none" spc="0" normalizeH="0" baseline="0" noProof="0" dirty="0">
                <a:ln>
                  <a:noFill/>
                </a:ln>
                <a:solidFill>
                  <a:schemeClr val="bg1"/>
                </a:solidFill>
                <a:effectLst/>
                <a:uLnTx/>
                <a:uFillTx/>
                <a:latin typeface="Gabriola" panose="04040605051002020D02" pitchFamily="82" charset="0"/>
              </a:rPr>
              <a:t>One can easily see the emotion of the public over the lockdown period and compare it to the previous periods.</a:t>
            </a:r>
          </a:p>
          <a:p>
            <a:pPr marL="457200" indent="-457200" algn="just">
              <a:spcAft>
                <a:spcPts val="0"/>
              </a:spcAft>
              <a:buFont typeface="Wingdings" panose="05000000000000000000" pitchFamily="2" charset="2"/>
              <a:buChar char="ü"/>
            </a:pPr>
            <a:endParaRPr kumimoji="0" lang="en-US" sz="2400" b="0" i="0" u="none" strike="noStrike" kern="1200" cap="none" spc="0" normalizeH="0" baseline="0" noProof="0" dirty="0">
              <a:ln>
                <a:noFill/>
              </a:ln>
              <a:solidFill>
                <a:schemeClr val="bg1"/>
              </a:solidFill>
              <a:effectLst/>
              <a:uLnTx/>
              <a:uFillTx/>
              <a:latin typeface="Gabriola" panose="04040605051002020D02" pitchFamily="82" charset="0"/>
            </a:endParaRPr>
          </a:p>
        </p:txBody>
      </p:sp>
      <p:sp>
        <p:nvSpPr>
          <p:cNvPr id="16" name="Rectangle 15">
            <a:extLst>
              <a:ext uri="{FF2B5EF4-FFF2-40B4-BE49-F238E27FC236}">
                <a16:creationId xmlns:a16="http://schemas.microsoft.com/office/drawing/2014/main" id="{1BF5A5DB-6FBB-4BB9-B2CD-94B4BF93D759}"/>
              </a:ext>
            </a:extLst>
          </p:cNvPr>
          <p:cNvSpPr/>
          <p:nvPr/>
        </p:nvSpPr>
        <p:spPr>
          <a:xfrm>
            <a:off x="7104446" y="778404"/>
            <a:ext cx="3787191" cy="707886"/>
          </a:xfrm>
          <a:prstGeom prst="rect">
            <a:avLst/>
          </a:prstGeom>
        </p:spPr>
        <p:txBody>
          <a:bodyPr wrap="non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uLnTx/>
                <a:uFillTx/>
                <a:latin typeface="Candara Light" panose="020E0502030303020204" pitchFamily="34" charset="0"/>
              </a:rPr>
              <a:t>Main Features</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D5C9A8C-4BE2-47C8-99BE-F323058E9AE9}"/>
              </a:ext>
            </a:extLst>
          </p:cNvPr>
          <p:cNvSpPr/>
          <p:nvPr/>
        </p:nvSpPr>
        <p:spPr>
          <a:xfrm>
            <a:off x="0" y="6240594"/>
            <a:ext cx="12192000" cy="617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2DC48D1-A68E-4654-91B3-CDCCFE4E7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31" y="163481"/>
            <a:ext cx="6858000" cy="6858000"/>
          </a:xfrm>
          <a:prstGeom prst="rect">
            <a:avLst/>
          </a:prstGeom>
        </p:spPr>
      </p:pic>
    </p:spTree>
    <p:extLst>
      <p:ext uri="{BB962C8B-B14F-4D97-AF65-F5344CB8AC3E}">
        <p14:creationId xmlns:p14="http://schemas.microsoft.com/office/powerpoint/2010/main" val="20865369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4" name="Picture 3">
            <a:extLst>
              <a:ext uri="{FF2B5EF4-FFF2-40B4-BE49-F238E27FC236}">
                <a16:creationId xmlns:a16="http://schemas.microsoft.com/office/drawing/2014/main" id="{51E477EB-C3AD-44F2-9B4C-D78B734142BF}"/>
              </a:ext>
            </a:extLst>
          </p:cNvPr>
          <p:cNvPicPr>
            <a:picLocks noChangeAspect="1"/>
          </p:cNvPicPr>
          <p:nvPr/>
        </p:nvPicPr>
        <p:blipFill rotWithShape="1">
          <a:blip r:embed="rId4"/>
          <a:srcRect t="9979" r="1184" b="22909"/>
          <a:stretch/>
        </p:blipFill>
        <p:spPr>
          <a:xfrm>
            <a:off x="72189" y="1212991"/>
            <a:ext cx="12047622" cy="4432018"/>
          </a:xfrm>
          <a:prstGeom prst="rect">
            <a:avLst/>
          </a:prstGeom>
        </p:spPr>
      </p:pic>
    </p:spTree>
    <p:extLst>
      <p:ext uri="{BB962C8B-B14F-4D97-AF65-F5344CB8AC3E}">
        <p14:creationId xmlns:p14="http://schemas.microsoft.com/office/powerpoint/2010/main" val="2079946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5" name="Picture 4">
            <a:extLst>
              <a:ext uri="{FF2B5EF4-FFF2-40B4-BE49-F238E27FC236}">
                <a16:creationId xmlns:a16="http://schemas.microsoft.com/office/drawing/2014/main" id="{7567E25F-9EE6-49C7-B034-F0E10AB59269}"/>
              </a:ext>
            </a:extLst>
          </p:cNvPr>
          <p:cNvPicPr>
            <a:picLocks noChangeAspect="1"/>
          </p:cNvPicPr>
          <p:nvPr/>
        </p:nvPicPr>
        <p:blipFill rotWithShape="1">
          <a:blip r:embed="rId4"/>
          <a:srcRect l="1579" t="9737" r="1184"/>
          <a:stretch/>
        </p:blipFill>
        <p:spPr>
          <a:xfrm>
            <a:off x="-2" y="767431"/>
            <a:ext cx="12192001" cy="5960979"/>
          </a:xfrm>
          <a:prstGeom prst="rect">
            <a:avLst/>
          </a:prstGeom>
        </p:spPr>
      </p:pic>
    </p:spTree>
    <p:extLst>
      <p:ext uri="{BB962C8B-B14F-4D97-AF65-F5344CB8AC3E}">
        <p14:creationId xmlns:p14="http://schemas.microsoft.com/office/powerpoint/2010/main" val="2424347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u="sng"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4" name="Picture 3">
            <a:extLst>
              <a:ext uri="{FF2B5EF4-FFF2-40B4-BE49-F238E27FC236}">
                <a16:creationId xmlns:a16="http://schemas.microsoft.com/office/drawing/2014/main" id="{67F8EB15-2F1E-4AF1-AC83-47EA3634F518}"/>
              </a:ext>
            </a:extLst>
          </p:cNvPr>
          <p:cNvPicPr>
            <a:picLocks noChangeAspect="1"/>
          </p:cNvPicPr>
          <p:nvPr/>
        </p:nvPicPr>
        <p:blipFill rotWithShape="1">
          <a:blip r:embed="rId4"/>
          <a:srcRect t="9979" b="6944"/>
          <a:stretch/>
        </p:blipFill>
        <p:spPr>
          <a:xfrm>
            <a:off x="0" y="786063"/>
            <a:ext cx="12192000" cy="5486402"/>
          </a:xfrm>
          <a:prstGeom prst="rect">
            <a:avLst/>
          </a:prstGeom>
        </p:spPr>
      </p:pic>
    </p:spTree>
    <p:extLst>
      <p:ext uri="{BB962C8B-B14F-4D97-AF65-F5344CB8AC3E}">
        <p14:creationId xmlns:p14="http://schemas.microsoft.com/office/powerpoint/2010/main" val="2211761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1244</Words>
  <Application>Microsoft Office PowerPoint</Application>
  <PresentationFormat>Widescreen</PresentationFormat>
  <Paragraphs>115</Paragraphs>
  <Slides>12</Slides>
  <Notes>12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12</vt:i4>
      </vt:variant>
    </vt:vector>
  </HeadingPairs>
  <TitlesOfParts>
    <vt:vector size="28" baseType="lpstr">
      <vt:lpstr>Arial</vt:lpstr>
      <vt:lpstr>Bahnschrift Condensed</vt:lpstr>
      <vt:lpstr>Bahnschrift Light</vt:lpstr>
      <vt:lpstr>Bahnschrift SemiBold Condensed</vt:lpstr>
      <vt:lpstr>Calibri</vt:lpstr>
      <vt:lpstr>Calibri Light</vt:lpstr>
      <vt:lpstr>Candara Light</vt:lpstr>
      <vt:lpstr>Gabriola</vt:lpstr>
      <vt:lpstr>Helvetica</vt:lpstr>
      <vt:lpstr>ibm-plex-sans</vt:lpstr>
      <vt:lpstr>medium-content-serif-font</vt:lpstr>
      <vt:lpstr>Montserrat</vt:lpstr>
      <vt:lpstr>Open Sans</vt:lpstr>
      <vt:lpstr>Wingdings</vt:lpstr>
      <vt:lpstr>Office Theme</vt:lpstr>
      <vt:lpstr>Template PresentationGo Dark</vt:lpstr>
      <vt:lpstr>PowerPoint Presentation</vt:lpstr>
      <vt:lpstr>Introduction</vt:lpstr>
      <vt:lpstr>Introduction</vt:lpstr>
      <vt:lpstr>Technology Stack</vt:lpstr>
      <vt:lpstr>Flow Of The Project</vt:lpstr>
      <vt:lpstr>Result</vt:lpstr>
      <vt:lpstr>Result</vt:lpstr>
      <vt:lpstr>Result</vt:lpstr>
      <vt:lpstr>Result</vt:lpstr>
      <vt:lpstr>Conclusion</vt:lpstr>
      <vt:lpstr>Thank You! Stay Safe Stay Happy!!</vt:lpstr>
      <vt:lpstr>DASHBOARD https://cognitive-social-crm-persistent-quokka-ch.eu-gb.mybluemix.net/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Jhaveri</dc:creator>
  <cp:lastModifiedBy>Jay Jhaveri</cp:lastModifiedBy>
  <cp:revision>39</cp:revision>
  <dcterms:created xsi:type="dcterms:W3CDTF">2020-07-14T12:39:27Z</dcterms:created>
  <dcterms:modified xsi:type="dcterms:W3CDTF">2020-07-20T09:34:13Z</dcterms:modified>
</cp:coreProperties>
</file>