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3030d067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3030d067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3030d067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3030d067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3030d067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3030d067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3030d067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3030d067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3030d067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3030d067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c1dcbf2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c1dcbf2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c1f8563c5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c1f8563c5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c1f8563c5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c1f8563c5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c1f8563c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c1f8563c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c1f8563c5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c1f8563c5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c1f8563c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1f8563c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c1f8563c5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c1f8563c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c1f8563c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c1f8563c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c1f8563c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c1f8563c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c1f8563c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1f8563c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c1f8563c5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1f8563c5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3030d067a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3030d067a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3030d067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3030d067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c1dcbf2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c1dcbf2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6.png"/><Relationship Id="rId7" Type="http://schemas.openxmlformats.org/officeDocument/2006/relationships/image" Target="../media/image20.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15.png"/><Relationship Id="rId7" Type="http://schemas.openxmlformats.org/officeDocument/2006/relationships/image" Target="../media/image8.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26625" y="0"/>
            <a:ext cx="7688100" cy="4917900"/>
          </a:xfrm>
          <a:prstGeom prst="rect">
            <a:avLst/>
          </a:prstGeom>
        </p:spPr>
        <p:txBody>
          <a:bodyPr anchorCtr="0" anchor="b" bIns="91425" lIns="91425" spcFirstLastPara="1" rIns="91425" wrap="square" tIns="91425">
            <a:noAutofit/>
          </a:bodyPr>
          <a:lstStyle/>
          <a:p>
            <a:pPr indent="0" lvl="0" marL="0" rtl="0" algn="ctr">
              <a:lnSpc>
                <a:spcPct val="120000"/>
              </a:lnSpc>
              <a:spcBef>
                <a:spcPts val="12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p:txBody>
      </p:sp>
      <p:sp>
        <p:nvSpPr>
          <p:cNvPr id="86" name="Google Shape;86;p13"/>
          <p:cNvSpPr txBox="1"/>
          <p:nvPr/>
        </p:nvSpPr>
        <p:spPr>
          <a:xfrm>
            <a:off x="1228800" y="764575"/>
            <a:ext cx="6686400" cy="38553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1200"/>
              </a:spcBef>
              <a:spcAft>
                <a:spcPts val="0"/>
              </a:spcAft>
              <a:buNone/>
            </a:pPr>
            <a:r>
              <a:rPr lang="en" sz="2000">
                <a:solidFill>
                  <a:schemeClr val="lt1"/>
                </a:solidFill>
                <a:latin typeface="Times New Roman"/>
                <a:ea typeface="Times New Roman"/>
                <a:cs typeface="Times New Roman"/>
                <a:sym typeface="Times New Roman"/>
              </a:rPr>
              <a:t>IBM Hack Challenge 2020</a:t>
            </a:r>
            <a:endParaRPr sz="20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2000">
                <a:solidFill>
                  <a:schemeClr val="lt1"/>
                </a:solidFill>
                <a:latin typeface="Times New Roman"/>
                <a:ea typeface="Times New Roman"/>
                <a:cs typeface="Times New Roman"/>
                <a:sym typeface="Times New Roman"/>
              </a:rPr>
              <a:t>Sentiment Analysis of Covid-19 Tweets</a:t>
            </a:r>
            <a:endParaRPr sz="20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2000">
                <a:solidFill>
                  <a:schemeClr val="lt1"/>
                </a:solidFill>
                <a:latin typeface="Times New Roman"/>
                <a:ea typeface="Times New Roman"/>
                <a:cs typeface="Times New Roman"/>
                <a:sym typeface="Times New Roman"/>
              </a:rPr>
              <a:t>Visualisation Dashboard</a:t>
            </a:r>
            <a:endParaRPr sz="2000">
              <a:solidFill>
                <a:schemeClr val="lt1"/>
              </a:solidFill>
              <a:latin typeface="Times New Roman"/>
              <a:ea typeface="Times New Roman"/>
              <a:cs typeface="Times New Roman"/>
              <a:sym typeface="Times New Roman"/>
            </a:endParaRPr>
          </a:p>
          <a:p>
            <a:pPr indent="0" lvl="0" marL="0" rtl="0" algn="l">
              <a:spcBef>
                <a:spcPts val="800"/>
              </a:spcBef>
              <a:spcAft>
                <a:spcPts val="0"/>
              </a:spcAft>
              <a:buNone/>
            </a:pPr>
            <a:r>
              <a:t/>
            </a:r>
            <a:endParaRPr sz="2000">
              <a:latin typeface="Times New Roman"/>
              <a:ea typeface="Times New Roman"/>
              <a:cs typeface="Times New Roman"/>
              <a:sym typeface="Times New Roman"/>
            </a:endParaRPr>
          </a:p>
        </p:txBody>
      </p:sp>
      <p:sp>
        <p:nvSpPr>
          <p:cNvPr id="87" name="Google Shape;87;p13"/>
          <p:cNvSpPr txBox="1"/>
          <p:nvPr/>
        </p:nvSpPr>
        <p:spPr>
          <a:xfrm>
            <a:off x="2125350" y="2571750"/>
            <a:ext cx="4893300" cy="7854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1200"/>
              </a:spcBef>
              <a:spcAft>
                <a:spcPts val="0"/>
              </a:spcAft>
              <a:buNone/>
            </a:pPr>
            <a:r>
              <a:rPr lang="en" sz="1500">
                <a:solidFill>
                  <a:schemeClr val="lt1"/>
                </a:solidFill>
                <a:latin typeface="Times New Roman"/>
                <a:ea typeface="Times New Roman"/>
                <a:cs typeface="Times New Roman"/>
                <a:sym typeface="Times New Roman"/>
              </a:rPr>
              <a:t>Project ID: SPS_PRO_746</a:t>
            </a:r>
            <a:endParaRPr sz="15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1500">
                <a:solidFill>
                  <a:schemeClr val="lt1"/>
                </a:solidFill>
                <a:latin typeface="Times New Roman"/>
                <a:ea typeface="Times New Roman"/>
                <a:cs typeface="Times New Roman"/>
                <a:sym typeface="Times New Roman"/>
              </a:rPr>
              <a:t>Team Name: Code-inators</a:t>
            </a:r>
            <a:endParaRPr sz="15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1500">
                <a:solidFill>
                  <a:schemeClr val="lt1"/>
                </a:solidFill>
                <a:latin typeface="Times New Roman"/>
                <a:ea typeface="Times New Roman"/>
                <a:cs typeface="Times New Roman"/>
                <a:sym typeface="Times New Roman"/>
              </a:rPr>
              <a:t>Team members: Ritika Bhagchand Sethiya (Team Leader)</a:t>
            </a:r>
            <a:endParaRPr sz="15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1500">
                <a:solidFill>
                  <a:schemeClr val="lt1"/>
                </a:solidFill>
                <a:latin typeface="Times New Roman"/>
                <a:ea typeface="Times New Roman"/>
                <a:cs typeface="Times New Roman"/>
                <a:sym typeface="Times New Roman"/>
              </a:rPr>
              <a:t>Reema Gopal Israni</a:t>
            </a:r>
            <a:endParaRPr sz="15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1500">
                <a:solidFill>
                  <a:schemeClr val="lt1"/>
                </a:solidFill>
                <a:latin typeface="Times New Roman"/>
                <a:ea typeface="Times New Roman"/>
                <a:cs typeface="Times New Roman"/>
                <a:sym typeface="Times New Roman"/>
              </a:rPr>
              <a:t>Rahul Prakash Sawra</a:t>
            </a:r>
            <a:endParaRPr sz="15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800"/>
              </a:spcAft>
              <a:buNone/>
            </a:pPr>
            <a:r>
              <a:t/>
            </a:r>
            <a:endParaRPr b="1" sz="22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311700" y="4162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Topics and Trending Hashtags</a:t>
            </a:r>
            <a:endParaRPr/>
          </a:p>
          <a:p>
            <a:pPr indent="0" lvl="0" marL="0" rtl="0" algn="l">
              <a:spcBef>
                <a:spcPts val="1600"/>
              </a:spcBef>
              <a:spcAft>
                <a:spcPts val="0"/>
              </a:spcAft>
              <a:buNone/>
            </a:pPr>
            <a:r>
              <a:rPr lang="en" sz="1400">
                <a:latin typeface="Times New Roman"/>
                <a:ea typeface="Times New Roman"/>
                <a:cs typeface="Times New Roman"/>
                <a:sym typeface="Times New Roman"/>
              </a:rPr>
              <a:t>Topic Modelling:</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Algorithm Used: LDA (Latent Dirichlet Allocation)</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Count Vectorized bigrams and trigrams are given as input to LDA and the output is set to 10 top words each for 10 topics.</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Trending Hashtags:</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Hashtags are extracted from tweets and the count of top 5 hashtags is plotted for 5 days time interval.</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idx="1" type="body"/>
          </p:nvPr>
        </p:nvSpPr>
        <p:spPr>
          <a:xfrm>
            <a:off x="311700" y="4162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 </a:t>
            </a:r>
            <a:r>
              <a:rPr lang="en"/>
              <a:t>Sentiment analysis on critical topics</a:t>
            </a:r>
            <a:endParaRPr/>
          </a:p>
          <a:p>
            <a:pPr indent="0" lvl="0" marL="0" rtl="0" algn="l">
              <a:spcBef>
                <a:spcPts val="1600"/>
              </a:spcBef>
              <a:spcAft>
                <a:spcPts val="0"/>
              </a:spcAft>
              <a:buNone/>
            </a:pPr>
            <a:r>
              <a:rPr lang="en" sz="1400">
                <a:latin typeface="Times New Roman"/>
                <a:ea typeface="Times New Roman"/>
                <a:cs typeface="Times New Roman"/>
                <a:sym typeface="Times New Roman"/>
              </a:rPr>
              <a:t>The tweets related to the critical topics like hospitals, workers, economy, PM Relief Fund and lockdown are filtered.</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These filtered tweets are then labelled with emotions fear, anger, joy, sadness, neutral; sentiment positive, negative, neutral and the positivity score graphs.</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idx="1" type="body"/>
          </p:nvPr>
        </p:nvSpPr>
        <p:spPr>
          <a:xfrm>
            <a:off x="311700" y="173125"/>
            <a:ext cx="8520600" cy="45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 </a:t>
            </a:r>
            <a:r>
              <a:rPr lang="en"/>
              <a:t>Predictive analytics on lockdown situation</a:t>
            </a:r>
            <a:endParaRPr/>
          </a:p>
          <a:p>
            <a:pPr indent="0" lvl="0" marL="0" rtl="0" algn="l">
              <a:spcBef>
                <a:spcPts val="1600"/>
              </a:spcBef>
              <a:spcAft>
                <a:spcPts val="0"/>
              </a:spcAft>
              <a:buNone/>
            </a:pPr>
            <a:r>
              <a:rPr lang="en" sz="1400">
                <a:latin typeface="Times New Roman"/>
                <a:ea typeface="Times New Roman"/>
                <a:cs typeface="Times New Roman"/>
                <a:sym typeface="Times New Roman"/>
              </a:rPr>
              <a:t>Gradient Boosting Regression model was used to predict the positivity score (daily) if the government decides to extend lockdown.</a:t>
            </a:r>
            <a:endParaRPr sz="1400">
              <a:latin typeface="Times New Roman"/>
              <a:ea typeface="Times New Roman"/>
              <a:cs typeface="Times New Roman"/>
              <a:sym typeface="Times New Roman"/>
            </a:endParaRPr>
          </a:p>
          <a:p>
            <a:pPr indent="0" lvl="0" marL="457200" rtl="0" algn="l">
              <a:spcBef>
                <a:spcPts val="0"/>
              </a:spcBef>
              <a:spcAft>
                <a:spcPts val="0"/>
              </a:spcAft>
              <a:buNone/>
            </a:pPr>
            <a:r>
              <a:rPr lang="en" sz="1400">
                <a:latin typeface="Times New Roman"/>
                <a:ea typeface="Times New Roman"/>
                <a:cs typeface="Times New Roman"/>
                <a:sym typeface="Times New Roman"/>
              </a:rPr>
              <a:t>Input Features: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Confirmed Cases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Active Cases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Deaths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Recovered Cases</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Output: Positivity score indicating how positive will the people be if the government decides to extend lockdown.</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Evaluation metrics : Mean Absolute Error - 0.0312</a:t>
            </a:r>
            <a:endParaRPr sz="1400">
              <a:latin typeface="Times New Roman"/>
              <a:ea typeface="Times New Roman"/>
              <a:cs typeface="Times New Roman"/>
              <a:sym typeface="Times New Roman"/>
            </a:endParaRPr>
          </a:p>
          <a:p>
            <a:pPr indent="457200" lvl="0" marL="914400" rtl="0" algn="l">
              <a:spcBef>
                <a:spcPts val="0"/>
              </a:spcBef>
              <a:spcAft>
                <a:spcPts val="0"/>
              </a:spcAft>
              <a:buNone/>
            </a:pPr>
            <a:r>
              <a:rPr lang="en" sz="1400">
                <a:latin typeface="Times New Roman"/>
                <a:ea typeface="Times New Roman"/>
                <a:cs typeface="Times New Roman"/>
                <a:sym typeface="Times New Roman"/>
              </a:rPr>
              <a:t>   Root Mean Square Error (RMSE) - 0.0496</a:t>
            </a:r>
            <a:endParaRPr sz="1400">
              <a:latin typeface="Times New Roman"/>
              <a:ea typeface="Times New Roman"/>
              <a:cs typeface="Times New Roman"/>
              <a:sym typeface="Times New Roman"/>
            </a:endParaRPr>
          </a:p>
          <a:p>
            <a:pPr indent="0" lvl="0" marL="1371600" rtl="0" algn="l">
              <a:spcBef>
                <a:spcPts val="0"/>
              </a:spcBef>
              <a:spcAft>
                <a:spcPts val="0"/>
              </a:spcAft>
              <a:buNone/>
            </a:pPr>
            <a:r>
              <a:rPr lang="en" sz="1400">
                <a:latin typeface="Times New Roman"/>
                <a:ea typeface="Times New Roman"/>
                <a:cs typeface="Times New Roman"/>
                <a:sym typeface="Times New Roman"/>
              </a:rPr>
              <a:t>   Mean Squared Error (MSE) - 0.0025</a:t>
            </a:r>
            <a:endParaRPr sz="1400">
              <a:latin typeface="Times New Roman"/>
              <a:ea typeface="Times New Roman"/>
              <a:cs typeface="Times New Roman"/>
              <a:sym typeface="Times New Roman"/>
            </a:endParaRPr>
          </a:p>
          <a:p>
            <a:pPr indent="0" lvl="0" marL="1371600" rtl="0" algn="l">
              <a:spcBef>
                <a:spcPts val="0"/>
              </a:spcBef>
              <a:spcAft>
                <a:spcPts val="0"/>
              </a:spcAft>
              <a:buNone/>
            </a:pPr>
            <a:r>
              <a:rPr lang="en" sz="1400">
                <a:latin typeface="Times New Roman"/>
                <a:ea typeface="Times New Roman"/>
                <a:cs typeface="Times New Roman"/>
                <a:sym typeface="Times New Roman"/>
              </a:rPr>
              <a:t>   R2 score - 0.8214</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The output provided is dynamic and depends on current Covid-19 Cases in India.</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A Python REST API is built to plot dynamic results on UI</a:t>
            </a:r>
            <a:endParaRPr sz="1400">
              <a:latin typeface="Times New Roman"/>
              <a:ea typeface="Times New Roman"/>
              <a:cs typeface="Times New Roman"/>
              <a:sym typeface="Times New Roman"/>
            </a:endParaRPr>
          </a:p>
          <a:p>
            <a:pPr indent="0" lvl="0" marL="1371600" rtl="0" algn="l">
              <a:spcBef>
                <a:spcPts val="0"/>
              </a:spcBef>
              <a:spcAft>
                <a:spcPts val="0"/>
              </a:spcAft>
              <a:buNone/>
            </a:pPr>
            <a:r>
              <a:t/>
            </a:r>
            <a:endParaRPr sz="1400">
              <a:latin typeface="Times New Roman"/>
              <a:ea typeface="Times New Roman"/>
              <a:cs typeface="Times New Roman"/>
              <a:sym typeface="Times New Roman"/>
            </a:endParaRPr>
          </a:p>
          <a:p>
            <a:pPr indent="0" lvl="0" marL="1371600" rtl="0" algn="l">
              <a:spcBef>
                <a:spcPts val="0"/>
              </a:spcBef>
              <a:spcAft>
                <a:spcPts val="0"/>
              </a:spcAft>
              <a:buNone/>
            </a:pPr>
            <a:r>
              <a:t/>
            </a:r>
            <a:endParaRPr sz="1400">
              <a:latin typeface="Times New Roman"/>
              <a:ea typeface="Times New Roman"/>
              <a:cs typeface="Times New Roman"/>
              <a:sym typeface="Times New Roman"/>
            </a:endParaRPr>
          </a:p>
        </p:txBody>
      </p:sp>
      <p:pic>
        <p:nvPicPr>
          <p:cNvPr id="166" name="Google Shape;166;p24"/>
          <p:cNvPicPr preferRelativeResize="0"/>
          <p:nvPr/>
        </p:nvPicPr>
        <p:blipFill>
          <a:blip r:embed="rId3">
            <a:alphaModFix/>
          </a:blip>
          <a:stretch>
            <a:fillRect/>
          </a:stretch>
        </p:blipFill>
        <p:spPr>
          <a:xfrm>
            <a:off x="4404325" y="1004525"/>
            <a:ext cx="3285250" cy="199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idx="1" type="body"/>
          </p:nvPr>
        </p:nvSpPr>
        <p:spPr>
          <a:xfrm>
            <a:off x="311700" y="4162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r>
              <a:rPr lang="en"/>
              <a:t>. Live Sentiment Analysis</a:t>
            </a:r>
            <a:endParaRPr/>
          </a:p>
          <a:p>
            <a:pPr indent="0" lvl="0" marL="0" rtl="0" algn="l">
              <a:spcBef>
                <a:spcPts val="1600"/>
              </a:spcBef>
              <a:spcAft>
                <a:spcPts val="0"/>
              </a:spcAft>
              <a:buNone/>
            </a:pPr>
            <a:r>
              <a:rPr lang="en" sz="1400">
                <a:latin typeface="Times New Roman"/>
                <a:ea typeface="Times New Roman"/>
                <a:cs typeface="Times New Roman"/>
                <a:sym typeface="Times New Roman"/>
              </a:rPr>
              <a:t>Live Tweets are extracted using the Twitter API according to the keywords/hashtags provided by the user.</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The Tweets are then labelled as positive, negative and neutral and the visualisations are provided along with tweets text and word cloud.</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Python REST API is built which can be called from the User dashboard. The user can provide keywords or hashtags for which analysis in needed. The API uses Twitter API (Tweepy) to fetch the tweets and the labels the tweets using trained sentiment classifier. The results are then sent back to UI for plotting visualisations.</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design</a:t>
            </a:r>
            <a:endParaRPr/>
          </a:p>
        </p:txBody>
      </p:sp>
      <p:sp>
        <p:nvSpPr>
          <p:cNvPr id="182" name="Google Shape;182;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27"/>
          <p:cNvPicPr preferRelativeResize="0"/>
          <p:nvPr/>
        </p:nvPicPr>
        <p:blipFill>
          <a:blip r:embed="rId3">
            <a:alphaModFix/>
          </a:blip>
          <a:stretch>
            <a:fillRect/>
          </a:stretch>
        </p:blipFill>
        <p:spPr>
          <a:xfrm>
            <a:off x="266925" y="1017800"/>
            <a:ext cx="8459575" cy="386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Contribution</a:t>
            </a:r>
            <a:endParaRPr/>
          </a:p>
          <a:p>
            <a:pPr indent="0" lvl="0" marL="0" rtl="0" algn="l">
              <a:spcBef>
                <a:spcPts val="0"/>
              </a:spcBef>
              <a:spcAft>
                <a:spcPts val="0"/>
              </a:spcAft>
              <a:buNone/>
            </a:pPr>
            <a:r>
              <a:t/>
            </a:r>
            <a:endParaRPr/>
          </a:p>
        </p:txBody>
      </p:sp>
      <p:sp>
        <p:nvSpPr>
          <p:cNvPr id="189" name="Google Shape;189;p28"/>
          <p:cNvSpPr txBox="1"/>
          <p:nvPr>
            <p:ph idx="1" type="body"/>
          </p:nvPr>
        </p:nvSpPr>
        <p:spPr>
          <a:xfrm>
            <a:off x="311700" y="1326150"/>
            <a:ext cx="8520600" cy="24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gathering and processing - Reema Israni &amp; Rahul Sawra</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Modules implementation - Reema Israni</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Website Backend - Rahul Sawra &amp; </a:t>
            </a:r>
            <a:r>
              <a:rPr lang="en">
                <a:latin typeface="Times New Roman"/>
                <a:ea typeface="Times New Roman"/>
                <a:cs typeface="Times New Roman"/>
                <a:sym typeface="Times New Roman"/>
              </a:rPr>
              <a:t>Ritika Sethiya</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Website Frontend - Ritika Sethiya</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Website Hosting - Ritika Sethiya</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 faced</a:t>
            </a:r>
            <a:endParaRPr/>
          </a:p>
        </p:txBody>
      </p:sp>
      <p:sp>
        <p:nvSpPr>
          <p:cNvPr id="195" name="Google Shape;195;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Processing power issues: There were a huge amount of tweets on coronavirus each day. Processing tweets took a huge amount of time.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Low RAM availability: Maximum RAM availability was 13 GB on Google Colaboratory so we divided the data into partitions to avoid running out of available RAM.</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01" name="Google Shape;201;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analysis is over a period of 3 months from February - April. More data and computational power is required for further analysis.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Live sentiment analysis takes into account current 100 tweets as increasing the number would lead to slower results.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There might be other factors like Occupation of people on which the sentiment of people regarding lockdown depends. These demographics like occupation were not considered while training the predictive analytics model due to unavailability of data.</a:t>
            </a:r>
            <a:endParaRPr sz="16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7" name="Google Shape;207;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The results include different visualizations for emotion (fear, anger, neutral, joy, sadness), sentiment (positive, negative, neutral), and positivity score (positivity measure) of people during the Covid-19 pandemic.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Visualisations also include sentiment analysis on critical topics like hospitals, economy, PM care fund, workers and lockdown.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Topics discussed, trending hashtags, prediction of social sentiment if lockdown is further extended and sentiment analysis of live tweets is also included in the built visualisation dashboard. Thus, analysis and visualisations provided of Covid-19 tweets will help in quick understanding of social sentiment and provide useful insights into the situation.</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19639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 Statement</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13" name="Google Shape;213;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Analysis can be extended further in the timeline.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Number of critical topics currently considered is 5. Number of topics can be increased to understand social sentiment on those topics.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Occupation and other demographic data can be considered to increase the accuracy of predictive analytics model (For obtaining sentiment if lockdown is extended).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More number of live tweets can be considered for live sentiment analysis.</a:t>
            </a:r>
            <a:endParaRPr sz="16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0" y="0"/>
            <a:ext cx="9144000" cy="51668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6"/>
          <p:cNvPicPr preferRelativeResize="0"/>
          <p:nvPr/>
        </p:nvPicPr>
        <p:blipFill rotWithShape="1">
          <a:blip r:embed="rId3">
            <a:alphaModFix/>
          </a:blip>
          <a:srcRect b="6846" l="0" r="0" t="0"/>
          <a:stretch/>
        </p:blipFill>
        <p:spPr>
          <a:xfrm>
            <a:off x="0" y="0"/>
            <a:ext cx="9144000" cy="5143500"/>
          </a:xfrm>
          <a:prstGeom prst="rect">
            <a:avLst/>
          </a:prstGeom>
          <a:noFill/>
          <a:ln>
            <a:noFill/>
          </a:ln>
        </p:spPr>
      </p:pic>
      <p:pic>
        <p:nvPicPr>
          <p:cNvPr id="103" name="Google Shape;103;p16"/>
          <p:cNvPicPr preferRelativeResize="0"/>
          <p:nvPr/>
        </p:nvPicPr>
        <p:blipFill>
          <a:blip r:embed="rId4">
            <a:alphaModFix/>
          </a:blip>
          <a:stretch>
            <a:fillRect/>
          </a:stretch>
        </p:blipFill>
        <p:spPr>
          <a:xfrm>
            <a:off x="4991600" y="197200"/>
            <a:ext cx="1161650" cy="1161650"/>
          </a:xfrm>
          <a:prstGeom prst="rect">
            <a:avLst/>
          </a:prstGeom>
          <a:noFill/>
          <a:ln>
            <a:noFill/>
          </a:ln>
        </p:spPr>
      </p:pic>
      <p:pic>
        <p:nvPicPr>
          <p:cNvPr id="104" name="Google Shape;104;p16"/>
          <p:cNvPicPr preferRelativeResize="0"/>
          <p:nvPr/>
        </p:nvPicPr>
        <p:blipFill>
          <a:blip r:embed="rId5">
            <a:alphaModFix/>
          </a:blip>
          <a:stretch>
            <a:fillRect/>
          </a:stretch>
        </p:blipFill>
        <p:spPr>
          <a:xfrm>
            <a:off x="6335274" y="762399"/>
            <a:ext cx="1161650" cy="1161650"/>
          </a:xfrm>
          <a:prstGeom prst="rect">
            <a:avLst/>
          </a:prstGeom>
          <a:noFill/>
          <a:ln>
            <a:noFill/>
          </a:ln>
        </p:spPr>
      </p:pic>
      <p:pic>
        <p:nvPicPr>
          <p:cNvPr id="105" name="Google Shape;105;p16"/>
          <p:cNvPicPr preferRelativeResize="0"/>
          <p:nvPr/>
        </p:nvPicPr>
        <p:blipFill>
          <a:blip r:embed="rId6">
            <a:alphaModFix/>
          </a:blip>
          <a:stretch>
            <a:fillRect/>
          </a:stretch>
        </p:blipFill>
        <p:spPr>
          <a:xfrm>
            <a:off x="5439050" y="2118150"/>
            <a:ext cx="1161650" cy="1161650"/>
          </a:xfrm>
          <a:prstGeom prst="rect">
            <a:avLst/>
          </a:prstGeom>
          <a:noFill/>
          <a:ln>
            <a:noFill/>
          </a:ln>
        </p:spPr>
      </p:pic>
      <p:pic>
        <p:nvPicPr>
          <p:cNvPr id="106" name="Google Shape;106;p16"/>
          <p:cNvPicPr preferRelativeResize="0"/>
          <p:nvPr/>
        </p:nvPicPr>
        <p:blipFill>
          <a:blip r:embed="rId7">
            <a:alphaModFix/>
          </a:blip>
          <a:stretch>
            <a:fillRect/>
          </a:stretch>
        </p:blipFill>
        <p:spPr>
          <a:xfrm>
            <a:off x="6953775" y="2479075"/>
            <a:ext cx="1161650" cy="1161650"/>
          </a:xfrm>
          <a:prstGeom prst="rect">
            <a:avLst/>
          </a:prstGeom>
          <a:noFill/>
          <a:ln>
            <a:noFill/>
          </a:ln>
        </p:spPr>
      </p:pic>
      <p:pic>
        <p:nvPicPr>
          <p:cNvPr id="107" name="Google Shape;107;p16"/>
          <p:cNvPicPr preferRelativeResize="0"/>
          <p:nvPr/>
        </p:nvPicPr>
        <p:blipFill rotWithShape="1">
          <a:blip r:embed="rId8">
            <a:alphaModFix/>
          </a:blip>
          <a:srcRect b="28169" l="12079" r="16271" t="20705"/>
          <a:stretch/>
        </p:blipFill>
        <p:spPr>
          <a:xfrm>
            <a:off x="5620250" y="3890950"/>
            <a:ext cx="1876675" cy="891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0" y="110700"/>
            <a:ext cx="6290725" cy="1362850"/>
          </a:xfrm>
          <a:prstGeom prst="rect">
            <a:avLst/>
          </a:prstGeom>
          <a:noFill/>
          <a:ln>
            <a:noFill/>
          </a:ln>
        </p:spPr>
      </p:pic>
      <p:pic>
        <p:nvPicPr>
          <p:cNvPr id="113" name="Google Shape;113;p17"/>
          <p:cNvPicPr preferRelativeResize="0"/>
          <p:nvPr/>
        </p:nvPicPr>
        <p:blipFill>
          <a:blip r:embed="rId4">
            <a:alphaModFix/>
          </a:blip>
          <a:stretch>
            <a:fillRect/>
          </a:stretch>
        </p:blipFill>
        <p:spPr>
          <a:xfrm>
            <a:off x="1625950" y="444325"/>
            <a:ext cx="7124700" cy="2466975"/>
          </a:xfrm>
          <a:prstGeom prst="rect">
            <a:avLst/>
          </a:prstGeom>
          <a:noFill/>
          <a:ln>
            <a:noFill/>
          </a:ln>
        </p:spPr>
      </p:pic>
      <p:pic>
        <p:nvPicPr>
          <p:cNvPr id="114" name="Google Shape;114;p17"/>
          <p:cNvPicPr preferRelativeResize="0"/>
          <p:nvPr/>
        </p:nvPicPr>
        <p:blipFill>
          <a:blip r:embed="rId5">
            <a:alphaModFix/>
          </a:blip>
          <a:stretch>
            <a:fillRect/>
          </a:stretch>
        </p:blipFill>
        <p:spPr>
          <a:xfrm>
            <a:off x="228950" y="1353875"/>
            <a:ext cx="6615949" cy="1815625"/>
          </a:xfrm>
          <a:prstGeom prst="rect">
            <a:avLst/>
          </a:prstGeom>
          <a:noFill/>
          <a:ln>
            <a:noFill/>
          </a:ln>
        </p:spPr>
      </p:pic>
      <p:pic>
        <p:nvPicPr>
          <p:cNvPr id="115" name="Google Shape;115;p17"/>
          <p:cNvPicPr preferRelativeResize="0"/>
          <p:nvPr/>
        </p:nvPicPr>
        <p:blipFill>
          <a:blip r:embed="rId6">
            <a:alphaModFix/>
          </a:blip>
          <a:stretch>
            <a:fillRect/>
          </a:stretch>
        </p:blipFill>
        <p:spPr>
          <a:xfrm>
            <a:off x="1371475" y="2320638"/>
            <a:ext cx="7096125" cy="2695575"/>
          </a:xfrm>
          <a:prstGeom prst="rect">
            <a:avLst/>
          </a:prstGeom>
          <a:noFill/>
          <a:ln>
            <a:noFill/>
          </a:ln>
        </p:spPr>
      </p:pic>
      <p:pic>
        <p:nvPicPr>
          <p:cNvPr id="116" name="Google Shape;116;p17"/>
          <p:cNvPicPr preferRelativeResize="0"/>
          <p:nvPr/>
        </p:nvPicPr>
        <p:blipFill>
          <a:blip r:embed="rId7">
            <a:alphaModFix/>
          </a:blip>
          <a:stretch>
            <a:fillRect/>
          </a:stretch>
        </p:blipFill>
        <p:spPr>
          <a:xfrm>
            <a:off x="293863" y="2466450"/>
            <a:ext cx="7134225" cy="158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18"/>
          <p:cNvPicPr preferRelativeResize="0"/>
          <p:nvPr/>
        </p:nvPicPr>
        <p:blipFill>
          <a:blip r:embed="rId3">
            <a:alphaModFix/>
          </a:blip>
          <a:stretch>
            <a:fillRect/>
          </a:stretch>
        </p:blipFill>
        <p:spPr>
          <a:xfrm>
            <a:off x="1423950" y="285112"/>
            <a:ext cx="1278925" cy="1278925"/>
          </a:xfrm>
          <a:prstGeom prst="rect">
            <a:avLst/>
          </a:prstGeom>
          <a:noFill/>
          <a:ln>
            <a:noFill/>
          </a:ln>
        </p:spPr>
      </p:pic>
      <p:sp>
        <p:nvSpPr>
          <p:cNvPr id="122" name="Google Shape;122;p18"/>
          <p:cNvSpPr txBox="1"/>
          <p:nvPr/>
        </p:nvSpPr>
        <p:spPr>
          <a:xfrm>
            <a:off x="1740913" y="1619900"/>
            <a:ext cx="6450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Fear</a:t>
            </a:r>
            <a:endParaRPr sz="1800">
              <a:latin typeface="Roboto"/>
              <a:ea typeface="Roboto"/>
              <a:cs typeface="Roboto"/>
              <a:sym typeface="Roboto"/>
            </a:endParaRPr>
          </a:p>
        </p:txBody>
      </p:sp>
      <p:pic>
        <p:nvPicPr>
          <p:cNvPr id="123" name="Google Shape;123;p18"/>
          <p:cNvPicPr preferRelativeResize="0"/>
          <p:nvPr/>
        </p:nvPicPr>
        <p:blipFill>
          <a:blip r:embed="rId4">
            <a:alphaModFix/>
          </a:blip>
          <a:stretch>
            <a:fillRect/>
          </a:stretch>
        </p:blipFill>
        <p:spPr>
          <a:xfrm>
            <a:off x="22127" y="2147900"/>
            <a:ext cx="1278925" cy="1278925"/>
          </a:xfrm>
          <a:prstGeom prst="rect">
            <a:avLst/>
          </a:prstGeom>
          <a:noFill/>
          <a:ln>
            <a:noFill/>
          </a:ln>
        </p:spPr>
      </p:pic>
      <p:sp>
        <p:nvSpPr>
          <p:cNvPr id="124" name="Google Shape;124;p18"/>
          <p:cNvSpPr txBox="1"/>
          <p:nvPr/>
        </p:nvSpPr>
        <p:spPr>
          <a:xfrm>
            <a:off x="250125" y="3426825"/>
            <a:ext cx="82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Anger</a:t>
            </a:r>
            <a:endParaRPr sz="1800">
              <a:latin typeface="Roboto"/>
              <a:ea typeface="Roboto"/>
              <a:cs typeface="Roboto"/>
              <a:sym typeface="Roboto"/>
            </a:endParaRPr>
          </a:p>
        </p:txBody>
      </p:sp>
      <p:pic>
        <p:nvPicPr>
          <p:cNvPr id="125" name="Google Shape;125;p18"/>
          <p:cNvPicPr preferRelativeResize="0"/>
          <p:nvPr/>
        </p:nvPicPr>
        <p:blipFill>
          <a:blip r:embed="rId5">
            <a:alphaModFix/>
          </a:blip>
          <a:stretch>
            <a:fillRect/>
          </a:stretch>
        </p:blipFill>
        <p:spPr>
          <a:xfrm>
            <a:off x="7638675" y="1684400"/>
            <a:ext cx="1278925" cy="1278905"/>
          </a:xfrm>
          <a:prstGeom prst="rect">
            <a:avLst/>
          </a:prstGeom>
          <a:noFill/>
          <a:ln>
            <a:noFill/>
          </a:ln>
        </p:spPr>
      </p:pic>
      <p:pic>
        <p:nvPicPr>
          <p:cNvPr id="126" name="Google Shape;126;p18"/>
          <p:cNvPicPr preferRelativeResize="0"/>
          <p:nvPr/>
        </p:nvPicPr>
        <p:blipFill>
          <a:blip r:embed="rId6">
            <a:alphaModFix/>
          </a:blip>
          <a:stretch>
            <a:fillRect/>
          </a:stretch>
        </p:blipFill>
        <p:spPr>
          <a:xfrm>
            <a:off x="5948700" y="229250"/>
            <a:ext cx="1390650" cy="1390650"/>
          </a:xfrm>
          <a:prstGeom prst="rect">
            <a:avLst/>
          </a:prstGeom>
          <a:noFill/>
          <a:ln>
            <a:noFill/>
          </a:ln>
        </p:spPr>
      </p:pic>
      <p:pic>
        <p:nvPicPr>
          <p:cNvPr id="127" name="Google Shape;127;p18"/>
          <p:cNvPicPr preferRelativeResize="0"/>
          <p:nvPr/>
        </p:nvPicPr>
        <p:blipFill>
          <a:blip r:embed="rId7">
            <a:alphaModFix/>
          </a:blip>
          <a:stretch>
            <a:fillRect/>
          </a:stretch>
        </p:blipFill>
        <p:spPr>
          <a:xfrm>
            <a:off x="3803912" y="97300"/>
            <a:ext cx="1278925" cy="1278925"/>
          </a:xfrm>
          <a:prstGeom prst="rect">
            <a:avLst/>
          </a:prstGeom>
          <a:noFill/>
          <a:ln>
            <a:noFill/>
          </a:ln>
        </p:spPr>
      </p:pic>
      <p:pic>
        <p:nvPicPr>
          <p:cNvPr id="128" name="Google Shape;128;p18"/>
          <p:cNvPicPr preferRelativeResize="0"/>
          <p:nvPr/>
        </p:nvPicPr>
        <p:blipFill>
          <a:blip r:embed="rId8">
            <a:alphaModFix/>
          </a:blip>
          <a:stretch>
            <a:fillRect/>
          </a:stretch>
        </p:blipFill>
        <p:spPr>
          <a:xfrm>
            <a:off x="2219150" y="3699400"/>
            <a:ext cx="4448450" cy="1368550"/>
          </a:xfrm>
          <a:prstGeom prst="rect">
            <a:avLst/>
          </a:prstGeom>
          <a:noFill/>
          <a:ln>
            <a:noFill/>
          </a:ln>
        </p:spPr>
      </p:pic>
      <p:pic>
        <p:nvPicPr>
          <p:cNvPr id="129" name="Google Shape;129;p18"/>
          <p:cNvPicPr preferRelativeResize="0"/>
          <p:nvPr/>
        </p:nvPicPr>
        <p:blipFill>
          <a:blip r:embed="rId9">
            <a:alphaModFix/>
          </a:blip>
          <a:stretch>
            <a:fillRect/>
          </a:stretch>
        </p:blipFill>
        <p:spPr>
          <a:xfrm>
            <a:off x="3624961" y="1684400"/>
            <a:ext cx="1689823" cy="1774700"/>
          </a:xfrm>
          <a:prstGeom prst="rect">
            <a:avLst/>
          </a:prstGeom>
          <a:noFill/>
          <a:ln>
            <a:noFill/>
          </a:ln>
        </p:spPr>
      </p:pic>
      <p:sp>
        <p:nvSpPr>
          <p:cNvPr id="130" name="Google Shape;130;p18"/>
          <p:cNvSpPr txBox="1"/>
          <p:nvPr/>
        </p:nvSpPr>
        <p:spPr>
          <a:xfrm>
            <a:off x="4162125" y="1376225"/>
            <a:ext cx="9207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Joy</a:t>
            </a:r>
            <a:endParaRPr sz="1800">
              <a:latin typeface="Roboto"/>
              <a:ea typeface="Roboto"/>
              <a:cs typeface="Roboto"/>
              <a:sym typeface="Roboto"/>
            </a:endParaRPr>
          </a:p>
        </p:txBody>
      </p:sp>
      <p:sp>
        <p:nvSpPr>
          <p:cNvPr id="131" name="Google Shape;131;p18"/>
          <p:cNvSpPr txBox="1"/>
          <p:nvPr/>
        </p:nvSpPr>
        <p:spPr>
          <a:xfrm>
            <a:off x="6183675" y="1564025"/>
            <a:ext cx="9207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Neutral</a:t>
            </a:r>
            <a:endParaRPr sz="1800">
              <a:latin typeface="Roboto"/>
              <a:ea typeface="Roboto"/>
              <a:cs typeface="Roboto"/>
              <a:sym typeface="Roboto"/>
            </a:endParaRPr>
          </a:p>
        </p:txBody>
      </p:sp>
      <p:sp>
        <p:nvSpPr>
          <p:cNvPr id="132" name="Google Shape;132;p18"/>
          <p:cNvSpPr txBox="1"/>
          <p:nvPr/>
        </p:nvSpPr>
        <p:spPr>
          <a:xfrm>
            <a:off x="8063300" y="2963300"/>
            <a:ext cx="7590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Sad</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Implemented</a:t>
            </a:r>
            <a:endParaRPr/>
          </a:p>
        </p:txBody>
      </p:sp>
      <p:sp>
        <p:nvSpPr>
          <p:cNvPr id="138" name="Google Shape;138;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The project uses Machine learning and Data Visualisation techniques to analyse and present useful insights on sentiments of Indians during the Coronavirus Pandemic.</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The analysis consists of:</a:t>
            </a:r>
            <a:endParaRPr sz="1600">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AutoNum type="arabicParenR"/>
            </a:pPr>
            <a:r>
              <a:rPr lang="en" sz="1600">
                <a:latin typeface="Times New Roman"/>
                <a:ea typeface="Times New Roman"/>
                <a:cs typeface="Times New Roman"/>
                <a:sym typeface="Times New Roman"/>
              </a:rPr>
              <a:t>Sentiment and emotion analysis for a period of 3 months Feb-Apr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 sz="1600">
                <a:latin typeface="Times New Roman"/>
                <a:ea typeface="Times New Roman"/>
                <a:cs typeface="Times New Roman"/>
                <a:sym typeface="Times New Roman"/>
              </a:rPr>
              <a:t>Sentiment analysis on critical topics like hospitals, PM Relief fund, problems faced by workers and job issues, lockdown situation and economic crisis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 sz="1600">
                <a:latin typeface="Times New Roman"/>
                <a:ea typeface="Times New Roman"/>
                <a:cs typeface="Times New Roman"/>
                <a:sym typeface="Times New Roman"/>
              </a:rPr>
              <a:t>Topics discussed and Trending Hashtags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 sz="1600">
                <a:latin typeface="Times New Roman"/>
                <a:ea typeface="Times New Roman"/>
                <a:cs typeface="Times New Roman"/>
                <a:sym typeface="Times New Roman"/>
              </a:rPr>
              <a:t>Predictive analytics on lockdown situation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 sz="1600">
                <a:latin typeface="Times New Roman"/>
                <a:ea typeface="Times New Roman"/>
                <a:cs typeface="Times New Roman"/>
                <a:sym typeface="Times New Roman"/>
              </a:rPr>
              <a:t>Live Sentiment analysis</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Implementation</a:t>
            </a:r>
            <a:endParaRPr/>
          </a:p>
        </p:txBody>
      </p:sp>
      <p:sp>
        <p:nvSpPr>
          <p:cNvPr id="144" name="Google Shape;144;p20"/>
          <p:cNvSpPr txBox="1"/>
          <p:nvPr>
            <p:ph idx="1" type="body"/>
          </p:nvPr>
        </p:nvSpPr>
        <p:spPr>
          <a:xfrm>
            <a:off x="311700" y="1108300"/>
            <a:ext cx="8520600" cy="393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Sentiment Analysis</a:t>
            </a:r>
            <a:endParaRPr/>
          </a:p>
          <a:p>
            <a:pPr indent="0" lvl="0" marL="457200" rtl="0" algn="l">
              <a:lnSpc>
                <a:spcPct val="100000"/>
              </a:lnSpc>
              <a:spcBef>
                <a:spcPts val="1600"/>
              </a:spcBef>
              <a:spcAft>
                <a:spcPts val="0"/>
              </a:spcAft>
              <a:buNone/>
            </a:pPr>
            <a:r>
              <a:rPr lang="en" sz="1300">
                <a:latin typeface="Times New Roman"/>
                <a:ea typeface="Times New Roman"/>
                <a:cs typeface="Times New Roman"/>
                <a:sym typeface="Times New Roman"/>
              </a:rPr>
              <a:t>The tweets are labelled in 3 ways:</a:t>
            </a:r>
            <a:endParaRPr sz="1300">
              <a:latin typeface="Times New Roman"/>
              <a:ea typeface="Times New Roman"/>
              <a:cs typeface="Times New Roman"/>
              <a:sym typeface="Times New Roman"/>
            </a:endParaRPr>
          </a:p>
          <a:p>
            <a:pPr indent="-311150" lvl="0" marL="914400" rtl="0" algn="l">
              <a:lnSpc>
                <a:spcPct val="100000"/>
              </a:lnSpc>
              <a:spcBef>
                <a:spcPts val="0"/>
              </a:spcBef>
              <a:spcAft>
                <a:spcPts val="0"/>
              </a:spcAft>
              <a:buSzPts val="1300"/>
              <a:buFont typeface="Times New Roman"/>
              <a:buAutoNum type="arabicParenR"/>
            </a:pPr>
            <a:r>
              <a:rPr lang="en" sz="1300">
                <a:latin typeface="Times New Roman"/>
                <a:ea typeface="Times New Roman"/>
                <a:cs typeface="Times New Roman"/>
                <a:sym typeface="Times New Roman"/>
              </a:rPr>
              <a:t>Emotion (Fear, Anger, Joy, Sadness, Neutral)</a:t>
            </a:r>
            <a:endParaRPr sz="13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en" sz="1300">
                <a:latin typeface="Times New Roman"/>
                <a:ea typeface="Times New Roman"/>
                <a:cs typeface="Times New Roman"/>
                <a:sym typeface="Times New Roman"/>
              </a:rPr>
              <a:t>Semi-supervised Self Training is applied in 2 iterations. </a:t>
            </a:r>
            <a:endParaRPr sz="13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en" sz="1300">
                <a:latin typeface="Times New Roman"/>
                <a:ea typeface="Times New Roman"/>
                <a:cs typeface="Times New Roman"/>
                <a:sym typeface="Times New Roman"/>
              </a:rPr>
              <a:t>Steps are as follows:</a:t>
            </a:r>
            <a:endParaRPr sz="13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en" sz="1300">
                <a:latin typeface="Times New Roman"/>
                <a:ea typeface="Times New Roman"/>
                <a:cs typeface="Times New Roman"/>
                <a:sym typeface="Times New Roman"/>
              </a:rPr>
              <a:t>1. </a:t>
            </a:r>
            <a:r>
              <a:rPr lang="en" sz="1300">
                <a:latin typeface="Times New Roman"/>
                <a:ea typeface="Times New Roman"/>
                <a:cs typeface="Times New Roman"/>
                <a:sym typeface="Times New Roman"/>
              </a:rPr>
              <a:t>Generation of an initial labelled dataset using datasets EmoInt, Daily Dialog, Emotion Stimulus and Isear and  1500 manually labelled neutral tweets from the collected tweet set. (Train: Test ratio 75:25) </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2. Fine-tuning BERT in 3 iterations to obtain first self-training iteration accuracy of 83.92% on the test set.</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3. Using the first iteration trained BERT model to label tweets of Covid-19.</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4. Filtering tweets having label confidence &gt; 95%</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5. Generation of second iteration dataset</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6. Fine-tuning BERT in 3 iterations to obtain second self-training iteration accuracy of 93.38% on the test set.</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7. Using trained BERT to label all tweets.</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Final Accuracy on Validation set : 93.38%</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00">
                <a:latin typeface="Times New Roman"/>
                <a:ea typeface="Times New Roman"/>
                <a:cs typeface="Times New Roman"/>
                <a:sym typeface="Times New Roman"/>
              </a:rPr>
              <a:t>2) Sentiment (Positive, Negative, Neutral)</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This classification was performed using Vader. The compound score was obtained for individual tweets and the compound scores were converted to labels 0 (Neutral), 1 (Positive) and -1 (Negative) using the threshold values:</a:t>
            </a:r>
            <a:endParaRPr sz="1300">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lang="en" sz="1300">
                <a:latin typeface="Times New Roman"/>
                <a:ea typeface="Times New Roman"/>
                <a:cs typeface="Times New Roman"/>
                <a:sym typeface="Times New Roman"/>
              </a:rPr>
              <a:t>Positive sentiment: compound score &gt;= 0.05 </a:t>
            </a:r>
            <a:endParaRPr sz="1300">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lang="en" sz="1300">
                <a:latin typeface="Times New Roman"/>
                <a:ea typeface="Times New Roman"/>
                <a:cs typeface="Times New Roman"/>
                <a:sym typeface="Times New Roman"/>
              </a:rPr>
              <a:t>Neutral sentiment: (compound score &gt; -0.05) and (compound score &lt; 0.05) </a:t>
            </a:r>
            <a:endParaRPr sz="1300">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lang="en" sz="1300">
                <a:latin typeface="Times New Roman"/>
                <a:ea typeface="Times New Roman"/>
                <a:cs typeface="Times New Roman"/>
                <a:sym typeface="Times New Roman"/>
              </a:rPr>
              <a:t>Negative sentiment: compound score &lt;= -0.05</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300">
                <a:latin typeface="Times New Roman"/>
                <a:ea typeface="Times New Roman"/>
                <a:cs typeface="Times New Roman"/>
                <a:sym typeface="Times New Roman"/>
              </a:rPr>
              <a:t>3) Positivity score (Measure of positivity) </a:t>
            </a:r>
            <a:endParaRPr sz="13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00">
                <a:latin typeface="Times New Roman"/>
                <a:ea typeface="Times New Roman"/>
                <a:cs typeface="Times New Roman"/>
                <a:sym typeface="Times New Roman"/>
              </a:rPr>
              <a:t>	Positivity score (1 day period) = Sum of individual compound scores/tweet count</a:t>
            </a:r>
            <a:endParaRPr sz="13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00">
                <a:latin typeface="Times New Roman"/>
                <a:ea typeface="Times New Roman"/>
                <a:cs typeface="Times New Roman"/>
                <a:sym typeface="Times New Roman"/>
              </a:rPr>
              <a:t>	The positivity score indicates rise and fall in positivity among people regarding lockdown. So the value each day would indicate how positive will the people be if the government decides to extend lockdown on that day.</a:t>
            </a:r>
            <a:endParaRPr sz="13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