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2" r:id="rId9"/>
    <p:sldId id="269" r:id="rId10"/>
    <p:sldId id="268" r:id="rId11"/>
    <p:sldId id="267" r:id="rId12"/>
    <p:sldId id="271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3A1323-8D79-1946-B0D7-40001CF92E9D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3A34C8-038E-2045-AF43-DF7DBB8E0E9E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DF5E60-9974-AC48-9591-99C2BB44B7CF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C79C5D-2A6F-F04D-97DA-BEF2467B64E4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8DF76-AE53-4526-9227-35243777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57695"/>
            <a:ext cx="10572000" cy="4162503"/>
          </a:xfrm>
        </p:spPr>
        <p:txBody>
          <a:bodyPr/>
          <a:lstStyle/>
          <a:p>
            <a:r>
              <a:rPr lang="en-US" dirty="0"/>
              <a:t>PREDICTING THE ENERGY OUTPUT OF THE WIND TURBINE BASED ON WEATHER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34EB6D-3FE1-4C51-BDB9-2BB77980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03767"/>
            <a:ext cx="10748954" cy="2099709"/>
          </a:xfrm>
        </p:spPr>
        <p:txBody>
          <a:bodyPr>
            <a:noAutofit/>
          </a:bodyPr>
          <a:lstStyle/>
          <a:p>
            <a:r>
              <a:rPr lang="en-US" sz="1700" dirty="0" smtClean="0"/>
              <a:t>																		MUTHU </a:t>
            </a:r>
            <a:r>
              <a:rPr lang="en-US" sz="1700" dirty="0"/>
              <a:t>KUMAR  T </a:t>
            </a:r>
            <a:r>
              <a:rPr lang="en-US" sz="1700" dirty="0" smtClean="0"/>
              <a:t>									GANESH </a:t>
            </a:r>
            <a:r>
              <a:rPr lang="en-US" sz="1700" dirty="0" smtClean="0"/>
              <a:t>KUMAR V </a:t>
            </a:r>
            <a:r>
              <a:rPr lang="en-US" sz="1700" dirty="0" smtClean="0"/>
              <a:t> </a:t>
            </a:r>
            <a:r>
              <a:rPr lang="en-US" sz="1700" dirty="0" smtClean="0"/>
              <a:t>								</a:t>
            </a:r>
            <a:r>
              <a:rPr lang="en-US" sz="1700" dirty="0" smtClean="0"/>
              <a:t>	VIGNESH </a:t>
            </a:r>
            <a:r>
              <a:rPr lang="en-US" sz="1700" dirty="0"/>
              <a:t>U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17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29570-DB77-4455-A331-F09D344B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1C48D-BC97-4A40-B6DA-D5FB6F1D65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create a time series model we are going to use Recurrent Neural Network</a:t>
            </a:r>
            <a:r>
              <a:rPr lang="en-US" sz="2000" dirty="0" smtClean="0"/>
              <a:t>. Because </a:t>
            </a:r>
            <a:r>
              <a:rPr lang="en-US" sz="2000" dirty="0"/>
              <a:t>RNNs process a time series step-by-step, maintaining an internal state summarizing the information they've seen so far</a:t>
            </a:r>
            <a:r>
              <a:rPr lang="en-US" sz="2000" dirty="0" smtClean="0"/>
              <a:t>. For </a:t>
            </a:r>
            <a:r>
              <a:rPr lang="en-US" sz="2000" dirty="0"/>
              <a:t>layers in RNN we will use Long Short Term Memory(LSTM</a:t>
            </a:r>
            <a:r>
              <a:rPr lang="en-US" sz="2000" dirty="0" smtClean="0"/>
              <a:t>).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92556-4FF5-45A0-8CC5-3CEACAF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OUPUT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75" y="220779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814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2A38C8-B616-4556-A0CF-5057FD5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2" name="AutoShape 2" descr="data:image/png;base64,iVBORw0KGgoAAAANSUhEUgAABVYAAAMACAYAAADPPjzCAAAgAElEQVR4Xuy9DbgV1Zmg+6GCQDfHJsYBzYkGjaQ9XkVFBvBnOqEFuwWvUcA20P4EWzLodDz+tUYQBDGj3WgbHZM06olRISAe53q1nRF5SDoSxG61VSbHmTEtqKikM44tPjfaYyK3Vu1T+9TeZ++9VlWtVbt+3v08PCK19qqqd62qWuvdX31ryF7vI3wgAAEIQAACEIAABCAAAQhAAAIQgAAEIAABCEDAmMAQxKoxKwpCAAIQgAAEIAABCEAAAhCAAAQgAAEIQAACEPAJIFbpCB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0iKwW9aee7DMP2ar7L1h6sBOt90sQ24fJ+8+PE/G2jiUUH3yo9ly8C+uruzP9n52rZXZn58vj9Yd8zlr35Xer0U8k1BdK5/dK4un2ACR/zp2q/abV0/YO68VdX2o7lSfvWmIrPpi63YIlzEpb0yzYb84R9a81SvzOvW1WD0W/e4oAQEIQKC8BNS4YOqLdffnylhlx5W2nsXh+p6Vm4esknH+88D2fkTU8+OkpfXNuVK27l0soVGXUXtX65q7xt74zGjPWS6k2u8kWTLoEDXPeH9csEOubtUO4TIm5SNgajiWMm1Xy8cS4bApCgEIQKCtBBCrbcXPziEAgaYE1ATmaZGV3qB/WnhwaVt4hg7AH0w6Fau9MrtGmIUnTRH6gs9mWq1wjvD1ohb12+8/z3YyqXMmMP1JSF2/aDh5b9xqzo6rqJ2E84IABCAQi4ASm5fJjmNEXvzi3aEfRO0Lz4HDS0GsSu0PjzXjIGNOFTZyu9kPgsbV5r5gRayKix/AHQrMRmMpX5xvN5DmDo8r992BE4AABApNALFa6Obl5CCQXwJqELd5+l6Z9nRdNGGNWO2Pat3gnefclbJSxQUEUSM1kYChCAz/+y/KORselUfVL/BX7pCDVQSs+u/U/rgCFeE4fbMfGbvmmPky34/oGKijIrPWyAnz5lciEbzy735xVX+0ZJNIhEYCTeomZL5Q6z+GUHSAv7/t58ij3jGfs+I6eXTpLZWGDcqYfM+LjL36FwcbHneIa3g/wfEe45FeGmIVRBSHmYejG5oc36De2eo8PP7i7dOPR20SOdFSrNYP9kP9aEc4YjV8DP1tPi4UCasijCscVYSrVCKVmvAYiPo4R1auEK+v9EdDh0+8Yb/ojySqTngbt4cfYd0foVuJfK4cz3x1PbTglN+7AkcOAQhAoE0E1L36SpG7bxe5rCaasPlzfOUK71m5PfSGTcNnXOX7vVJ5xq989l0Zd7uKgK38t3I/V+OKu73xjffvZ6+RF72xh3oWVt946X++zV77osz3nwmq/NWy4/P90ZJN3trwZVmdWK19W6f22VN9Q6b/uSVzvXHUhuvkxrm3yI39z51KGZPveWOqt8bJKo+l0XHXPJu9EVkgK/1nuRqhLZElVVYDgjcclTvwhk+T4xvUtVqdxw45YYW3z/6I38ZvD7UWq7U/jIb6UWc4YrX2GCptviMUCTvA0Y9wbcmjxZg5dO6Nx1J159KwPcIRuv1j5mbt1qbLmN1CAAIQcEUAseqKLPVCAAIJCKjB2eZKpGowmQle/a9/dT+IUOwfvFUGt5XB3Yv9r9nX/NJeHw3YKhWAJzlrJgn9aQkqA/X+QWMgE/snLg0nKopEI4EW/jcJRy7WpkEYFCkQlsv9+z8hPJkJH2cowsD0uGvPITyY7j8u6Y9aqGFZG31bnTCcujkUkdkkvUOVz3xpeh51vCvlaruYNmK1Guk7zpvI3ifjHq687jgwuVGTleC1SxFV32VSiUxqnAqgX2Q24lHTnv2TjUaT2yZiNTy5VeJ3YPJbO7mpP65m5RJcjHwVAhCAQOkJ1D8P1A+/lWdQ/av7QYRi3fOy6bNaPY/CaY9apwKY3/R5M997IFVS2lSe9f0/8tY8i2qbsdF4JfxvNdvDz3u/zuB5Xc+g/4fBYOzR6nv9TLTHXXcONc/6mrFf7RijJvo29OOqhJ+pLd4QaTp27D//muNuGM2pi1gNRfruullm77i4EgkdOlb/h93gTSqpGxsHgj/8w7GOR8Mxs9lYqvG4rjJWqr4tNChFwcAbOdoxWunvMgCAAATyTACxmufW49ghUFQCNa+6171iVpWK02RzTV6zZr/210lNb/A6xLNp1RxiLcXqQLnwAH2weKyVcQOD4FADNcmxGkQ5DBpw1kVU1kSVhMVqTQSvtz9/UF057prJQ79ArBVvBsddM2nsj6w5O8hHGpKpimuD3Letzqsms6zxeTR/7bJZjtVwJEkQ/StnD7zK2Uyshi+vVmK1twGPac+EJ0P9E4/q5Ki+X9SniOhvx4a5hGvPv3kqAJevpxb1xsN5QQACEGhEoME4pJqOJ3SvlbrnoNGz+mLZoSJWq8+R1mK10fNmXiPxWCPjBp719c+1QTlWq2+E1EvB+jFW+LkVPub6Z09o3FDzQ2vd2MzLKV6bhqBFqqR6rqEx3UAdFWE9OPdti/Oq+bE2wnnUj1+qkJvkWA2/deMHD/SKbDhhIKdqU7FaP3boz8M6SKw2GrvW89CMpRqkVWo63hj0Y3+T/LBNOXHXgQAEIJB/AojV/LchZwCBwhEIv7oVnFz1lbfqwGyc3FeTu6puchOWp/6v/P0Ti3oB2EqshsRWvVgdWOyodvDfND9Zs8jE/hNsLAUrUbFKkNYsrtQsalfVVReVEf5e7aC4xXE3kMDhyN2BicpAHb5IbDAQb3Ve4cUxBgnYpucRfTJQc4E0yP9Vw6VJOoNWYrURj3E/qH3FMmq/GBwBUrvwWSCLmx57/0mzuFnhbo+cEAQgkDaBhj+MBumBBp5JF++oew4aPasrYnXgOdJarDZ63lTE6oDMMhWUTd+w8fk2loL+WMwXpGF51ixqt9JQtZGOoe/VPY9bHfegcWE4FVLDsZo0yW/a4rxqFhIdHG3a9Dw0YlWXY3WQsKzjEj732nQMTcSqEY+oY6naH9abtkeLY/c7g+kiWGlf4+wPAhCAQEICiNWEAPk6BCBgmUDTV+b7B5A2IlbDkYBZEquNIhrDk5Jg0G8UBTNYyJqJ1UpUQ+PomfqBuGHEapPzquk5mojVAUEcdTIQ3kt/1NHZJ8j8Xwws/tUsCqOZTB8o359jtboadJ1oDp13VLE6MOFt1R7hNAaVY2ncbpavUaqDAAQgUCICzV6Zr8m1rZ4DCSJWsylWG0e6hn/ArfxAGiViNYZYbfGm0di6sYNZxGqT86rp07qI1dB5JBGr/htaXj7/7V7UarD4V4MfgPsV9UCQQFim10esNhSrSSNWQ6JZ9fMmb36NbRE9W5u/t0Q3EE4VAhAoBQHEaimamZOEQH4IaJPmhyYu/uI9cXKsZlCs1udgDef2qllcSTXloNeumucmjR6xWifyGuTrah4xM/BqYHUi+nVvYYrQqvc1OcvC3VKTK9aGWG2WI69ZFIppjlU9j4g5VmtyvtWlX6hpjxZita5cfu4AHCkEIACBLBFonCdzYKwSTkvUIie5Jsdq9sRq3SKK4eOvWVypXqzqcqwmFat1uWubitWplVyzweJcoR/ta94oqWmX2n7XOseqDbHaZD2Bpm/sGOZYbfK2VfPctLXn3WgcPphFkG6grj2aitW6clm6xDkWCEAAAhYIIFYtQKQKCEDAFoH6HJ4D9VYHdVfukIOrg8b+gZpaCXbFGu8X//kDr9PVvLoXvLJXJyXrJWW/jBK1yND0zTU5Q12nAvDPNNi//z8DxzwoorJhdOeSCqzQa1b13zOLWPXCEMLH4bHY6k1NBkXm+LnI6nKghb8Xft2ryXkN6jVNvl973NFzrPpMavpN7bGrSVYgbmtSF4TOIfh39Rrk1b842IjHQF0rZY1arblpjtXa1/wrKzoPrGrcvD3GVnLSeatA+69njrvPiyLp7wc17VaTzdbWxUo9EIAABIpPIJS3PJy+pvJjqPpR810Zd3voVf7qc8y7j6/13o74z+Pk3fDim8E9uvp8aRwZWRGtwRhHPRPuFrkynDIg9Px1kgpANW1ojOX9XzUl06CIysbnMF+NzdRoJlhssv57xqkAwsfhsXh2tvROrX+LaZ6oJ13t2yG1xz+QGqfJeQ3qzU2+X38eUXOs+kzq+k342P0fpANxW5u6YOAcgn/3xopvjZNVQfkWormmPevHzKFzb5jCqeYV/hbtUU0hocawlTQXlX5Q127Fv3NwhhCAQMkIIFZL1uCcLgQKS0CTw7Sw582J5YBA8x8McnDwHCIEIAABCMQg0DqHaYwK+QoEbBFgzGyLJPVAAAIQ8AkgVukIEIBAbgnUJ89noZ7cNmXxDrwmStc7PRUFfUNNvFPxzpkzggAEIFBmAvWLXLFQT5l7Q+bOnTFz5pqEA4IABApEALFaoMbkVCAAAQhAAAIQgAAEIAABCEAAAhCAAAQgAIF0CCBW0+HMXiAAAQhAAAIQgAAEIAABCEAAAhCAAAQgAIECEUCsFqgxORUIQAACEIAABCAAAQhAAAIQgAAEIAABCEAgHQKI1XQ4sxcIQAACEIAABCAAAQhAAAIQgAAEIAABCECgQAQQqwVqTE4FAhCAAAQgAAEIQAACEIAABCAAAQhAAAIQSIcAYjUdzuwFAhCAAAQgAAEIQAACEIAABCAAAQhAAAIQKBABxGqBGrMopzJkyJCGp7J3796inCLnAQEIQAACEIBATggwLslJQ3GYEIAABCAAAQhAoA0EEKttgM4uoxNQkxrEanRufAMCEIAABCAAAfsEGJfYZ0qNEIAABCAAAQhAII8EEKt5bLUSHjMTmBI2OqcMAQhAAAIQyCgBxiUZbRgOCwIQgAAEIAABCKRMALGaMnB2F48AE5h43PgWBCAAAQhAAAL2CTAusc+UGiEAAQhAAAIQgEAeCSBW89hqJTxmJjAlbHROGQIQgAAEIJBRAoxLMtowHBYEIAABCEAAAhBImQBiNWXg7C4eASYw8bjxLQhAAAIQgAAE7BNgXGKfKTVCAAIQgAAEIACBPBJArOax1Up4zExgStjonDIEIAABCEAgowQYl2S0YTgsCEAAAhCAAAQgkDIBxGrKwNldPAJMYOJx41sQgAAEIAABCNgnwLjEPlNqhAAEIAABCEAAAnkkgFjNY6uV8JiZwJSw0TllCEAAAhCAQEYJMC7JaMNwWBCAAAQgAAEIQCBlAojVlIGzu3gEmMDE48a3IAABCEAAAhCwT4BxiX2m1AgBCEAAAhCAAATySACxmsdWK+ExM4EpYaNzyhCAAAQgAIGMEmBcktGG4bAgAAEIQAACEIBAygQQqykDZ3fxCDCBiceNb0EAAhCAAAQgYJ8A4xL7TKkRAhCAAAQgAAEI5JEAYjWPrVbCY2YCU8JG55QhAAEIQAACGSXAuCSjDcNhQQACEIAABCAAgZQJIFZTBs7u4hFgAhOPG9+CAAQgAAEIQMA+AcYl9plSIwQgAAEIQAACEMgjAcRqHluthMfMBKaEjc4pQwACEIAABDJKgHFJRhuGw4IABCAAAQhAAAIpE0Cspgyc3cUjwAQmHje+BQEIQAACEICAfQKMS+wzpUYIQAACEIAABCCQRwKI1Ty2WgmPmQlMCRudU4YABCAAAQhklADjkow2DIcFAQhAAAIQgAAEUiaAWE0ZOLuLR4AJTDxufAsCEIAABCAAAfsEGJfYZ0qNEIAABCAAAQhAII8EEKt5bLUSHjMTmBI2OqcMAQhAAAIQyCgBxiUZbRgOCwIQgAAEIAABCKRMALGaMnB2F48AE5h43PgWBCAAAQhAAAL2CTAusc+UGiEAAQhAAAIQgEAeCSBW89hqJTxmJjAlbHROGQIQgAAEIJBRAoxLMtowHBYEIAABCEAAAhBImQBiNWXg7C4eAVcTmD9Zvc0/oPULp8Q7sAbf+sJ1fyvdpx3p/Rmf2Tq3vf6enOed+zrvvKccfqCV47xj0/+UOza9JjtvmWmlPlWJizppc9rcRgflOi/fde7i3mGjL1JHewi4GpeYnA190YQSZQICLp5X0IUABCAAAQhAYIAAYpXekAsCriYwLiYnLgawtutErCLTbVz4LsS3izq5zpHpNvq7i35k47iooz0EXI1LTM6GvmhCiTKIVfoABCAAAQhAIB0CiNV0OLOXhARcTWBcTE5sS1CFznadiFXEasJL0v+6Cwnqok6uc8Sqjf7uoh/ZOC7qaA8BV+MSk7OhL5pQogxilT4AAQhAAAIQSIcAYjUdzuwlIQFXExgXkxPbEhSxaje9AG2OZEt4O/K/Xvbr/JVlM6RjxFAbKJ0IehfX+Rl3PiOjhg+1mjrGCkAqaQsBV+MSk5Nx0b9N9kuZfBJw8bzKJwmOGgIQgAAEIOCGAGLVDVdqtUzA1QTGxeTExQDWdp1ErBKxauMSdRFd6qJOrnP7Mj3r+ZldtflkLye1zZzcNq5D6mgPAVfjEpOzcdG/TfZLmXwSsD2GzCcFjhoCEIAABCDgjgBi1R1barZIwNUExsXkxMUA1nadiFXEqo3L04UEdVEn1zli1UZ/V/dhxKoNksWow9W4xISOi3uayX4pk08CtseQ+aTAUUMAAhCAAATcEUCsumNLzRYJuJrAuJicuBjA2q4TsYpYtXF5upCgLurkOkes2ujviFUbFItTh6txiQkhF/c0k/1SJp8EbI8h80mBo4YABCAAAQi4I4BYdceWmi0ScDWBcTE5cTGAtV0nYhWxauPydCFBXdTJdY5YtdHfEas2KBanDlfjEhNCLu5pJvulTD4J2B5D5pMCRw0BCEAAAhBwRwCx6o4tNVsk4GoC42Jy4mIAa7tOxCpi1cbl6UKCuqiT6xyxaqO/I1ZtUCxOHa7GJSaEXNzTTPZLmXwSsD2GzCcFjhoCEIAABCDgjgBi1R1barZIwNUExsXkxMUA1nadiFXEqo3L04UEdVEn1zli1UZ/R6zaoFicOlyNS0wIubinmeyXMvkkYHsMmU8KHDUEIAABCEDAHQHEqju21GyRgKsJjIvJiYsBrO06EauIVRuXpwsJ6qJOrnPEqo3+jli1QbE4dbgal5gQcnFPM9kvZfJJwPYYMp8UOGoIQAACEICAOwKIVXdsqdkiAVcTGBeTExcDWNt1IlYRqzYuTxcS1EWdrq7z6V1j5J4LTrSB0q8jT9f5uoX2Ze3OW2ZaY+mqzScffqCs986dDwRcjUtMyLro3yb7pUw+Cdh+tuSTAkcNAQhAAAIQcEcAseqOLTVbJOBqAuNicuJiAGu7TsQqYtXG5elCgrqo09V1bluy5ek6R6zauIKoI88EXI1LTJioe9rb7/9atlw7zaQ4ZUpOwPazpeQ4OX0IQAACEIDAIAKIVTpFLgi4msC4Ei7dpx0p3aeNt8bW9qAYsYpYtdE5XUhQF3W6us4Rqwfa6EZS5ja3ApBK2kLA1bjE5GTUPe25198Tm1HeJvulTD4J2B5D5pMCRw0BCEAAAhBwRwCx6o4tNVsk4GoC40q4IFbtNH6ehAttXr42R6wiVu30emrJIwFX4xITFohVE0qUCQggVukLEIAABCAAAbcEEKtu+VK7JQKuJjCI1WznSUSs2ot8JkrZfpQyYhWxaukRRzU5JOBqXGKCArFqQokyikDfO3vkjDuf8d6isjeegCwEIAABCEAAArUEEKv0iFwQcDWBQawiVm1cAC6iQWzXiVhFrNro68GPHeRYtUGTOvJMwNW4xIQJYtWEEmUUgeDZj1ilP0AAAhCAAATcEUCsumNLzRYJuJrAIFYRqza6qW0Jqo7Jdp2IVcSqjb6OWD1Q1i+cYgMldeScgKtxiQkWxKoJJcogVukDEIAABCAAgXQIIFbT4cxeEhJwNYFBrCJWE3ZN/+u2JaiLOhGriFUbfR2xili10Y+KUIercYkJG8SqCSXKhMXq7ImdctvcCUCBAAQgAAEIQMABAcSqA6hUaZ+AqwkMYhWxaqO3IlZn2sDo15GnvLrkWCXHqrWOT0W5I+BqXGICArFqQokyYbFq+3kFXQhAAAIQgAAEBgggVukNuSDgagKDWEWs2rgAEKuI1Sz2I5dRyuRYtdHi1JFnAq7GJSZMEKsmlCiDWKUPQAACEIAABNIhgFhNhzN7SUjA1QQGsYpYTdg1/a+XXay+smyGdIwYagMlEasWV25GrGY//YOVi4ZK2kLA1bjE5GTUM0d9dt5i70ctk/1SJn8EgucAEav5azuOGAIQgAAE8kMAsZqftir1kbqawCix+uHHn8jq80+UztEjrDBWE545Xi6r7tPGW69z6awuKwIrGGgvPbNLFpw8zsp5B69wq4Vd1ADexieo88lvnipdh3TYqFJoc/tt7qIf5aHNVZ90ce/Iw3WelzZfNWeCtXuHurfbbnMrNzUqaQsBV+MSk5NpJFb3fPSJvPruHvnc6LVi0O4AACAASURBVJHWxh4mx0KZbBNoJlZ3vf+RvP3+r62N17JNgaODAAQgAAEIuCWAWHXLl9otEXA1gQlep+u2GCUWTHhc1Gnr9dtgoK2ax1bESyBBXdRpM9KCNqfNbdyWuM7t9yMX17nNOl20uY2+SB3tIeBqXGJyNo3EavBctzn2MDkWymSbQDOx6iKfebZJcHQQgAAEIAABdwQQq+7YUrNFAq4mMEg2+3IEsTreSs8PJs7I9OQ4uc7Le50jVpNfP9TQmICrcYkJb8SqCSXKKAKIVfoBBCAAAQhAwD0BxKp7xuzBAgFXE5g8CJdwdCmSLXlnykObq7NErB4oKq2EjQ9tjli10Y+IWLVBsTh1uBqXmBBCrJpQogxilT4AAQhAAAIQSIcAYjUdzuwlIQFXE5g8CBfE6mt+DjAkW7KLiPQP73l5j4/0cx/b+LiQbMh0+9e5zXuHiza30Repoz0EXI1LTM4GsWpCiTKIVfoABCAAAQhAIB0CiNV0OLOXhARcTWAQq+WNZEOyJbwova+TV1ecyFoi05P3zeDejlhNzpIaGhNwNS4x4Y1YNaFEGcQqfQACEIAABCCQDgHEajqc2UtCAq4mMIhVxGrCrul/3UUkG9GL9qMXkenJe3veZDpiNXmbUwNilT6QXwK6HKtbrp0mnaNH5PcEOXIIQAACEIBABgggVjPQCByCngBidZsPiUg2fV/RlciDTA/LWtpc16L67bS5vXsHYtVulLK+91IiqwRcjUtMzpeIVRNKlFEEdGLV1hgD2hCAAAQgAIEyE0Cslrn1c3TuriYweRAu5Fglx+oUL8ds0g85VsudY9XW5BmxilhNei8qyvddjUtM+CBWTShRBrFKH4AABCAAAQikQwCxmg7ncu5l280yZOqS6rmvfHavLJ6yW9aee7DM39D/z3PXyLsPz5OxGkKuJjCIVVIB2Lg4SQVgvx/ZfIU7D9e56ocu0z8gVpNf6S6u8+RHRQ3mBJqMPxqOVfS1uhqX6Pc8cK/YecvMavHgxzObKU9MjoUy2SZAxGq224ejgwAEIACBYhBArBajHTN5Frt/NFsuk7ul92thbfqs3Dxks0zbu1imRjhqVxOYPAiXMkesXvLA8/J03y8FyUbEaoTbxaCiebjOEatuItNt3jsQq0muwix8t/H4o/FYRX+8rsYl+j0jVk0YUaZCALFKT4AABCAAAQi4J4BYdc+4tHt49qYhctLS/tMPIlN3rZXZn58vj/b/cyWKVY/I1QQmD8KlzGLVxcreeWhz15ItHOWkv/qal8jba+E2I7lcSDYiVu0vWIZYTXKFF+y7TcYfDccqBqfualxisOtqdDsRqya0yl0GsVru9ufsIQABCEAgHQKI1XQ4l3Av6pW7y0Ru75V5nSLViJBx98mQp6fJ3htUvOrg6BE1UWn22bt3r3WOeZBsiNX3iFglx2qiaz8P17lrmU4qgERdyP+yC5me/KiowZiAeuV/0PjjYtnRaKwSetMm7XGJyfmQY9WEEmUUAcQq/QACEIAABCDgngBi1T1j9uCP7MITmgBJrXxtBcpVZEgehAtiFbHK4lXJbqPBdT69a4zcc8GJySrr/7YLyUbEKhGrVjonlRgQaDL+aDhWaVydq3GJwcETsWoCiTI+AcQqHQECEIAABCDgngBi1T3jku6hNhpVvWq3efpeuXhHKO+qei3vSpG7WbyqZR9BrCJWEavJbqMuUkogVvOxYBmpAJJdO0X6dk0u1er4Y5zcF8r7HoxV2pmiyIQ5EasmlCiDWKUPQAACEIAABNIhgFhNh3M59xJeaXfF1v7X/8Or8p4ja96qpArQfVxFhhCxal+OqLa0lcPThRDLQ5srhi6jF221T95yrGZdsrlsc1IB6J4y+u0uZLp+r5SwR6DJ+KPhWEW/V1fjEv2eWbzKhBFlKgSIWKUnQAACEIAABNwTQKy6Z8weLBBwNYHJg2QjYpWIVSJWk91EXAh6F5INsUoqgGQ9nW+nScDVuMTkHIhYNaFEGcQqfQACEIAABCCQDgHEajqc2UtCAq4mMIhVe9GlLqIXXQixPLS5ulxcSjYiVhPekELt033akdJ92vjkFTpucyJWkzeRC5me/KiooV0EXI1LTM4HsWpCiTKIVfoABCAAAQhAIB0CiNV0OLOXhARcTWDyINmIWCVilYjVZDcQF4LehWRzKdMRq8n6UPjHDpsyPflRUUO7CLgal5icD2LVhBJlEKv0AQhAAAIQgEA6BBCr6XBmLwkJuJrAIFaJWE3YNf2v502yEbGavNXz1uaI1Wy2efKjooZ2EXA1LjE5H8SqCSXKIFbpAxCAAAQgAIF0CCBW0+HMXhIScDWBQawiVhN2TSdidc9Hn8ixyzf6ddsSYuHIZ8Rq8lZHrNq/d9hcXCwvUcrJeyI1tIuAq3GJyfkgVk0oUQaxSh+AAAQgAAEIpEMAsZoOZ/aSkICrCQxi1b4cUU1tS9y5kCO0ub32cZFXN6izjJKNVAAsXpXwUcnXUyTgalxicgqIVRNKlEGs0gcgAAEIQAAC6RBArKbDmb0kJOBqAoNky7ZkQ6y6iVjdcu006Rw9IuFVKYJYFW/hKhavStqRyizTk7Lj++0j4GpcYnJGiFUTSpRBrNIHIAABCEAAAukQQKymw5m9JCTgagKDWEWsJuya/tdtvxbuesEyW+kFEKuIVRvXD2LVBkXqSJuAq3GJyXkgVk0oUQaxSh+AAAQgAAEIpEMAsZoOZ/aSkICrCQxiFbGasGsiVje95jOwlf6hzJKNVACkArBxP6KOdAi4GpeYHD1i1YQSZRCr9AEIQAACEIBAOgQQq+lwZi8JCbiawCBW7Qsxm5KNVABuUgEQsZrwhuR93XaUsjoixCpiNXnPpIa0CLgal5gcf6N7RfCmg830JCbHQplsEwj6RX3e8uBHTFvjgWxT4OggAAEIQAACbgkgVt3ypXZLBFxNYBCriFUbXdS2ZCMVwGvC4lUHJu6aLvoR6R/spn9I3MhU0DYCrsYlJieEWDWhRBlFoJlYXfF4n/T8bIcgVuknEIAABCAAgeQEEKvJGVJDCgRcTWAQq4hVG90XsWq/HyFWEatJrk0X0e62r/Mk58d320/A1bjE5MwQqyaUKKMINEuvE9wjEav0EwhAAAIQgEByAojV5AypIQUCriYwiFX7Qkx1B1v5Nl3IEdrcXnoBohftRi+SCoBUACk8TtmFJQKuxiUmh4dYNaFEGcQqfQACEIAABCCQDgHEajqc2UtCAq4mMEg2exLUhWRDrNqToLwW/p7V9AIuohcRq4jVhI9Kvp4iAVfjEpNTQKyaUKIMYpU+AAEIQAACEEiHAGI1Hc7sJSEBVxMYxCpiNWHX9L9uW7K5kKAu6nQh05u9tpiknVwIetttHu5Htl7NpM2zL9OT9Gu+214CrsYlJmfVSqzOntgpt82dYFINZUpAgFQAJWhkThECEIAABNpOALHa9ibgAEwIuJrAIFbLK1YXnDxOlp7ZZdL9tGVsSzYXQsxFnS7E6lUbXpbeF3ZZjS5FrNqLfHbR5mWW6dqbCwUyS8DVuMTkhFuJVZv5qU2OhTLZJhDcXztGDJVXls2oHiw5VrPdbhwdBCAAAQjkiwBiNV/tVdqjdTWBQayWV6zanHwiVu31IxcS1EWdtttc3dxJBUAqgNI+5HN44q7GJToUez76RI5dvtEvFo5u3/jz3bLwwRes/iilOxa2Z59Asx/DEKvZbzuOEAIQgAAE8kMAsZqftir1kbqawCBW7QkxF5FsLoSYizptSzYX0aUu6qTNWbzKxoOJiFUbFKkjbQKuxiW682h2L3dxHemOhe3ZJ4BYzX4bcYQQgAAEIJB/AojV/LdhKc7A1QQGsYpYtXEBIVbt9SMX4ttFnbbbXPVDIlaJWLVxP6KOdAi4Gpfojh6xqiPE9jABxCr9AQIQgAAEIOCeAGLVPWP2YIGAqwkMYtWeECN60V70oovoUhd10ub22hyx+prVV5jzItMtPB6pok0EXI1LdKeDWNURYnsUsbr6/Iky4+ixQIMABCAAAQhAIAEBxGoCeHw1PQKuJjCIVcSqjV5sO3rRhQR1USdiFbFq4/px8QozYtVGy1BHKwKuxiU66ohVHSG2RxGr3acdKd2njQcaBCAAAQhAAAIJCCBWE8Djq+kRcDWBQawiVm30YsSqvX7kQoi5qNN2m6t+SCoAUgHYuB9RRzoEXI1LdEePWNURYjtilT4AAQhAAAIQSJcAYjVd3uwtJgFXExjEqj0hRvSivehFF9GlLuqkze21OWKVVAAxH498rU0EXI1LdKeDWNURYjtilT4AAQhAAAIQSJcAYjVd3uwtJgFXExjEKmI1Zpes+Zrt6EUXEtRFnYhVxKqN64dUADYoUkfaBFyNS3TngVjVEWI7YpU+AAEIQAACEEiXAGI1Xd7sLSYBVxMYxCpiNWaXRKx6BBCriFUb1w9i1QZF6kibgKtxie48EKs6QmxHrNIHIAABCEAAAukSQKymy5u9xSTgagKDWBVZt3CKTDn8wJgtM/A1JJs9yeYiutRFnbS5vTZXVxI5VsmxmvhGTAWpEXA1LtGdAGJVR4jtiFX6AAQgAAEIQCBdAojVdHmzt5gEXE1gEKuI1ZhdsuZrpAKwF/nsYqEpF3XabvO+d/bIGXc+4/crWz925EWmE7Fq4y5EHWkTcDUu0Z0HYlVHiO2IVfoABCAAAQhAIF0CiNV0ebO3mARcTWAQq/YkDtGL9qIXXQgxF3XS5rR5zFt6zdcQqzYoUkfaBFyNS3TngVjVEWI7YpU+AAEIQAACEEiXAGI1Xd7sLSYBVxMYxCpiNWaXrPma7ehFFxLURZ2IVcSqjesHsWqDInWkTcDVuER3HohVHSG2I1bpAxCAAAQgAIF0CSBW0+XN3mIScDWBQawiVmN2ScSqRwCxili1cf0gVm1QpI60Cbgal+jOA7GqI8R2xCp9AAIQgAAEIJAuAcRqurzZW0wCriYwrcSq2qY+673FnaJ8WkUvxqlTF2mo9td92pHen/HGh9mqzmBb1DyPrSRb3Dpb5cYM9rfzlpnG560KtqozTvuoOmnzwTlWafNo9452Xeerz58oM44ea3wNubjOW4lVF9f5JQ88L0/3/VKi3jtsX+fG0CmYSQKuxiW6k827WI37bNBxYXtjAs3u2S4CC1y0QdxngItjoU4IQAACEIBAMwKIVfpGLgi4msAgVgdHrMad9LgQLojVxhHFyHRkusmN2+QHlKg/yri4ztMWq8F9BbFq0oso03QAPWSI7N27N3VAiNXUked6h4jVXDcfBw8BCEAAAjkhgFjNSUOV/TBdi9XpXWPkngtOrMFM9OIUmXL4gcZdz4VwQawiVsMdMG7kii5K+cOPP5Env3mqcV9XBW1HL7YrYhWxat7sttvcfM+UzCIBV+MS3bkWRawundUlC04ZpztdtickgFhNCJCvQwACEIAABAwIIFYNIFGk/QRcTWB0wkWdOakAzNofsdo432YcQd8uyVbW9A/Pvf5e218Lb1ebI1bN7m8uZLr5nimZRQKuxiW6cy2KWI1679FxYXtjAkURq+rHz65DOmhmCEAAAhCAQCYJIFYz2SwcVD0BVxMYxCqpAMJ9LY4EdSFc2iXZVs2dIHMmdhrfgIoi0xGr5vmZXbT5isf7pOdnO2SyFyFf/0OWqyjlLLS58YVGwUwScDUu0Z0sYlVHiO1hAkURq1F/+KUXQAACEIAABNIkgFhNkzb7ik3A1QQGsYpYRayKBBP1qBFELiRbO9I/ZEGytUum0+bmjyVSAZizKkNJV+MSHTvEqo4Q2xGr9AEIQAACEIBAugQQq+nyZm8xCbiawCBWEav1YvXt938tW66dFqmn2hYuSLb3She9SJuXr80j3WQonDkCrsYluhNFrOoIsR2xSh+AAAQgAAEIpEsAsZoub/YWk4CrCQxitblYXX3+RJlx9FjjFiN6Mf85VoleNO7uLF7lodp5y8waYIHwifrKZlmjlM17GyWzSMDVuER3rohVHSG2F0msBs+HqM8VegEEIAABCEAgTQKI1TRps6/YBFxNYBCrzcUqks28uxKximQL95Y4uXqJWCVi1fyOQ8ksEHA1LtGdW1HE6mwvn/dtXl5vPm4J5D3HKmLVbf+gdghAAAIQsEMAsWqHI7U4JuBqAqMTqx9+/ImolUijfFpJtjPufEZGDR86aIGWVvUjXMonXGhz2nyKt5BT+KPuK1F/7GjVj8ir+96giFvdfd72Dyi6/bE92wRcjUt0Z513sbrx57tl4YMvNEz3ojt3tkcnUBSxGnVxzeik+AYEIAABCEAgPgHEanx2fDNFAq4mMDqxantRGzUxb7TyNWK1MYGyviKMWEWsIlYr94RACtSnHdA9ftK+t8eJUtadA9uzTcDVuER31nkXq8E1HXUspOPC9sYEiiJWo/6wSH+AAAQgAAEIpEkAsZombfYVm4CrCUzak2/E6hSpF0atOgVidXCqBsWL6MXa3J66G0va13kcyYZML59M1/VbtmebgKtxie6sEas6QmwPE0Cs0h8gAAEIQAAC7gkgVt0zZg8WCLiawKQtXBCriFWTywHJVj7JRpuXr81N7gWUyS4BV+MS3RkjVnWE2I5YpQ9AAAIQgAAE0iWAWE2XN3uLScDVBAaxyuJV4S4Z9Ieorx3bzr2IZCufZKPNW7f5lmunSefoEcZPkLTv7XGilI1PhoKZJOBqXKI72fC9Ipx3Mi+v2OflOHXtkJftzSJWT7l1s+x6/6PIubvTPu/gXk4qgLTJsz8IQAACEIhCALEahRZl20bA1QQm7cl3WSNWe7bskBVP9Mm6hUSsmlxESDbEKjlWK1dKIAVs3juy8gOKyb2AMtkl4Gpcojvj8PMhLJuaCTRdfWlvD45T/VCifjDh45bAVRtelt4Xdvk7Cf9o3OoHYbdHFK12xGo0XpSGAAQgAIH2EECstoc7e41IwNUEBrGaTsSqCzlS5EVtEKuI1UZidfbETrlt7gTju2erfhRsixoF1EreBHXalKAu7h2IVeMuRMEWBFyNS3TQiyJW60Wf7rzZHo9AcL/Lu1iN+vyLR4tvQQACEIAABOIRQKzG48a3UibgagKDWEWshrtyVoQLYrW1WH1l2QzpGDHU+C6U9nUe57VwkzaPuoo2YrVxP8rKdW7cgSmYSQKuxiW6k0Ws6gixvdG4Ju9iNerzj14AAQhAAAIQSJMAYjVN2uwrNgFXE5i0hUtZUwG4iDojYvVILzfaeONrCsmWbcmGWG0t021GwSJWjW8bFGxBwNW4RAcdsaojxHbEKn0AAhCAAAQgkC4BxGq6vNlbTAKuJjCIVSJWG01A8rB4VdTX4hCriNVwegFSAbxXk2/Q5NFke5E6k31SJrsEXI1LdGeMWNURYjtilT4AAQhAAAIQSJcAYjVd3uwtJgFXExjEKmLVtVh1FaUc9bU4xCpiNetiteuQDnnym6fWPCVcRLsTsRrzQczXagi4GpfoMDcTq5c88Lw83fdL/+tRfxzU7dPm9rwssmXznNtZVzjHajiNTvBD0fSuMXLPBSe28xBb7rvVOD2zB82BQQACEIBA6QggVkvX5Cme8LabZcjUJdUdrnx2ryyeIvLsTUPkpKXqn8+RNW/1yrxO/TG5msAgVvMvVtWqwmp1YdNPUdocsXqgaZNL2m1OjtUpUr/4VqvGara4ivoOYtW4m1NQS2C3rD33YJm/ob/g3DXy7sPzZOyutTL78/PlUfXPK7bK3humamtSBVyNS3Q779myQ1Y80ecXCy8+1+o60tWZ5vawWI36/E7zOIuyr3C/CKdUCcRq1LFE2lwQq2kTZ38QgAAEIBCHAGI1DjW+Y0Rg949my2Vyt/R+bexAeSVbn55WmbioycyVIneriY2mRlcTmLSFi6voxagre6cdvehCjrio00Ukm6s2jzoZSrvNWSFeZP1C75ckww85Vt/zSdVH2uXlOo8j0w27BsWsEXhWbh6yWabtXSwD6lTJ1stEbq/8yKt++N08vfIjsO7jalyi229YTOZdrEbNnaxjw/bBBIoiVhu90UB7QwACEIAABLJCALGalZYo4HEMRKZ6J9cfGSKebL1vXG//pEVNaO6TcQ+HJzmNQbiawBRFrGY936YLOeKiTsRqtAWxWr3SufHnu2Xhgy9I1Ilzq2syL20eR7IhVhGrBRwGZOuUwpGp3pFV3qLxZOu5O+Ti4Ade78ff2Tsurv1BuMlZuBqX6KAhVnWE2B4mkHexeuzyjbLno08a/vBGS0MAAhCAAASyQgCxmpWWKNxx1EaBBNGrd3sxrLVidSBSRCFQE5Vmn71791qnVBSxmvXoRRdCzEWdiFV7YtVF+7io00WbI1ZJBWD9YUWFyQmE35iRIHp1mmyuE6vVt2r695j2uER3oohVHSG2F0msBikL1DllOXcwvQ4CEIAABMpNALFa7vZP7+z7JzTvfnFVpiJWT7l1s+x6/yNpJCZdCJeyvhbuQoi5qJM2R6ya3hRtrxBPxCoRq6Z9j3I2CAQ//l4tO64kYtUGUdM6wmI46hsNpvug3ACBvEesIlbpzRCAAAQgkAcCiNU8tFIuj7E2l1k1b5lkK8dqq+T9SDYkm+ml10qyIdPjRS82+rEjLzKdiNV4bd4oIilPbf7hx5/Ik9881fS2QbmUCdTkfa/meFcRq+RYTbMpmom+NI+hTPtCrJaptTlXCEAAAhBoFwHEarvIl2G/Kkp16pLKmYZW2h3IvXqOrHmrsmCE7uMqlxliVQblwAwi56IuiNUq36YLOeKiTmQ6Ml13Lwq2E7E6+LXMpAuW5V2sPvf6e7yqanoBtaWcilI9WOZvUDsPjT/CuVdDYxXdIboal+j2m/dUAOo52/fOB/Lhx7+R1edPlBlH65Yv1RFheysCiFX6BwQgAAEIQMA9AcSqe8bswQIBVxMYxCpiNdw9EauIVdPbVSuxqlKMfG70SFm/0GBp8f4dFikVwKq5E2TORINfzPrPPTzxr8+hl5cfUOLeO0z7G+WyR8DVuER3pkUQq+oc1Q8RUX/A1bFh+2ACRRCro4bv54v4V5bNkI4RQ2lmCEAAAhCAQOYIIFYz1yQcUCMCriYwiFXEKmJVhCjl6JGGpH9oHrEaVZYgVnnu55GAq3GJjgViVUeI7Y3GNerfwjltW41/s0QwSKekRDw5ebPUMhwLBCAAAQiECSBW6Q+5IOBqAoNYRawiVhGrcV7h1onVztEjZMu104zvr+GI1UZi0nauXhcyPW6diFXjbkLBDBFwNS7RnSJiVUeI7YhV+gAEIAABCEAgXQKI1XR5s7eYBFxNYBCriFXEKmLVhVhV/ar+tfZWtz/E6ns+HlIBxHxI8rXUCbgal+hOBLGqI8R2xCp9AAIQgAAEIJAuAcRqurzZW0wCriYwiFXEKmLVrVhdOqtLFpwyzvjKD6IXJx9+4KAcpXnJtxncVxCrZs1OxKoZJ0pli4CrcYnuLBGrOkJsR6zSByAAAQhAAALpEkCspsubvcUk4GoCg1hFrCJW3YrVuPk2Eavja+6WeUgF0LNlh6x4oi/ygjSI1ZgPRr7WVgKuxiW6kyqKWO175wOZO/HzsvTMLt0psz0BgSIsXqXGA+RYTdAJ+CoEIAABCDgngFh1jpgd2CDgagKDWEWspiFW1T7iRi82WqwhD5ItmPwjVs3ugEVIBZC0zRtdJ3mJUg7kRZTr3KxnUCqrBFyNS3TnWxSxGpzn+oVTdKfM9gQEiiRWV58/UWYcPTYBDb4KAQhAAAIQcEMAseqGK7VaJuBqAoNYTVesrpo7QeZM7DTuHbwWPrh9FDzE6hSZ4kWwmH5a9aO4Qky3eFUSmZ7XxasQq+9F+gHFtP9SLpsEXI1LdGeLWNURYnuYQBHEqnom3rHptchvQ9ATIAABCEAAAmkRQKymRZr9JCLgagKTJ7Hatc8bcus5x8gxJ55awzKOZAte2Z28z6ty3XnT5fhjJ1TrjLuyt5rs9Wx6WY7yjnP90ktEhh9QrTOJcHn19bdkduf7suzP/qRhnY0iOlt1NjXJeHvHf5fpn/s/suw/LKwpmkSyqfaZP/lQmX/WrEHtE1ey2WzzoF1pc3ttrtq1mQSN2+at6myUHqFVXw/afN+Rr8udc6bJzK6jrVzn3/nxK7LP/u/KS9ddJKOGjbJynf/9G7ta1hnnOv+Ht34hRx/2qTz+ZxdYu873Gfq+nDvld+SWmWdbqTPRg5Evt5WAq3GJ7qQQqzpCbA8TQKzSHyAAAQhAAALuCSBW3TNmDxYIuJrAtEOsdo4eIVuunWZMJZAj64fdJEcd3CEdizYOEndRhUswMds5fJ7smnC5dJ69wopw2bb5MVk3bKXIRX/rhVWeYkW4DNn5TMs64wiXqW+ulu79ekVu/MCKHFH9SLXP57y27bzix4PaJ65ks9nmQT+ize21eSsJGrfNXYjVUUddJ2ceepF8+ytXWbnO79r6lIw8bLX0nN4jk8ZOsnKdP7/7H1rWGec6f+nD9TLss5tk+4XbrV3n+x+0qWGdp9y6WXa9/xERq8ZPtvwXdDUu0ZFBrOoIsR2xSh+AAAQgAAEIpEsAsZoub/YWk4CrCUw7xGpc4dJMst2xZEFDSdgKtU6sDrl/ZkNJqKuzlVjt3jJJth16iUxZsMq4F6hIi1ZiVdVZL4Z1las6m4nV5XetlmXvXTNIDOvqbCVW47SPTqYnqbOZWKXNa38MMGnzvIvVBU8t8K/zp89bpzvdGnkaiNW/mPQXcn7X+TXb7nt7tozd/+hIdaprspVYVXXWi2HdAas6m4nVWff+UN4YumqQGNbVqa7z/cc8LsM+87NBsvaIFXc1FMO6OtmeXwKuxiU6IohVHSG2F0Wsqh+r1I9WKo3U1RteJhUAXRsCEIAABDJLALGa2abhwMIEXE1gEKuNI1aRbNElW7OI1SQS1KZM10Ws0ubR27zsYnXRhEVy6XGXlkqshbBhoAAAIABJREFUqkhdlVqhPgr2izf/pYzofDCyrOVJn18CrsYlOiKIVR0hthdFrAbjFvXGwnnej2VRF8OkJ0AAAhCAAATSIoBYTYs0+0lEwNUEBrGKWA13TCJWB6cyaHXhqgl+maOUEauI1eD6+NJtV/gpAurTIyR68PHlTBNwNS7RnXRRxOrUwz/jL0i085aZulNmewICec6xilhN0PB8FQIQgAAEUiWAWE0VNzuLS8DVBAaxilhFrIqoyQsRq0SsmtyfldQJUgHkPWJ12Yn/SeYc/Qcmp+2XUc+LZhGriFVjjIUp6GpcogOUd7F67PKNMueETukYsR9iVdfYFrYXRaz+tSfh1We9F73KBwIQgAAEIJA1AojVrLUIx9OQgKsJDGIVsYpYRazGzaur+k6jVxOD+0qUSKwgMqdVnVEXqQvqbLZ4VdIcq3kXq1cfe4dcePwfGj91EavGqEpR0NW4RAcv72JVXUfqvqk+RKzqWjv5dsRqcobUAAEIQAACENARQKzqCLE9EwRcTWAQq4hVxKpbsfqPh5wnxy/8G+P7SJ4WLCuCWB01fD957uu9xu1TpIhVxKpxs1OwAQFX4xIdbMSqjhDbwwQQq/QHCEAAAhCAgHsCiFX3jNmDBQKuJjCIVcQqYtWtWN11wAnSecWPje8C7RKrv5r9qBx0TLToRcRqvnOsIlaNL0sK5kysbrl2mnSOHpHJdiNiNd1mQaymy5u9QQACEIBAOQkgVsvZ7rk7a8TqNrG5QnwQ8bJzOGIVsWpJrJ63RuT3Z1Vxqj7WvWWS5EWs9s1YK10nmS+iEvwok/dUAESsRpPp5FjN3fDB2QG7GpfoDtgkYlWtoj7l8AN1VbVlO2I1XeyI1XR5szcIQAACECgnAcRqOds9d2ftagKT94jVvnf2yMbvdkv3ft6rvDd+YNyuiNXVDZktv2u1xM23qcT357wIofrozDuWLKjsq3u7yO8datRGQW5MmzI9qLOVTB89cpiMv+6nRseoCql+tG3zY7Ju2EqRL1/n/fkWYtUjkKccq4hVxKrxBU/BGgKuxiU6zEURq0r8nrd6m2RZAuvaIg/bEat5aCWOEQIQgAAE8k4AsZr3FizJ8buawORdrCpZtq3nGsTq2SuMrwQ/WsYTnY1ktFOxepH5qvNhsXr4Qb8rB/35pprzq8raCDLdRKyOGj5Uuq5/xpglYjX/i1chVhGrxhc8BRGrFvpAELGKWLUA06CKRmI1vFhi1EURDXZprUhwnEq+q7+z2Jk1tFQEAQhAAAKWCSBWLQOlOjcEEKuNUwGogWbfDy6VBfv+11xErP7TgX8gR/z5/2vcSVzk2zQRq2/MelgOO/F04+NUdWojVmOK1ZZRsIhVozZS/Wjqm62jlEkFYITSj1K+a+tTol6JXzSBHKsBtS/ddoUM++wm6Tm9RyaNnWQGk1K5JuBqXKKDQsSqjhDbwwQQq/QHCEAAAhCAgHsCiFX3jNmDBQKuJjB5ilh9cti3pPPgsdKxaGOVqBKrQ+6fKZP3eTUXYjUL+TZNxGocyYZYJRVAcGGSCuBoefq8dcZ3fjXxf373P/iytl5MKol039uz5cxDL5Jvf+WqSHW+9OF6X3Zuv9BLwxH6zLr3h/LG0FXC4lXGOCnYgICrcYkOdiBWjzq4QzpGDJX1XjSf+jR75VtXX9rbiVhNl7jiraJSn/PGi0HahSASVL2x8PnPjJQnv3lqugdluDciVg1BUQwCEIAABNpOALHa9ibgAEwIuJrA5EmsqtyYe8ZMTk2sJnotvC46M0sLGbkUq40Ed/W1fSJWTS51Xw4M2flMJW9rs3404XLpjJD+gYjV6waJSTVhXfDUAiEVAKkAjC5MCg0i4GpcokMdiFUly9QHsaojVu7trcRqIFx33mK+cGOaNBGradJmXxCAAAQgkIQAYjUJPb6bGgFXExjE6jzZVSepgijYrItVJcvWv3P6oOPXdUrEqqM2Z/GqatcjYpWIVd19iO35J+BqXKIjg1jVEWJ7mABilf4AAQhAAAIQcE8AseqeMXuwQMDVBMZErEZdsTaos/u0I6X7tPE1Z59EuBCxWrv404Lve/kMd89GrBpeXyxeRY7V8Kv0RKySCsDw1kGxJgRcjUt0wJuJ1TPufEbe+t+/lg8//k31lW9dXe3YHqQCUOOj8N/bcSxl2CditQytzDlCAAIQgEC7CSBW290C7N+IgKsJDGLVUfRiCqkAlt+1Wpa9dw1i1egKEn9F3fO8KF8l6J1EKROxWm2JJD+gqEqa/SgTdfXmah69o0gFEL5MyLFqeNOgWEsCrsYlOuzNxGojgaarqx3bEavpUs+zWN34892y8MEX/Bywu97/dfXvXYd0pAuRvUEAAhCAAAQ0BBCrdJFcEHA1gUGsOpJsX/2uyHHzq33LRY7VsorVPR99Ij03f0O69+uNtGBZz5YdsuKJPsTqjR/U3POCfhRnwbJWElRti5K3LpCgiNUemTR2Us29g8WrcvGYLt1BuhqX6ECueLxPNrzwlnQdcoBfNMixiljVkSvn9jyL1eBHBPUsDedbndKfX7icLcpZQwACEIBAFgkgVrPYKhzTIAKuJjCIVUdi1WL04tFvPiRL93tw0EJGZRWranKxreeayGK1OkEhYhWx6hHIWyqAKaO/Jvf839cbPx1VDuaXPlwvwz67SbZfuL3me0SsGmOkYAsCrsYlOuiqb4c/iFUdsXJvV+PcBSePk56f7ZBVcyfInImdVUmZ9cWrEKvl7rucPQQgAIE8EUCs5qm1SnysriYwiNXsi9Wpb/bnxqxLL4BYjRaxilglx2qec6weP+pceeCcG4yfgiZi9dKulbJo0lnGdarnxcjDVsu+I18fJGu/dNsVvsTtOb024ta4cgrmjoCrcYkORJ7Fat87e0Tlgl19/kSZcfRYcqzqGtvC9iD1wh2bXqummQmiPxGrFgBTBQQgAAEIQMAjgFilG+SCgKsJDGIVsRq+AJK8Fr5+2E0yeZ9XB72ef8eSBZXo0jox3OrCCyY9qs7PjR4hnVf8uFpcbfvw/rkyfZ8XIqUCQKzmX6x2jBgqryybYXzPLlKOVRdi9cxDL5KwbNaBRazqCJVru6txiY5insVq/evcLF6la+3k2xGryRlSAwQgAAEIQEBHALGqI8T2TBBwNYFBrCJWsyxWnxz2LekYfeAgsTrk/pkNJW6rixWxmn+xqto3Tt7WUQVYvAqxmolHMQcRIuBqXKKDXCSx+sffeUY6vR8P77ngRN1psz0mAcRqTHB8DQIQgAAEIBCBAGI1AiyKto+AqwlMXsRq3w8ulQX7/lfZM2aydCzaWG0IFf0RV7J1/N0Nfp02V4if8dM50rXPGyKWcqxee/ca+fN/XiadQ35lLcfqGdd/V1YPvb1Sp6WFjK5efK0sHfqAdMivrUWsBm2+64ATrInVvLT5hb+8tdKP6qJ8r9rwstz2838n2w69RKYsWGV8Q6rpR5baPLh3dJ92pPd65fiaYwm2xZGgqiKbdV742GIZ9pmfSX10ZpBjtdFr7TpBf88//bnsM/wdWTRhkVx63KXV4kreq4Wmxu5/tDx93jrj9jnrng3yi0/v9eusf5U+qDOqWPXrHHKX7DP0/aY5VqNGrB75H1fI/mOekCH7fkQqAOPWLW5BV+MSHbEiidXgXII8sbpzZ3t0AkURq2rhzmOXb5Sls7pkwSnjooPgGxCAAAQgAAGHBBCrDuFStT0CriYweRGrgTy1KVan/vQCP+rRpljt3tK/mrclsRq8mu/3JEs5Vs+7/q9k3bCVlc5pSbJVX/dvUGfcVABBm9sUq3lv8wXf93JY7p4dWazW9CNLbZ4XsbrgqQV+TlCbYlXJU/WxJVaDxaRUnbbEarjOZotXRRWrQR5VdZz1dZJj1d7zPi81uRqX6M4fsaojxPYwgaKIVXVOpI6gb0MAAhCAQFYJIFaz2jIcVw0BVxMYxCpiNdzR4uZYRax6FFOU6VEjVk3E6huTbpDDZl5tfOdFrCJWw50FsWp86RSmoKtxiQ4QYlVHiO2IVfoABCAAAQhAIF0CiNV0ebO3mARcTWAQq/kXq/94+L+X4y+41bhnEbGa/zZ3IVbrI7d1HQqxilhFrOqukmJvdzUu0VFDrOoIsR2xSh+AAAQgAAEIpEsAsZoub/YWk4CrCUzexOr7B/1bGX3Z01WKSXKs5v218CAKMapkQ6wiVsO3oaAfIVbNbs5BzlNVmlQAA8yIWDXrP0Uq5WpcomOEWNURYjtilT4AAQhAAAIQSJcAYjVd3uwtJgFXE5i8iVXybZ5S7UGI1VcH5YhtdXkpIaaT6Srnbn3eWV2d7cirG1WmX3fbd+WWD79VOZUmOVazLFbVDyjnrd7mH37UBbHIsTo4H2qQf5UcqzEfyHzNJ+BqXKLDWySxuuLxPnnkxV3yyrIZutNme0wC5FiNCY6vQQACEIAABCIQQKxGgEXR9hFwNYFBrJYvepGI1eZtXlSxatLmiFWz+zsRq5t8UCxeZdZfilzK1bhEx6xIYlXdT+7Y9FqkH4x0fNheS6BIYvXkWzdL18Edcs8FJ9LMEIAABCAAgUwRQKxmqjk4mGYEXE1gEKuI1XCfK/viVYjVFcY34TRzrBKxOluOH3WuPHDODcbtE0Slqi9sOHOD/P5nfr/6XSJWjTFSsAUBV+MSHXTEqo4Q28MEiiRWg76/fuEUGhkCEIAABCCQKQKI1Uw1BweDWB1MIJxHlVQA6aQCiBq9eMeSBdK9X2+l8epeNa9uu+hvRb4wcPytrvZ2tTliFbGqewrlMWK15/QemTR2EmJV17hsj0QAsRoJl184+JFonSfGphx+oBetSsRqdIrRvoFYjcaL0hCAAAQgAIE4BBCrcajxndQJuJrAELFKxGq4M8ddyAix6lH88nXen/48pt7/qgmzyr9a/2OA7uYRtIFfrk5Gu8yrG1WmE7GazuJVKgfjhv/9J4kiVtMUq1cfe4dcePwf6ro52wtAwNW4RIeGiFUdIbaHCSBW6Q8QgAAEIAAB9wQQq+4ZswcLBFxNYJqJ1Ude2CUrnuiTPR99IkFkhelpNBMuShD0/GyHX03UBWiG3D9TVDRhvaS6asPLcu72b/jboi461GwhozPufEaW/a9rZMz+/0e+sPhF09OuijT/CyHJ1vfOHln44POy5aOzrUk2Vedt99wn9+29UaIuZNQs36Zq8//yxAa/zqiSrZlYVW3e8dyqSjSrpYhVl20epx81WryqDG3u4joPFqjqPu1I6T5tfPXaU23e6/XPOPeOZotXqet859BVsu/I1wflC2110TeLWA3a/IOxl0uHfEl+duEjxveO8Gv7YQmq6jzvwTWyd+x3rYlV/96+6XG/TluLV6k6F//kNhn22U2CWDVu9twXdDUu0YHJk1hVz0D1WXpml/9fIlZ1rWt/e57EqnoGzpnY6f9Rn/pX/0kFYL9/UCMEIAABCNghgFi1w5FaHBNwNYFpJlaD19PUadkSq2pA+Jy3unccOdJMrKo6r9zVbVWsKibrh90Uq85Gki2YSO0cPs+aWFV13nFvj6wbttKaWFVtvm3zY36dtsSqap+pb662KlZp82y0eTOxGr7O1UrXHSOGGt0dw3lU68VqkntHIFZPGvNH8jd/9FfVY1HHP/Kw1dbEanD8o466TkZ+Ol6e+3p/agyDs28mVlWd8x9a6x9nkhyrYVmrrvO7tj7l12lLrKo6v/fy9xCrBm1dpCKuxiU6RnkSq/UirF6s1v+/7tzZHp1AnsRqcKzBD4v1/eeSB56Xt//lI3nym6dGB8E3IAABCEAAAg4JIFYdwqVqewRcTWAQq4NTASBWEaumV27wur9fPhSlXAaZbiJWo/wo41qsjj9ggvR+9SHEqgOxqqLy1vzPexCrpjeOgpRzNS7R4cmzWFXR3Vd7Efhbrp0mnaNHDIpg1Z0726MTyItYVW8oqDcpwj8s1otVcvJGb3++AQEIQAAC6RBArKbDmb0kJOBqAoNYRawGXZOIVTdRyn3DjpWu658xvgM0y7GatShlxGptjtUyR6yqyf9LH65HrBpf5cUo6GpcoqOTZ7FaL8aIWNW1dvLteRGrQV9ArCZvc2qAAAQgAIH0CSBW02fOHmMQcDWBQawiVtMSq2/MelgOO/F0o96vJhhFSf+AWD3QuM2b5Vi1kQqAiNVJfju4SAWAWDXq4oUr5GpcogOFWNURYnuYAGKV/gABCEAAAhBwTwCx6p4xe7BAwNUEBrGarlgtqmRrtnhVOMdq34y10nXSTKOrAbF6TYVTaMEvIlbj5WcOcqwiVhGrRjcfChkTcDUu0R1AK7Gqov3u2PRazevUuvpcbjd5lbs+r6bL4ylj3UUSqz1bdvgLy0bJX17GNuecIQABCEAgfQKI1fSZs8cYBFxNYNolVlXi/a5DOoxIuJJsM346R7r2eWPQQk0uc6wiVhGruk7vPBVASNYmSf+Qh1QAahK6anu3v0AVYhWxqrv22B6NgKtxie4o8iRW1X1SjXWCxYYa5chErOpaPNn2IolVUkck6wt8GwIQgAAE3BFArLpjS80WCbiawLRLrEZd1MbFa+HdWyqiYdeEy6Xz7BXV1kKsulm8iohVsxsCYlUGRZvFTQWgJMbq165BrJ7eI5PGIlbNrkBKmRJwNS7R7T9vYlWdz85bKj8qIlZ1rWt/O2LVPlNqhAAEIAABCNQTQKzSJ9wT2HazDLl9nLz78DwZK7tl7bkHy/wN/budu6b/31sfhqsJDGIVsRr0vCTRi6QC8Ch++Trvz7d8nEFUyc7h8yRzUcolilgtklgdu//R8vR564yfV7Pu/aG8MXSVX74HsWrMrRwFK+OQHVfulcVT1A3LG6NMXVI99ZXP9v+7BoarcYmuDRCrOkJsDxPIm1id3jVG7rngRP8U6lNJELFK34YABCAAgawSQKxmtWWKcly71srsz8+XR6sC9Vm5echmmbZ3sUyNcI6uJjCIVcQqYlWkVFHKiFW/y6s2H3nYaj+adfuF243vxkrW3vf2bL/8ogmL5NLjLvX/Hkx4Rx11nYz8dLw89/Ve4zqbSVBV5/yH1vrH6UKsHj/qXHngnBuMj/NLt10hwz67yS8fZsbiVcYIM1Hw2ZuGyElLRQKBuvtHs+UyuVt6vzY20vG5GpfoDqJoYrVenunOn+3RCORNrE4+/EBZv1D94jFYrPa9s0fOuPMZWX3+RJlxdLTrNRo1SkMAAhCAAASiEUCsRuNF6UgEVFTIZSJXzpbe20XuVhGrgWjtr6fdkSGIVcRq0KXLFLG6Z8xk6Vi0sXo1I1ajp3/IQ45VIlZbR6wiViM90ItRWEWnPj1NtspJsnl6JTI1EK3+CRq+RaOKIlb1XSK4T7ZKBYBY1XNMUqKRWH3khV1y9YaXZdXcCf5/o6SnSnIsrb4b/DjXSqyq75OT11ULUC8EIAABCCQhgFhNQo/vtiSgJiv+xKXTi1q9sl+s9k9q9t6g4lXNo1ddTWAQq4hVxCoRq+uGrZRth14iUxZURJzJB7FKxGrQT4hYNbliMlBG/bDbPxbZEYxPpvT/AHx7r8zrFIkSvepqXKIjRcSqjhDbwwQaidUg160Squet3oZYpctAAAIQgAAEEhJArCYEyNebEVDS9CQZyFrmlVuxVSpCNfjUTmjUv6qJSrPP3r17reNGrJZPrF69+FpZNfT7lb504wfVPkXE6k0yeZ9Xa5joLjjFLFgELc0cq/94yHly/MK/0R1edft51/+VKHnqf5qkAkCsmuEkFQCpAMx6SvZKKWl68LxHQwd2jqx5qyJUq5+aH38r/5r2uERHDrGqI8T2MAHEKv0BAhCAAAQg4J4AYtU9Y/YQihKRcC6z0L/rMiW5igxBrDYWq2rRIf8TEo+6jtwuyRZViNUsNPXvt4iMPcY/tbBY7Rt/qXTN+4+6U65uz9viVXlPBbDrgBOk84ofG7cPYvV1GX/ABOn96kNVZuRYXS2kAjC+hApXsPpGzZTaN2cG/l1/yq7GJbo9F02srni8T3p+tkOCdAG682e7OYE9H30ixy7fKEtndcmKJ/qk+7QjvT/j/fHOHZte8yNV8xaxesyNT8nciZ+XpWd2mYOgJAQgAAEIQMAxAcSqY8D5qL5BdGn1wFfK1ogLTQ065xqBWlmNd/4GVapBtEgTYK4mMIjVkotVS9GLiFXvwv3ydd6fb/lXcJArTQn6vmHHStf1zxjfCpfftVqWvXdNpXyofVSdd9zb40eeIlbNcJJjlRyrZj0li6XcjktqBKqKUp3a/37NoDdrmrNxNS7RtUYgVjuG7yevvrtHtlw7zf9Ko8hEXV2ut5vkWA0kH2LVfmsEz+JAoBZBrJKT134/oUYIQAACEEhOALGanGGBalDS8z4Z9/Biqbyw701szt0hF6tFp9p8lq4mMCZiNerqoy5yLw65f6b/mna9ULKx6NCuCZdL59krqi2s6ixNxGrexWq3t5r77x1qdHWqyevUn17g9yMiVk/xmYWjlKNGPru4zlXkkPoEk9+gYdVE8jlPLKtPFPmAWEWsGt0cMl2ofOMSXXMEYmnq4Z/xow6DewJiVUeufNvzLlZVtO2cEzprolMRq+Xrx5wxBCAAgTwQQKzmoZVSO8b6xaTMF5dyfYjtFKv1kkN3ri6EC2LVo94kejGqEKuJLs27WA0dv65fIlbJsUoqgIpMv2vrUzLyMFIB6O4Z2dhevnGJjnsjsdr3zh45485nRP0QvPDBFwb9OKOr09X2YDwUrDrfKDqViFVX9AfeHslrxGrwY4FKXxD+oVH9fb2XxoAPBCAAAQhAICsEEKtZaYmsHEf4lTjvmFY+u1cWZ2Dsglh1F7H6qyNmy0Hn91R7YJkjVnf9+D5/YatEsjaUl1ZNgKe+uVq69+uVvhlrpeukmUZXuooyaSbTVZ1X7uquLDSFWDXiSY7V8uVYPWLFXb48VZ+e03tk0thJ/t8Rq0aXTLYKlWxcooPfSKw2i0zU1eV6e71YVflUN7zwlmy/8fTqrjf+fLcvg5/85qnSdUiH60MqVf15jFjtHD1iUHoLxGqpui0nCwEIQCCXBBCruWy28h00YhWxaivfZquIVfnJLb4ERaya3WPatWAZOVbN22f1a9fIviPzL1ZH73OU/PT8h81O3CuFWDVGRcGYBFyNS3SHk2ex2ug17rD8m3L4gbrTZ3sEAnkUq+r06tNbhMUqEc4ROgBFIQABCEAgNQKI1dRQ52RHQWSIt4DDVjlJNk8nYrXoqQAa5dvMU47VqJKtzGJ1wZY/kA75NTlWv5DfHKtRorqKlGN15Kfj5bmv9xo/SBGrxqiyX7Bk4xJdgwR5JztG7FfNsZqXiFXEqq517W5HrNrlSW0QgAAEIACBZgQQq/SNEIH+XGZvjZNVPxgnvTeI3Dxks0zbGyxm1T5YriJDTBavyo1Yve5NkeEHGDVSONIQsTog2Yoesdq9pfI6dN4Xr/qn3zlOjrjm74z6uipUpFQAQa5Ck5N3LVbnHL5Alp16hX8owQR+1FHXSVQJOuveH8obQwcvNKXqnP/QWv+V/qh1IlZNekgeypRvXKJrlSDvpCoXLF6FWNVRK+d2xGo5252zhgAEIACB9AkgVtNnnuE9lm8CUyixGjHfZivJlvWI1Ude2CWP9P5I1g1bKWWOWP311x6TkV/6stE9RSfTt+x/uXQO+ZVIKEesruJ2pQLoG3asdF3/jO7wqtsRq25SAZx56EXy7a9chVj18h6/9OF6GfbZTXL1sXfIhcf/oXHfpKCOQPnGJToiRROrez76RFQU7tJZXbLglHG602d7BAJhsfrXm17zv6kWfQpepw8WtYryg12E3UcqGhyr+hKpACKhozAEIAABCGSAAGI1A42QqUMo2SIRiNXG0YtZF6tqUrBt82OlF6tRFsTSidWst7madN1xb4/f5ohVszyEriNWEauVp7d6vRmx6nAkU7JxiY5k0cSqOt9Gq7/rOLBdTyBPYlX9YH71hpf9k2olVsnJq293SkAAAhCAQPoEEKvpM2ePMQiQCsBg8aoSRayGxWpUyVakHKuIVbObCRGrRKxOGltJg6HuHXdtfcpPL3D8qHPlgXO8nDeGny/ddoUflao+2y/cXv0WYtUQYMGKuRqX6DAhVnWE2B4QyJNYDaJoEav0XwhAAAIQyCMBxGoeW83hMe/+0Wy5TO6W3q+JrD33YNlxJYtX5SXH6huzHpbDTjzdqHfkPXoRsdotk/d5VRCrRt29ZY7Vvh//SFYPvV22HXqJTFlQyfNp8gmi3evvD0qyPedF16pPlNcrw69B2qqTiNXVfjv0nN4jiFWTXp3NMmUbl+haAbGqI8R2xCp9AAIQgAAEIJAuAcRqurwzvrf+XGbVxarq/799h+8qMqRIqQDKJNkQq4jVKDlWFy5e7stT/xOK7Fb9KO6CZYhVEVIBVLoUEasuxwblG5foaOZRrAY/FqlrRX1Uns/w5+RbN0vXwR1yzwUn6k6f7REIELEaARZFIQABCEAAAgkIIFYTwCveV3d7Uar3ybiHF8tU/+QQq4pCXiJWEatmVySpAPKZVzdJjlUXbY5YRawGd5ywWD394G/Iqhn/wexmRCkDAuUbl+ig5EWs9r2zR864s7LIoE6sNhOuOhZsb00gr2L1lWUzpGPE0Ia5d4PFzqKOzekrEIAABCAAAZcEEKsu6eax7pItEkHEaj4lW5kjVtVEddn/uoZUANdXJuwmH8RqujlW9//NkfL8xY+aNI1fZta9P5Q3hlbSMIRf21dSYP5Da/18qCM/HS/Pfb3XuM4jVtzlf6++Ttc5VqPmbTU+oTIXLNm4RNfUeRGrjdKbNBOoiFVdq8fbnlexGqTRabaoGYudxesPfAsCEIAABNwRQKy6Y0vNFgmQCkC/eBURq2YdzoVkq6nzxg+qB6Imi1PfXC3d+/VGyoeqJkND7qfNw6/tE7EaPW9ru3Ks7v3tCPlvC/5U9DUpAAAgAElEQVTe7IJErBpzomC2CLgal+jOErGqI8T2gABilb4AAQhAAAIQSIcAYjUdzuwlIQFXExgiVolYlS+c4vfOJPk2EasewC9f5/35ls8ymMztHD5P+oYdK1HyoS6/a7Use++ayh0jlA81q2J19sROuW3uhBqZHixeFeVVxXYsXvW745fLkH0/qlnhXnerVtfJfW/P9os1y7Gqtm2/cLuuqup2IlaNUVEwQwRcjUt0p1hEsXrVhpf9Rf+2XDtNd/psj0AAsRoBFkUhAAEIQAACCQggVhPAK95XVU7Vk2RJzYmtlK3Vxazad8auJjCIVcQqYlX8PGZKgvqfUMSt7opXkq17y6RKsSZi9blPj5LJKyoLlph88iZWJx9+YM1CLCpKOUti9d43/9SXp+MPmCC9X32o2gSqzUcd5clw7xNFgroWqytPXilnffEs/7hIBWByxRS9TPnGJboWLaJYVfeVOza9Jjtvmak7fbZHIJBnsdo5eqSc4i1qtsr74XKO9wNm+PPH33lGOkePYLGzCH2BohCAAAQg4JYAYtUt35zX7k1obhJZfENlKat2fhCrvBZev5r7ts2PybphKyNHRLYrFcB/mXiv/PGZc40uoyKlAkCsjjdu8/P6V8yuj3QNy9og95xJpWEJmhexumjCIrn0uEsRqyYNXMoyxR+X6JoVsaojxPaAQJ7FqjoH9Uxs9MwjJy99HAIQgAAEskYAsZq1FsnU8ahIkc0yjYhVb0VbMzmims/FauFFybf50j5Hy3FLtxr38mbRi3lcvOqRY74vc2Z/zejcEauDUwH0bNkhG598JDMyvVm0e9YiVoPX9hGrlchqFq8yugVluFDxxyU6+IhVHSG2I1bpAxCAAAQgAIF0CSBW0+Wd8b01eOVuxVbZS8SqdbG6+vyJMuPosUb9Ack2WLIhVm+Syfu8GmlBrPBr+3vGTJaORRur/c9lKoC+Tw+TrhWvGPV1VSgvMh2x6ibHahoRq3f/wzoZfsgGOX7UufLAOTcY980v3XaFDPvsJr98OH2Ckukvfbje3xa1TuOdl7Zg+cYluqbOs1g9dvlGmXNCpyw9s6vmNB95YZdc7eVZVTlW1SvefOwQIGLVDkdqgQAEIAABCOgIIFZ1hNieCQJFSwUQdVGbokSs2notHLGaH7Hq30Ai5G1FrIr3Q86RNT/mkApgtYz8dLw89/Ve4+fRESvukpGHrfbL95zeI5PGDkSsfu/l78WSoIhVY/ylKOhqXKKDpxOryx/vy0T+yfCCfNO7xvj5MINjr38LKCwAp3h5q/nYIVBUsbrC6+OPvLhLXlk2ww4oaoEABCAAAQgkJIBYTQiwGF9vtDhEcGYsXhVVgprkSYxaJ2LV64+hFeIRq4jVruufMb79usirS8RqfiNWEavGl04bC5Z3XKKDrhOrf+0tAqU+6xdO0VXldHtYrAaL/CFWnSIfVHlexap6q6tjxNCmOVZZ7CzdfsTeIAABCEBATwCxqmdUohK7Ze2598m4hxdLZbkqb2Jz7g65+OF5YvbSujtUriJDmsmRYNCmziiqBEWsetAcrxCfR7G68chlMmP+lUYXSZHSP/gnTMSqtt3DEoKI1eSLV33x5r+UEZ0P+tybRawe9NszZfOCb2vbJihAxKoxKosFyzcu0cFDrOoIsT0gkFexqp6BKnK52eJViFX6OAQgAAEIZI0AYjVrLdLW46lfFKL4i0QgVkXSzLdZ5lQA2w69RKYsWGV0hSNWs59Xt0gRq+un/0y6Dukw6ptqQhssiHXmoRfJt79ylf+9YAI/6qjr/P8P5yDVVTzr3h/KG0Mr14atHKthCYpY1bVAlreXb1yia40iitVd738kp9y6WVbNnSBzJnbqELDdkABi1RAUxSAAAQhAAAIJCSBWEwIs3Ne33SxDpi6pntbKZ/fK4va+TeYfCxGrM/3FinYdcIJ0XvHjavuoCdb6Yfl5LXzX3oOkc/kvjC+bvOTbrHnVPBSdqXJjTn1ztXTv1ytFF6v/evJfyP7TF9dItp3D51XaOgcRqxsP+rrMuOwO476ZplhVwkGJB/VZ573ea5qDMCxBxx8wQXq/+lDNvSOQoPec+pNYdSJWKzhZvMr4solXsGTjEh2kIopVdc7N0gToeLC9OYGiitWNP98tCx98QZ785qnGPwrSTyAAAQhAAAIuCSBWXdKlbmsEEKvFEKt5kWxRJKg6pyKJ1V2X7zZelVmJu+4tlUWBdk24XDrPXuH/PZjMJRaroZQSrtM/PDLqT2XOVXcb37PSFKvBvtTBIVbNmoiIVTNOlIpPwNW4RHdEiFUdIbYHBHRiVS3+dOzyjbJ0VpcsOGVcW8HVp+BqlQqAxc7a2lTsHAIQgAAEGhBArNItckHA1QSGVADppgLIi1j9u4Mvlj/4xu3G10aRxOq2C16PFL2IWD2wZpEYFb343Ovv+X3HVn5mxOpqGfnpeHnu673G1yRi1RgVBWMScDUu0R0OYlVHiO2mYnXnLTMzEymMWKXfQgACEIBAngkgVvPcei6OvWSv3CFWEavyhVP8K0kN6uUnt/iv7UeNXkSsErEa3I4Rq+RYfeCcG1w8nctbZ8nGJbqGLqpYPebGp2TG0WPlNi/PKh87BHQRq4hVO5ypBQIQgAAEIIBYpQ+ECJRvkQjEamuxGjd6UUKvcFt7Lfyiv/WSsA1I0G2bH5N1w1ZK37Bjpev6Z4yv5BoJWldnFsXqv+43SvZfsqt6fq7z6sZtc1IBVJoIsYpYRawa344NCpZvXKKDUlSxqu6d6rPeyyPNxw6BPInVFY/3yYYX3pIPP/6N/7ZHq1QAez76JDMpDOy0FLVAAAIQgEDeCSBW896CVo+/fBMYE7E6vWuM3HPBiUakg0GsKlz/GnAS4TLk/vbkWI0r2RCrA5It6eJVfk2hxZ8Qq9mQ6eRYFWHxqoHr/KUP18uwz26S40edK4hVo8elYaHyjUt0YPImVj83eoQM8U5qy7XTWr52jljVtXz07c3Eaph1VhYNC45JpdLRiVVFIivHHb1V+AYEIAABCBSRAGK1iK2a5JxK9sqdiVidfHhtDsVWeBGrlYWMEKuI1fO86CMWrzrSmyCON7ojt7p3lDXHqlr5eVHvBhl5GDlWjTpRUQuVbFyia8a8iVU1hlKyTPfaOWJV1/LRtyNWozPjGxCAAAQgAIE4BBCrcajxndQJuFokArFqLxXAVRteltt+/u8aitWFqzfLK8P/rLItFH2p60jL71oty967plKspKkA6pkRsUrEqnpF0uSj8gbf9/Zsv+j4AyZI71cfqn5N9aNRR1Ve27/n1J9EWrAsqNN1xKo6/ru2PuWLVfn4CNn+jf/H5LT9MixeZYyKgjEJuBqX6A6nqGL1kgeel1ff3eNHtvKxQyCPYjU484tP/oIsfPAFefKbp0rXIR2DgBCxaqePUAsEIAABCNghgFi1w7EgtXiv3J27Qy5+eJ6MzdgZuZrAIFbtiVUVbbL+ndMrPacux+od9/b4+VD9T1yxet4akd+f5VehhEtZcqzWM0OsIlbLKFZ/++vDpW/RY8ZPJhOx+nu/PUmeWfA3sercfuH26vfUvY9UAMYYIxYs37hEBygvYlVFnCsxptIpPd33S23EarAqvIps5WOHQJ7F6tTDP+ON9V7z+02jD2LVTh+hFghAAAIQsEMAsWqHY0FqUbnMTpIlNWezUrbuXSxT23yGiFV9jtU9YyZLx6KNRi2lJjDdWyqv7dd/Tw1Wg1e4wwsS6So2Fqsh6aqrsyZiNfS9sFj16whFs+rqNFm8yq8jggCuqTP0PcUkyLEapU41GQry6tZ/LyxW293m4X7UcvGqArZ5kXKsnjTmj+Rv/uivdJeOvz0cBdsqYnXRhEVy6XGXGtU5694fyhtDV/llw9+riVj1tvWc3iOTxvanG9HUbCJWVRVx62wmVlWd4W1GACjUgkD5xiW67pAXsRqIUpUvMxBkrWQYYlXX8tG3h5mGUy1kOcdqcJaI1ejtzTcgAAEIQKB9BBCr7WPPniMQQKwaitWpF1aoHje/Jd1IYnXcl4zqjCRW1VIWXzil8qfFx1isfvW7Iv/ylnfe80R+79DW575kgXTv11spU5deQH5yy8C2bi8i7aW10etsJVbV/nZuqUT0tvhEEqttbPNIYjUPbR60j0E/KpJYVWkCLvi/5vo98qwvnqW9d5ikAlCCVN23TxxzolaGmorV73zlO/I/3v8fRnWaitWVJ6+Ud/6/d+SsI86SQ373kJbnHq6zlVhVsvb5Xz7vS2I+xSXgalyiI9ZIrAbRoeq16eVP9PlVrF84RVeV0+31YlW94n/KrZtl1dwJMmdi56B9I1btNwdi1T5TaoQABCAAAQg0IoBYpV/kgoCrCUyRUgH40YsjhlbaUwmiFp9IYvWDF4zqjCRWPYEZThfQ7FCNxaoSlapOg8hV44hVVdf93itoUetsJVaD49REw0YSq5bb/FdHzJaDfvtLozaPJFbz0OYR+lHRxGrH8Mq94wd/9APtvcNUrH7v5e/VRKA2q9hUrCpRaVqnqVgN6jSJXDUVq0GdRK7mYngR+yBdjUt0BxSIVZUSRC0SuM4TqOqZEUSFZmURqHqxqo4zON5G6UwQq7qWj769yGL1mBufkhlHj5XbPFHPBwIQgAAEINBuAojVdrdAVvYfWnX3nLXvSu/XspVl1dUEBrFqkAqgrGJV5XRd50X+JhSrf7brepm+T7+czoFYjSvotakAEKst7/ZBLjxVSL06233a+Gr54D7VaJvuBxSTxatUxCpiVZ9mALGa8oClpOMSHWXEqo4Q2wMCRRarWfkBgd4GAQhAAAIQUAQQq/QDj4DKYbZZpvm5VHfL2nMvE7m9V+YNflOrbbQQq5VUAP+63yjZf8muGuGyfthN/ra4QqxVjtUo0YuFi1iNEL3YKsfqlbu6/fbxP4hVj8G3Wt5H2hqlHKHN2xWxWi9dEauNCRCx2rbHtaUdl3dcogOIWNURYjtilT4AAQhAAAIQSJcAYjVd3hndW+2qu8/eNFt2fB2xql6rU5/J3ut2prnKWkWdKfH4nPe6nvpEkSPtfC08iqwtq1jd89En0nPzNwZys9alAkCshoSywSJWiFUiVoNFr+oXryIVQEaHEE4Oq7zjklY41fPm2OUbZemsLuk6pCMXqQBUTtWrN7zs51ZV/1UpAUgF4OSiGVQpEavpcGYvEIAABCAAAcQqfcAjUN4JTN5SAfjdNSTuBq0QbznfJmJVn7dVie9tPdcgVidcLp1nr/C7aPADw87h3mJi6hNEgiJWmz5xSAWwymej5ClilYFJmcclrVo/uE8oOak+ecixGuRWVT8oqx+sEavpXd+I1fRYsycIQAACECg3AcRqudu//+zVK3cnyZKGLFbKVj9FQHs/pAKopALwPzkQq3smXy0df3yDf7j+ohr39si6YSsrx18wyYZYneQ3a32O1RX3rpcnh/W/9l+wNlfnSyoAkTMPvUi+/ZWrqte5kjyjjvIWkvM+UaJLTRevOuuIs+Sxf3rMaEEsUgG095mdfO/lHZe0YodYTd6zylRDHsXq1MM/Iz0/2ykLTv5CdUG2Rm1GjtUy9WTOFQIQgED2CSBWs99GHKFHALHaWKye8q37ZfXQ26Vrnzes5VhVdW7Z/3K/38WNWK2XbI/c95eyauj3rYrVD358lywb+kBtnVEXmgqVVxOQzr+7Wubs+3eR6mwlVhd8f5Nc/c6Vfvv4Hws5VrPU5opZ95bGYrXIbV4EsXr4DQ/J73zxVr9b2lq8at4Dj8rvjLvTqli9+x/WyfBDNvh1njjmRHn+l88nFqvf7/u2DD2gsqBcIIB7To+/eNWc1Zvlv338wKA6t1+4ned3gQm4Gpe0QoZYLXCHcnBqYbF6lZeGQaWj2nLtNAlLySBnb3jBRAeHoq0yOCYlVlVkcxDhvPOWmQ2/i1jVIqUABCAAAQikSACxmiJsdhWfgKsJTN5TAYQXTYoiQcNCrH7xqrh1Xnv3Grn1V5f6jVwvVofcHxLDlqIXA6Hn7zDCokM1C03VidU4dbYSqzX5QsPHGYo6bnRVtMqrG7d9XLR5K7HqvM2P89IMvLRWJKFMj9Pmqs3yHrEajui0JVYXPLVA9h35eo2wDL/a3+wJ0Cpi9b63Z1e/Zkushuu0IVbDx68ONqgTsRr/mZ+Hb7oal7Q6d8RqHnpGdo4xLFabRa8iVrPTXhwJBCAAAQjklwBiNb9tV6ojdzWBaSZHVjze572KtMNnrBavCj66RayiLF4V/CKvixKIItlefXePfG70COm84sct+4epZNt1wAny9vsfyVEHd0jHoo0t6wxLxFZidduhl8iUN++pyNAEK8SHhVi1TouS7ZFRfypzPnxIK+6iiNU7fjO7kovVklj9zbAOeeHjz7WtzU3Fqos2V32z84MXvSSDa0R+f1br/r5kwUAO3BYy3bTNo4jVKNe5epVefeoXtwvuU8E20zpV+wQSUcnT3q96/bn/ExarY/c/uv86H1VTphHUcJ31qQDCYvX4UefKP374cE26gGaNZCpW1XHu/tefJ45YDYvVg357pvxq38clScRqvVgN6kSsFnuY4mpcglhtHKHYjAuRi817DGJ1MJusiORi3x05OwhAAALlI4BYLV+b5/KMXU1gTKLOEKvZF6t9/2aWdP3zE1oJqjq/acSqqWRrp1hV5/Pcp0eVW6waCHrbbY5YrUSRllmsPjX7KTnkdw/xOSBWczmsSHzQrsYliNXoYvXDjz+RJ795auI2LVoFiFXEatH6NOcDAQhAIKsEEKtZbZm2HJe3WMS5O+Tih+fJ2Lbsv/lOXU1giiRW//V3O+WlPaPaJtnaGbFajV4sWcQqYtWLWEWsNr1xErG6yWcTjkYNM1Hb4kashutErLocMJRvXIJYjS5WVe7QZrk4XfbOrNeNWEWsZr2PcnwQgAAEikIAsVqUlrRyHo1W4V0pW/culqlW6o9fCWK18eJVNZF4Ht52Ri8iVr1X/NUn9Jp/fY5V26kAEKuI1VZ3VcQqYjX+Uzcr3yzfuASxili1dfUhVhGrtvoS9UAAAhCAQGsCiFV6SC4IIFYRq+HIxHBuT9WB2x2xWrNQE2JV6vMCO82xmoOI1eldY+SeC05sea9tlZ+ZHKsVdFnKsdoqYvU3H3bJfqP6hByruRhexD5IV+OSoolV9Yr+GXc+IwtOHufnrl+3cIpMCeWuD843LAGjNIrKsUrEamNieRarQRquZmsbxM2tq56nqm7dmglR+iBlIQABCEAAAohV+kAtgW03y5CpS0RWbJWtcpJsnr5XFk9pPyRXE5gipQJQrZQ0YrXvnT2y8bvd1YV+8rJ4FWK1PQuWZWLxqhyIVZNJXNHE6mHD/6288fHfF3bxqlZi9be/Plz2Hfk6YtXW0KFk45KiiVX1in4gs5QARazaujD09SBWBzNCrOr7DSUgAAEIQCA6AcRqdGYF/oZ65W6zTHtrnKz6wTjpvUEq/08qgGqb637hbiVHgqgKVZla9dt0Ze/66L/wq+a2UwHUL8SkhGXHB/9dZMwx0rFoY8u+X+ZUAO2OWD1u2C7Zf8mulu0TlqB7xkyuac9wP4oi0y954Hm55/U/9Pe7a8Ll0nn2Cv/vRKy+53MIrvOiitXxB0yQ3q8+VG3zBU8t8IWi+gTRpeEFrpp10HCO0kUTFsmlx13qF63Ph5qXiFXEqs1hUvnGJa3oBWMMJSfV5zwvWlP9Xf27GlMoianuy2//y0dtX8wpLPWUzDrq4A559d09/nF1HdIx6DSJWLV53VTqypNYPXb5RplzQqcXzfwZWfjgCzJq+H5ePzmgaWQpEav2+ws1QgACEIBAfAKI1fjsCvjN8k1gXEas1suUvIrVzg9elHoR16jzI1ZfrWBpQyqAyft4+w7tt1H7uBCrqk+vf+d0f3etxGrfv5klXf/8hNFCUzV5aUPRqE3TPxCx2vRZ5DrHKmJ1ks++fvEqxKrN4VH5xiWt6JmI1biC0mar1Uu9cDqTZotMxT1uUgE0b7k8iVXVR9SPkSpNhPrBQH1a/SiJWLV9xVIfBCAAAQgkIYBYTUKviN8NXrnrP7eVz1pIBaDqvH2cvPvwPBnr1fvsTUPkpKVqB+fImrd6ZV6nHmQeUwEgVtsQvXjR34p84ZSWHaomyjdUvl7cPTLq/2fvbcCkKK79/7MLuyyYXUQhgiwgJiGyBDWCP0FQE6KoRG9uAijiSyIGbtQkoOJfvSoIkhv9B42aRP1hIF5RIgLRXI0KEmMCCF7BoMiSYOQlLAJBMS4RlrfdX5+aPb01tdXd1W8z3TOnnoeH3Z2e6qpT1T3Vn/nW91wBo/ZaajyPOt0UxWryqlcaB8B5pWs8IahflXLSwSpZNdSfMRmqLrSk8C6FwWpG6Trp3D52lJLqscpglcGq96d3BEdEvi7ZCfMu6Qabb2xe39TNg5E9LoffYFMtG6SmO83Sdca1LmGwysmrIrhqRBUMVltHkq0AoppdXA9HgCPAEeAIyBFgsMrzId4I0APL6KcyYBUfkF4ZlnlwwdduBPhFM3B1a0hcDzCsWIUsNSoCvb2Pj87AP6vYQEzZOq4bK1PF6vvHngOf++iP8agXEw5W0QPXBIIWKliVVa1O1zuDVQarbAUQ78dysddOX+5mvjhGyHo9wP2ZL3nxNVNv+bjWJQxWGaxGdY0yWGWwGtVc4no4AhwBjgBHwD0CDFZ5hsQYgeYHlhtHwqL7MwAVfj0SZvde1JwQC1+fDb2fuR289CFxPcAwWG0NVmW/0DjAqp1oymALt2/IdsGPAQZl/BmdSj4Vq4UGVr//yG/h57uuykB4F49VGnMGq87zMo3Jq1ixyorVGBcQ8VTd/OVuS3JOy2rgks1wDX3Ba70+cvM1sOgy3F/jsYAuKYGmpiavwyJ9PU1WAPJWbRMrgCXrdwpvTafkVk6BZCsAl/XO0o22964MWdWxUXdJRDppDStjKwDDQPFhHAGOAEeAI5DICDBYTeSw5KtR6GV2JtzRfPpvzdth9HDh1Fpb+VHdokxtDVZblCJYDwJUpxLHAwwt9qval8GUi2pg1ICML4Hsh4pb+qn4SV6FdT49fpCdpCFXHqsikdHAKwAuuMcxlvK293VtvwT971ghjlWVkgTEDpdXQdsRVn2nXu5YpwxBl3S5GoZf/4BrnXB0Tyvzxjwry01/ozpr+1wHNWMtcGoVR79NgzplsPrHMx+Hc4Z/U9QpJ2LC31886psw4tNnM+373nLHNqoxq52wzR5z1QrABquDrnUdn0CKVY86ncZcxPOOcTCp7SLRR0peNaBie+RjfuAz1dDuiqcTM+aO9g8eY45xku8dXte53+RV1Z3aw/JbhtlzLgorgHaHvwCrrxGbnUX54n03QHnnpeJnTAq1/eP9UFn1D/jPM26Fb3z+G47zXfZt7VTaF/505TP2da5LXnVsRVe4YcD3XeuUPUpr2o+C+ZdMta/z2dtH2m2h5FXHf+Z4ePCrD8JJx5zk2E65f9/ufS9MPnuEts4uRy6G3W2eF3UtuHiBY31qzKYO/DmM6neOON7JY/X0rqfDnPPnuNbJL3pFIMJ1ibRLZrOtTG0NVu1dNc1Ny/W6xC0iQcDqwjV1gP8o4ZVXxKN63S9YlfuGPpumhcGqc6RMFKv971oMowf0gCkX14iKpj9fK/6n303HIexxDFbDRpDfzxHgCHAEOAL5jACD1XxGP+Hn3mmpS7uNPQ1eb/JWlLbuSvbDUGa19jrs+PzMRCpWsXnyN/ZRgFWsU1Ze5Aqsiq3m6DOK2+IdigyUBOybnkkU4ARWxYseClMZIgp/0pt+4V2nx9Z9uc5VPcfDoHEzRZ2OYBVf9KhThogL+z8Ko0ZeJuqUEzHh77XlJ0PNwXcyEXRJDKXGbNVVm0TyBSyOYNVjfAKB1YBjLuKpAatiHhX4mDuCVY8xx5dl2Ol1nfsFq1i/nOAlCrCKCZVqr/2tfUfQgdU2HTbBtadcC7QV3z5Y+kEGqx0a+8AbV2eAPM5ZHVjF17zqlMEkgs5Xx/2XfZ3rwCq+iMASwaVTkfs3ovN0uPfrmS9Q5Pbj75WNp8Le0rXitXXfXudYH74g1zn55Afg21/+mjjeCaya1Ol6Qn6xVQTCrEsy7235ciHj8z7Z8lotbMVq0KRQYacfg9WwEQz/fhOwqiaBCpoUKmxrcwFW6/cfgpOnLXFNihW2H/x+jgBHgCPAESjOCDBYLc5xd+l1JqnD5SjcIV/UsDGSvVQT6rGKXWSwWtxgVYWgDFYZrLrd+goJrJaXHgX7/3UcFCNYRTi8r3Qjg9Wwn/Oxvj/6dUmLl2rhe6wmAayiKnJvw2ExS+QvjeRpw4rV6C+iIGB16L2vQvdOHcBrh1bUrc0FWKU5ZvJlZ9T94/o4AhwBjgBHoLAjwGC1sMfXZ+9QZToTem/LJHGIrChJqihxREYtYnauuD1WGayyYpXBarYVgF/F6uqKwTDw1pfFbcNV+ZwglbKqWBV9aFiZufW5qJTx5bjBqqyCjVuxiv1BRSuDVVasRva5H1lF8axLspJUUZJNbLO1s0Yk1zQoca1L3E4dxAogCWBV3rHDYNVgckV0SBCwip83+QCPfsEqWhbMWbHZEdTrQshgNaKJxdVwBDgCHAGOQKsIMFjlSaFEQFKG+HjAiDuMcT3AqMBi0rl9RFfYCsBSK1rFTjSFvxT4tvBiBqtz7rwUxrXJQNEDbSth7cFq8AtWhcL3P5eJOtIKVk1VythHBqsAhWAFwIrVuD+9o6i/uNYlUYPVIAAqilGTt5THCVZHPLQMaj+o9530Koo+Jr2ONILVUZbfK6pmsbgB3iBfGDBYTfqM5fZxBDgCHIH0RoDBanrHLv6W47Z9S7gRzGM12uYxWP16BnRhkZR0WRnurZfs5EgB/TaL2WNVBav7rO3RHRo/bRVzdWYXgsfqG1MGtcwveR75gOkMVjO+us5D2JwAACAASURBVDovZRP1Dz3w0fxixWprP1RKXoUxispjlcFqtJ/VsddWBOuSqMFqvpI75Qqs0pdc8j0z9nmYkhOkEayiwIHGlMFqSiYaN5MjwBHgCHAEgMEqTwIpAkrCKVasitjgwo6Kl+eUGxxJY/IqVC+2O7w3030fkC2NyatUsJp1ayjg5FWYzGHDj8/KAqv10AGqYJ+vMTcGq//+MMCplzveeeVx+GO3a+Cc/7hfHBtHwjK1TlPFqt/rnMGqe0KsfCavYrCa9EVQ8a1LGKwOshNAmsxOBqvOUWKwmh0b+uyual8G70wdbjK9+BiOAEeAI8AR4AgYRYDBqlGYiuggoQa5w+7wjJVNcPug/PefFav5UaxmjTyDVe2FoCpWV49ZCwNP6i2OVWGtqaJYrTOXKuWgY24MVgPOIwarmZHBJHsPLH0vK9me0x0aYzZ7+0jxMnqo1l77W/tQOcM9vc4eq+yxmv9Pe00Limxd4jYGQTxWWbGayFmdk0Y5gVXcao9f+N03+hSxywILCQfy7bGaC8Uq9tfJ6zcnA8Mn4QhwBDgCHIGCiwCD1YIb0jAdQmXIqzCs6XbIpG5Qfw9Td7j3FipYHTmgWixsvR6kSh5nsLqq53gYNG6mCJUK2TZWnAJ9Gt7OhNEjOZJsn7Cw/6MwauRl4m1RKVZrh8+DmjO/rq2TwaoVlgSB1UdeXgPXrhpmX36sWN0E157iri6VYS17rH5NzB1ZcYu/UyIw/Hndt91hbbhPxmJ4d/GtS7zWA2MsEIbb3rHQzwhc8QsXhEWq9ySB1Rd/eBbUHF+Vs0nDVgA5C7XjiZzAKiWKQoiZZLA6bkhvmHJxjbZ/YTxWsUIGq/mfn9wCjgBHgCNQSBFgsFpIoxm6L8X3AJPv5FWmW4QZrFoJkVzAahYQSwNYPbqnJT10Bi6sWL1Z3M1kS4k4FKsLF/0aRq37HoNVCQYmGayWl3aAg42WRYVV2GM19Ad+SioovnVJXGA11x6kDFbzf4mlHaziDg1KKqtGk8Fq/ucXt4AjwBHgCHAEWiLAYJVnQ3YEimzLHYPV5oRX0zNbwVoBPXl2BFQa5iJDfOrAKsbVh29r3cSdUN2pvRiNuBOWZd0QfIx5Gq0AVLDqJ2EZKsWoyMCCk1dtEmGRE015wVpTj1V5bjJYLaLFS5GtSxisssdqVFd3ULCK643lt7Ts5oiqPW71yCpaWpszWM1F5PkcHAGOAEeAIxBFBBisRhFFriP2COTCCmCUtS1/ykU1UPfxfpi88G2o/aBe9MsteRUeu/3jfdC9Uwfxf5N1vAxccAsTbmV6w9qmN+2FWrtO8knUKVbpvGiuT3XKitU3rtok2oR1rpxzM0xqu8iOv9NWc6qTDlxSuxMmLT9d/IrvqfzeEgHuFr5VB/0WX5aVyMiuXIFseH7qN/4/+8m5MPWjjNJwVfkgqL72OfEznkuus67jaVD9yVuZasc8BXDSReJHkURpRz307VYl/lfrXNLlaqgZ+2NxLD4szFx/tt00J7BKdVI7se45P/oPO2aPnPAgXH7p5WLMn/j1k3DP3tv0c1mCoLoxl8fnpYG/hAsvGi3G59ln52fVaY8PnkWq02vM55y31p5HSR3zdW2/BJ2uX+o95tI88hrzp9qPhXMmtCSvksf8QNvPWInV/pUZL0ml7GfM/7jkN3DtlomBxjyO69ypTlJ+YUPdPFZ117nssbrwG3PFdY7X11XPzoDyzpnxwkLb11UIql7nC9dss31b2x3+Ajxx4eOA9yq8zme+MwnQpxWLE1hVxwevze8tega2lmVsPqoOfB3mj55qX+eL912hHR8ZrOrG/PSH/z+7f6e3ux0e+MZIcZ3PWbEZ5DqdklfRdU73I/xfrnN09x/BpCEXijp/8NwC+MdRD7SKJf5BtgJQ7x3yZ4t+EvJfkxyBuNYlbn0O47GqKlbxWqix5vUgKUGnn3jL92+8B6hFp1h126Uj981Pm9KSvIruz37tGIK+D8cjKFjF98pb5XGs56zYArhOpi95/cwVPJbuf073PQar2RGlz16/8Q76Pr/jycdzBDgCHAGOQHYEGKzyjEhFBOJ6gJEVqxgIfPD4qeVThgsTKm5glRatBDvw/TIcocWpeh43sEoPI4NPPEZ4pmGdMrg7oWGeWPCKRagFVU3AqgxmsE1YtwxW769+AG6wtlxh2+eX320EVmkRTIl0Ptnwmg1WESCuPPsJEUJ8Xa4zC6xKkE1+qMJ2YIzkOh84bCXhweOb69xSMdYeIyewSnXK47NKgtFjDt4Bk747Tox5yZZl8HT5DP31IEFQ3ZjL44N1zrz5+4DJIQaV1mbV6QRWw4y53eAThmYAY3PJx5j/8vM/h36Wh18uxjxroCSwmqsxV69z3bXv9zr3c+/QKXl0Yy6D1f5tbrOv84rjF0BZxzV2GJ3Aqnqd7ziwHl78cIp4H74H66R7VYdeszzBqjo+2I+lW1baYPXgh+cKn1e6ziv7Zq55tchgVTfm35bA8b6tE+CpK8ba93a5TiewStf5TMsDe/KCt8V92KnO1TvfBOw7FSePVfXewR5/+tttWv4a17rErf9RgtWwSYq8QKgMVmnuFzNYVb1MTed50Pdh/TdZ9y4cpxWW+lSGrF4eq/he+f4k32OdtuZ79cdr6z6D1ewIyvHwiq38etD3+TkHH8sR4AhwBDgCrSPAYJVnRSYC0la7b83bAYsu65qoyMT1AJMLsIoJI0Y8tCwrnn6BSxrBKsJaAi5xgtUsWIlRzgNkU8EqwlqEZMUGVnM15q1uTnkY87SDVRmCYjxNwCpCkRO670glWH1k5GiYbSmu8EszP2BV/lJGB1YRuiJsZrAaw5KhSNclQcDq7OWbhSLwpYlnOSavUhWrtP4JCvgZrPqb80EBadD3Yet0cNv+Yr7Zv1SXvMoJrJrkBXCKih+wOsT6Ynq7NZ+L2QogCCBFdTM+b7jFzd+s5aM5AhwBjgBHwDQCDFZNI1XQx8nJIXbCvEuuB7h/EYytTk6n0wxWo1CyeYHVVnAxAerFXEE2BqvN16nPMZ/W+SfC+iJKlXKuxjwsWB018jJYsKYulEo5jWAVlZt0Pyo2sPqDM8+HlZv2RA5WcR6g/QGD1ajXC8W7LgkCVnHXBZb5lrJaBVjk++wEVoMmtSKwip8j44b2btVsVqxmhyQoIMXdL2iZgmPrt0QNVlXg6qc9fsAqzVkGq87Ju3Sxj0JZ7GdM+ViOAEeAI8ARaIkAg1WeDVYErAeYSzbDNc+MBdSprrx7JGy+ujjBKm77ROASpRVAGsDq+DbTYdaVA1IJ2cKC1UHDviGAS5RWALlQrG5v6gzdSz5suYP5BKuXHrzThmxR2T+kBaxGMeaFBlYbG46H0ooPxDb86069zp5XshVAmhWruQCrTY0VUFLaYKt/MYiyx6oMC9AuI6hSsDiWLcW7LjEFq9UWbEPoRuuWoGA1qLrNC+IwWI0GrIaxbPALVtFL9eRpS0TDdVYA+PegIN4NrKLamuYy+rgyWIWM3Vezqtj0nu91TZrWw8dxBDgCHAGOgP8IMFj1H7MCfEfxPsDovE9J1UQDHdZjNe9gdctygMe/DtOO/QnUtjtZdEv1WPUN2V6zkki9dg88MPRN4aep+qEi7PQL2eqenQLVbz8Iq6zkXH48Vt3Aav0jw0WiHvR7Jb9a1WPVL2SDuzoC+b3qPHDJt9WPFQDWubDyCqg7ZaKxr66rSrmAxrz+jMlWcqS2Ii6yr27WjVhOXpWDMaft4XIbglzn+AWOmz8zZmXGh025uCWv8vJYdVOs0jlksPrw2ofhkbcfgWu6LxLxx3vhZzvXwWt7p4nDnTxWETB2btcNPjq0WRwn1/mff7gPnv/743adOo/Vs7tcbnv1mnisjnzuCus63wsTvvAT+/pRt+0TWH3zg3VwVO+H7JA6eaye9/QYsRXVrU70bZUVq2SnQIAVTyKD1f7/3R/IQ5bBqtdSqnjXJW6RUbffE3zBdQuWIIrVoNu7vSAOg9XskQyqWM0lWKUxxZY7gVUnhbLXFU1gFT/X1IRM6rxmsMpg1Ws+8escAY4ARyBpEWCwmrQRyUt7cMvdmXCH9twz4PWm22FwXtrVctJcWQHgQ35SwCr2HsGLLnnVO1OHC1UBJa8qFsi2zQKPPays5jJkKxawSuCu2MZ8Zc8JtldvsYFVN1gbJHlVULB6addH4Jd/+ESA1U9L/2onmnICq3LypiBg9dTKS+0xjxqsqommnMDqgLmDYP+/jgsEVuWPSwarQRcPxbsuyTVYVSGa6YglDawGBX6m/Q17HMLCvQ2HAH33/RQEqzVWUki/78Nz+FWsOoHVhdZOLvST7m6tv2q6VcFjVw300wVxLIFVneKVwWp2OL2uLafgB32f78HkN3AEOAIcAY5AqwgwWOVJkYoIMFj9OpxRukGM1QkN8+wt3IUI2ZaM/itMmLumlQoWVaI6yMZgtfkSlq0AcqBYPa/mOKj+5C2Y+tHNogFxqZTTAlbRSgPnrVy8ktR5KVaTAlZHdJ4O85eVa8HqMfUTAbdu4pcd5NtaCGAV1aXYD1mx+p0XboKyjpkxRkh9+7CLYPoLtbbHqtpvPI7BaiqWGIEaGde6xK0xc6wkVTjn8MvVqvZl9nZhN8Uq7czReaz2tSAZ7uoIsr3bC+LkWrHqd9t0oEEP8SZSYfq1AAmTZCwqsEpQdNyQ3rDwrTox//wWBqvmEfO6thismseSj+QIcAQ4ArmKAIPVXEWazxMqAnE9wCTZCkDAKgfFahrUi5gcabgF3xC4yB6edR1PE0BOlK/cav27TfxIVgBO9gJpAquYHAnVHYNKa+Hp8hn23M+CwHd90nJNGFgBJG3MUb1Yc+CdLLCKlhIEE/2MuZv9Q1rAqs4eoBjAKgJG6mehg9Vxi8cJiIoF+432Anh/o+RVDFZDfcyn7s1xrUvcAqH6VJpYAejAKnlaosoTQW0QKOkFf3BXzajTqmHKxTW2WtHNdkBVLZpOCOpfkD6YniOK4zBbO2ZtTzNYpS8QUT2LKlo/JWlgVWdJ4Kc/cR7rdW05nZveN9L6svM+K2cEF44AR4AjwBHIXQQYrOYu1nymEBGI6wEmF2A1CHChUKUZrAaFbIUAVtG3FYGLX7Ba2+d6mLNis9b+Ia1gtZWiWAPT55y71n64/2TDazasTSpMd7um5dscg9VMNPx6rMZhBfDvfc8GhEmqFUBFUw9oKNkm2vn6Za9DZXml+FmnWGWwGuJDvADfGte6xC1UYcAqJrlCdTkWGWJOe75WqF/9Zp33gj9y8h1qtxtYlWHvuKG9jWdMWsBqUOVp0PdhAKNWrJLvdxDbhZusL5sXWZYC+bQCoHmIsQmi0jaelCEPpGsLdwb5sV0gRXtQ3+SQzea3cwQ4AhyBoo4Ag9WiHn7qPCWJ6A2zL9kM1zwzFromLC5xPcAwWM1s4Y4jeVVawGrN4K/DemsrZMmWZVnq0qxLQFGXysmr8GG1x29H2VYNmLxKBavbmzpD95IPgf4XdWsUqwsqr8ypShnbjspaWV2a1W8JgoKSsMxUsWoCVnMN0ytP+irUNxz2NeavNA6A9Wc/aidrQ3AulyBfoOTDCkBVl6q3el3yKjcrgLQoVgd2PV10VQWrcv/nnD8HTm8+jsFqvhcBxbsucYt8GLAqKzplsLpk/S7xhZ5fJaUfsErHegGfIJnQCxmsEmzGOeF3fOIAq9iGIVZCxSA+q2SFwGDV+95qer2oNZl8geF9dj6CI8AR4AhwBIJEgMFqkKgV4HtW3l0CZ07Rday4klfh9hlcyCLwoIIPAlRURQctYtwyewcBLnS+KBWrYpF9/GJR9eATj4FJyzOggcCqbgt31ozQQDZ8HT1f8b2y0tCpTgSLlZYypqphR6ZqjXoRrQKG7pocmcdq1a43YFXP8TBm41eFQmHVnJtF0i8sCEGbTsgkkvADVvF4qhP7PvhPV7mC1VZwEStQwCr+adqxP4Ffbe8emWI1zjGPEqymccyLCaziPNq74R6tx2pQsNq1XT94b+2V4jpfumWlnRDr4IfnQhDF6sZP3gaqE6/zbz87A8o7LxXXNrYxCFjF93658hL40/+eJq7JKBSrWCeB6iCgJOueXOC/FOu6xG1Y4wCr9fsPCX9ovwo+Bqv+LsAgylOnZFKmZ5YVqzJMH2Ml0iLQrjsG6ycfX/xZnneoPH2ldpdvn1U/YHX8E6vFOdzsHdRrwSQmaVOsen0RofaZwarJLOBjOAIcAY5APBFgsBpPXFNaKylEilexShA16WCVIKif5FVxQjZTsGqiXkwjZGOw6gzoTca8tvxkGFF/a6pgeqGC1YHHDYRfXfAr8Rn28NqH4ZG3HxE/5xKsHth9ru3bWtnX8mHWFFldOvK5K8ANrO6vuxIGdDlb1OJHsYrHM1jN93Km+NYlbhGPA6zi+RC0oX/m8H7m+5Vo27ET/JLVp6YKPL+KVfQsRe9SLEn3WE0bWJVBuzzvggBNsf605hiJBQZJggV8TfXXpXO4zckg7WCwmu/7OZ+fI8AR4AgUbgQYrBbu2BZUz3JlBcBgNTvRVNYkclGsotK3aucbnomMTCAbg9XiU6wyWH1PqMUQbsiFrBrkv+E9iiwEJp3bJ+t4Uh7RH1GZPnv7SPErJlbSqUvVD4pCBKukgsW+MlgtqKVBXjsT17ok12AVIZdfoIltlHfsqPcifD0XYFVWdDJYbT1zwihWvcCqrGg1uRCDgFU3FfVCy68VrYz8JNJisGoyUnwMR4AjwBHgCASJAIPVIFEr5Pes+hGUDL7D7uGMlU1w+6D8dziuBxjVY5XBajCwGsW28N1zx0GX9xcBg1UGq1M/ulncdIImr8qF/UNUilVMToFbHnVgVWcjwmA183nkR7HKYDX/n+GhWlBk65KwYFVV/+k8SHXH+AWTBKmcMpAzWM0eyUJRrKpzx/TajhqsBmkHg1XT0eLjOAIcAY4AR8BvBBis+o1YQR9vbbkreRWGNd0Og0U/1d/z13kGq1+3PTzJ0xTBTlKsALzA6ovlt0FN6Vbh53pG6YaWiSSpYOsfGQ4IxBisMliVweqcsjEwbsgJImnUloqxYu60mkff+Z0ljxoqXqN5FNpXV6oT7uoo6pZ9daMCqwRKGazOFDFGCBq1FUAUYBWzYM9cNwnadNgk2onq3x+ceb6Yl/i3Dr1mCVUwvU43uXXfXmff7zAhFhb2WPWzlii+dYlbdEysAHINVp18IHVgddyQ3jDl4hrHLvpVzrJi1f1aikOxGgRoYisZrJrf90ytM9Qa2WPVPMZ8JEeAI8ARiDoCDFajjmiq6yu+B5ioFavoB4VJIOQSR/IqXx6rj1rAaWfm4T6S5FVY19MW4Prn30WdCHq9wKojECOwuvYpOPzirdD2YD1Eti1cqjM0ZKNEUy9bfo+rMp6TkSWvevzrVrrf5aLOyJJXJWDM55ffLSC6I0y3xufA0v+Cdv+qcx1zVK3SfPcEq9KY//n4MfDNTf8WPGEZgVWHMU8bWG081Ak+/dstdiwRBKoQEOcgWQH8Zc9fYOIfJsIH//pAzM0oPFZ/+7ffwk/X/Bw+atgJHRr7wK6/jtMmr/IDVrHO/3rjHth3+F+OyaucwGpFUw9oKNlm365JBXvv/94LT254UvydPFZxDs567+bAYBVj+erfXxV1Mlj1s1AqvnWJW3TSDla9VLEMVrNHP5/Jq5ysAMKCVbS4GWXZR8nFyWPVzQogSDsKXbGKicUWWRYJfpNe+bkj87EcAY4AR4AjoI8Ag1WeGcoqjq0AMCBBk1e5QVQ50HScbvEj+ySS0X+JBd9I6elLsYrw84GMSgpLJGAVISDCwOYSCVh97ccAr90javQCqzQ+npBNqjMysCpB0MjAarMaEvvlBlZRMTf9hVozlbJUZ6gxH3QtwAXWuAQYc0+wajjmvsCqVCcpn/HBbNWcm0XcsIw5eAc0nXCW+LlkyzJ4unyG/lOAwKrDmKcNrGInEY7SvYfAalNjBZSUNtgxILD65s43YdzicfbfowCrcjIsv2BVVYMSBJXr7NquH7y39koB07/97Awo77xUtN8JrGIb9pVutPtIdV798tWwetdq8feowCqpVbFOBqv6S87xr2wFYIeGwWr2LCl0xeqS9TvtL+vdIKPTteNXsep0vunP18KCNdtg3V3nt0o0ZXo1k2JVB9cZrOrntV9ASjH2+z7TMeTjOAIcAY4AR8A5AgxWeXakIgJpsQJIHFhVgFgoyEbq0gCQzVOxagjZVvacIOYrAmdPsKoBYoEhGylW8whWjVXKDZ8A3NPTvq5DjTlur0fAGGDMGaxmslQjgHX6AgXnca6sAHBC6MCqCiwZrJ4OcYPVmpJb4I3aTrDlnpYvqFLxQcyNzIpAXOsStzAzWC0usBpWYekXrDqdz6keTHxmWhismkbK2hFlrQ0wmaVfQEoxrjm+SiT14sIR4AhwBDgCuYsAg9XcxZrPFCICcT3ARG0FEBdYHfTEiXb0fClWCwysot9m325VqQGro9r8CWaWPdp6OzyOJsFaQ8WqMVhVxhxVsLXtTgbMED9p+ekZMG153V568E4b/BEEbXWJpg2sokXFXywQbBW/ilVUStccfKclBEWiWGWwmnvFaq9Dk+Hdv3VmsBpiTZCEt8a1LskFWKWM6stvGQbVndoL/0ss8y21t2nx8nOUt/XX7z8EJ09bIj5zJp3bx/EUYawAMBHgY1cNNG1+zo8LkrwqF2AV1agL36qDd6YOt74I3Ci+DMQiK2QZrOZ2uoQFq9ha/uIut2PGZ+MIcAQ4AgxWeQ6kIgJxPcAkFaxu2FFvA0SxuGWwKjLE4z9S+OVUsXqrZalQYSUw8qlYdUwuhledT7BK2eM9E5aFAKsbmnpB35KtLfeEtIFVaXwYrIKA6bO3j7THsxAVqz989Yfwh21/EH1MixUAg9VULDs8GxnXuiRKsFpVUQYjHlomqpShpqp8jRus4vlNoKnJMXJ8ZCsAv+o+zwGO+ABab/rZ0p8LsCrPBROwajqWavj8KFbnLN8srI/YY/VYX192UIwZrEZ88XJ1HAGOAEfAIAIMVg2CxIfkPwJxPcAkFayqW4RVsEpw0S9kG9d1EfQ6vAk++/kBcO2qYWJgjdWLDlYAQw88COd1PwjQBEDZ3NU6/VoBTP7XZXD5GT3hb3//wK4zLFid/rcT4d5v9YffP/eryPw2f/q3rnD+madDv/+9xfbARQ/PQcO+IVQffsHqzGOmwps7G+Hmq0bCkXmXZfnqBh1zrPPT0s8YjXmrRFMOYNVkzP1aAbiNuXHyKgWsTtg9utWY4zwiSwnZYzUOxSqNWSFYAWDiq369Gq3LvAm2ls0U9w5Uu+7bOqGVb6uqgr32lGvhulOvA9VjdffWC+CS0zvDu9YXSVQn+qHqklc5eazK2/YRrL7/l6/BvSNPhjuWPB2Zx+qKd4+Gq8/4Mszb9JPAyatkj1UGq/lfU0TRgrjWJVGCVawLtxRjGTekN0y5uEb8zGA1ihngrw4Gq6vEbiMTj1WTxFQmx6gjJINjTDY7vF9Xf4OYo6MJLPv9soDBao4GiE/DEeAIcAQ0EWCwytNCioCVffeSzXDNM2Mhs9TYCfMumQ29n7kdBuc5TnE9wBQbWP1Bu7vhZwfuhIX9H4VR674nRtU3WJX8UMUDGmZttxID4ZbzqMDq3oZD0N3anji77WWRgNXaz14Ee3e+L1TAc7ZXe4JVR8iGicAwIZhVMHnVoL8/Jv4vsVSilFwsDFhdWHkFjNr7JNQOnwd7X747ErBKdZqMuSlYNRlzv2DVbcyDgtXtH+9vNeYMVjO+r5S8ytQKAIEnJoNCKBgVWN3bcFiASrnOsGAVx7zXsR1g07aukYHVP+99RiSxwoRW2F4sCJR/cOb5Ipb4N4ynGks8bt2314njGawGXUQU37rELVJ+PVaxLgKrMqRhsBp0PgZ/H4PVZIFVL1uK4CMd/p10faJNB9p1mBYGq6aR4uM4AhwBjkD0EWCwGn1MU1njyrtL4MwpmqaPfgp22KA1f13LB1hFsIelulMH8T9uz8fM7KMGVEPtB/Vim1K9BQDxZ9v/sjlZjRwp2XcV68QHf/pbVfuyVnXWWudBPzI5qY1fxeq+boOgw38shj8ueRbOef07dnMQ+mEWdBPItr2pM3Qv+bClK82K1T/+3xvhnB2z7b+bQDYvxapcJ0LNKMBq7X+dZXtm4rZwHWRzyhCvA6vib7N62P2OAqzi3JHrDANWncY8CrAaZMyXt5sI1SW7W/vLauaR15ibglWTMfcDVrFdXWYPhC5HdolxxzEfs/Gr9vXrdp3TvQMVOqbXOQEQqle+d8jqV6wTH7hmXTkQMEkF+iXiv7qP91lfSGTuV1iCWAF8ucsAeGLE4/CD3yyE1/ZOs+uKAqxe+sw0qN2/UNTZobGPdZ2HB6uDfjXSUmRnfFJRsYrXOd5n/769WyCw2q3dl2DUc1fYdSJQNQWrbQ5+Ho6U/02eFgKs4nV+6StD7L+zYjUrRI6/FOu6xC06aQar2HZMduSW8ChKKwC8n+J6Df/FVXTnoPUhrhfx/kyFwao5WK2z7uML12yzxq6H+KzTlbCKVRmsYl34JZk6ZlHOG6d5gR63uO5H2wMqsrLWj1fq0HtftdYB+0U1ft4XZT+5Lo4AR4AjUKwRYLBarCOv7beqDElOcPIBVhFkyEXewiT7euExpmDV3s4tAVha3MkLKawzDFitP+4MqLp2CSxc9GtbmYp1+gGrTurFhfddL1SV9gIwAsXqI9O+C9c2LRBVekE2U4/VN6YMshWfWyu/DDs/aQilWF1lJXySAXcUYHXJ+p0wfMEX7ViGAatOYx4FWI1jzOU6vcbcFKzKY+4E0/2AVd2Ym4BV+d6B9w26R2DSFvXeIV/nbmCVYkDHY53kPyffO+RzBwGrfTqeAov+/UkYNuc/YXeb5+25GQVYleuMCqzWb9QScAAAIABJREFUPPINW0UaBVhF1ek1r4yF0ooPRN/dwOqwEwbDK7W7bMUq9mlfM+SlwCFYxTEfv+wrdiwZrPpZWxTfusQtOmkGqyajHiVY9VuXSfvkY+heriofdcBPvu/78VhF6DZnxWZxWj/vo3Y6JZ3Czxp17YkgTv4skfulevAGiS16/ZIQQU1ghmuhCXPXiEz2Mox2G5MowSr1O0iMTeeN0zlIZSqD0KBgVd6Fx2DVdGT4OI4AR4AjEE0EGKxGE8eCqaW1QmQGvN5UnFYAcYDVkZZyYpGlLJOVaLkEqxMO3Qizyu43UqzmEqw+cMc4e3u+DNlWNVoK4WaI69djVYZsVGcYK4A4wCounictPz3nYLWuqQugTyrNQ6dt+we6D4Z241+GOMCqbsz7dvgn/PSoGwPbP6QBrJJ3Gg16XGAVFfbjhpzgO3lVnGB14C9uhgOfeVl0PclgVYagbmB1YNfThWcgWQE4gVWEBjetPo/BasCVUrGtS/IBVlVgazJU9B4EYQjE1BIEvvl9j1PyKlTtoXpP9pU16ZOfY6j/uK67b/Qp9lt1AC0oWJW3dgeBfkkCqwT9dFvwg8y/tIFVGkt1HBms+rnq+FiOAEeAI5DcCDBYTe7Y5KFlljKk5FUYlgCQqna+UBSrOmVrnGD14ccfh+u2TLTDOefIBTCujQXKDDxWcwlWX5kyDM4rXSPaGQVYRfXmhh+fZStWkwpWH3l5jZ1EDPseh2J1TttLYdzh+Vljjuc6oWGeJ1i1VbAxqJR1YBV9amWv3jAwPamKVTdlepSKVVLYz94+0r7+9264xzPRVBCwel7NcUK56eTbSsmrvnjfDfb2/GICqzjm8jiwYtXP8qb41iVpA6vYXp06zi8kFZ9Lt/5Om9zIKSZOYJX+7jf5j5+ZOf6J1eK+p56jGMDqhQ8uExY386Xt616xSwNYRSuAcUN7e3Ul0OtOVhAMVgOFk9/EEeAIcAQSFwEGq4kbknw2KDnJqhisRmMFMO1ns2z1H8aUYGkQsEoennGoF3XqUvRJDKpYRXVpiZUhnhJKJRWsqlYNBFY3fvVR+Pj3D/pKXkUQVB1z8sCVxzwJYFUH08OAVTHGjw63Y1ZMYPWmBW8LJTwWUtrnEqyS6jZOsHrokwFQ1jHz5QuWOefPgdMtxWgcVgCyYvVzZd+C9w/9Rpu8ylSxymA1zLqm+NYlbtGKywogiGJQvu8UI1g9edoS2w9fBoxRg1WxdrOU8UGSLcWlWFWtAUyucAKLOhVxkPkXRLGKMBzVzLijQ44nnT9IjE36Ln8BMNNSN8u+vwxWTSLIx3AEOAIcgeRHgMFq8scohy1EZciZcEfWGdkKgMKBC1tUZj121UCRKGayBTOomHqs5lqxGiVYJXD31L3XwuX759l9jyJ5VS7Aas3BdwD7MGd7tW074Cd5VRxWAE5gte6UibD9z0sKGqzqxjwMWFVhOvnqntjlM/DUrp72mMflsSp7n7p5rMahWJW3iyYZrJ700HdsOOpXsUoerzJYRT/UcYvHRe6xKoPVLkcuFl6zaAmwetdq+1z7tk4ABqu5WJ4U37okLWDVLQM5bcVXIZLXjIlasepkU+DVDq/X0SsUPUOxxK1YTQJYxb52P7q9WP9iCQNWdSriXIFVarcKquMGq07etRRLbE9UHquVFW1FYsh3pg4XqmIuHAGOAEeAI5CbCDBYzU2c+SwhI5BvKwDMUo8LaVoQqnCkmMCqvIUbhzUusHpi5RH4Y+n/CeSxqlOs6sAqes5+0ut8MTtLtiyDp8tniJ9R/YjH2+U7v4MH/vbZLD/UKJJX5QKs6uwfsF9+rADmzJgg7ASouI05+QhvqRgrDm9lKfGVWwG+chvEDVZlS4mFH/UOBFaXfPr5rORiOOZOyaviAKuo7KHEJW7Jq9ICVmV1aTGB1Vt+9yy8+OEU+/phK4CQC4KEvD2udYlb95KkWHUDq0HUhOJzKWIrAKwzjiQ+5JWNvu3qlvikK1bps0RNfuiWvEodl0IFqySeiPoWg/Gq33+olVIWzxO1YjUr8a2ShDfqfnF9HAGOAEeAI9ASAQarPBtSEYG4HmDkDJoYCFntpVOdpQ2sqtv2/VgBEDyjCUKK1VyBVVQv0tZ4bIMfv00Eq9X/fQZUl+wWzSdQqipW/agX0wpWdWMuHmB9eKz6GXNa1McJVl9pHGB78ooBtsC3k/0DWkoEBau6Mc8lWJVhrQ6szrpyAAzv19V+MKN7GH0RhO8J6rEq+6FivaQYRSi4tWymCDsqRlG5Se086vP3QmnZx+LvmNCJCnmspgGsrvtbZ/jp+/9mtz0KxSqD1VQsM3w3Mq51iVtDogKrmG1+wZptsO6uzBeLQRSDcYFVPwmnaPcQ3uerO3WwPT/lrddxgFXcUl5rbSfHc2JJkxUAg9XW1go0/+Py5MVnDfqiVLUbiAqsIrhFewryPA+S7Mz3TZDfwBHgCHAEOAJ2BBis8mSQIlB8W+6SBFblhxQCJLg9SCyOnjjRHicEYgQyJrVdJJR4qirQKelQEsFqbZ/rs7wxSWkYFqzKMcs1WO3+5eHC89JpfMRg3vUJqMnFCCSjFQCsnWeD4ajHHE+fT7Baf8ZkbXIxUysAFfoTWK16/KtQU7pVhBfHvOrADoCjexQsWKUHNFWxivcNLLkGq5V9LTWyVdIMVle82zELRscBVnscug5q/9YzFiVd4S1pim9d4jaGUYFVVXG4ZP1OmDB3TWa9YahyiwOs+lVCykBMBpwyWI1jSzQBLLQ8KCSw6rRVvlgUq3GAVZqL+EUoXmNxgVU6jwrOC+8zgXvEEeAIcASSGQEGq8kcl4S0ynqguRvg9jsH5709cSlD0ghWFx45BzpUHQPXfTTaEdz5Aau1jb2gHo6C+i+Ohgnrvgjzy+8W3p5hFKtqnW7qxVU9J2gTTalgFRNZYXn2uO/D/G1Hg2OdzepFE7Ba19QF6iu6iUz0UVkBLDkyEKo7HIQRn9zqCVZVD1wZrFa//aB93enGXB2f3ceeDl1+sBRMVMpYMcZTHXMnQG+iWKUx//MxF8K9Owc4j49lBeA25jgWUz+6WfTdacydwKpuzDGJlaxYDTvmYRWrbl+gjLG2C8rFS7HqF6wi8BzS7Rx4ZdUXwSnRVJ+Op8Cif38STBSrjQ3HQ1NjBfQoPwf++t4XwQ2s/luvq2H402NsJauTFQC2EcvIE66DuX88bNepeqyiCva0qkvhmlfGQmnFB+I9Xdv1g+0W6ED12t+3d4PyzkvF37GdleWVcNzhS+HdHTtF37FgG/aVbrRDjgmxTMHq4b39oONRh2HnX68WfcI61fqw4nXfXgdXP/00rD7wI/s8CGs3bRzCYDXQyqLw1yVuYYkLrAbZup8ksIoWNPiF0vJbhmU+O6yf6X7qBxabTEnyV0X/2AXNSQPjUqwS0Hxg6XuRJa9yU6yaglVUPKNNjR81MK23k+yxirYOCOKjLHTNYr0I5BmsRhldrosjwBHgCCQnAgxWkzMWCWwJKkVehWFNt0O+0SqD1RbFKk4UVOONqHcGdwRWH5n2Xbi2aYE9t5y2hYsHkWb/yCjAKp3w+U5XwQ92XBAYsslWAFQngrdfbe9u10keonYnLbC68KMTYNTz/ew/OSlW6YBLj19sg9XdbT5rJavpGthjleoUilAHRbE4xlKsmoJV3ZircBEBYvUNfzAGq7oxDwNWqd84ZpN3jwg85jJYdRrzMGBVN+YUXxNf3TSDVewnwsf31l4ZCVilWBIodAOrCEHlRFNOYJXqHNF5OsxfVu4JVuVEU1SnClapTrQx2GB5ZUcBVqnOvRvugbaV66F99VxHsHrRL//btk/A9zFYDbPcKfx1iVt0/IJVhIDTX6gF1QtUVYamHawSLCTQFydYJX9VhLg3NScx9QNWp1xUA+OG9ja6CJIKVoNYRyQZrLp9SWA0UC4Hkb/qSxPP0noIR2UFwIrVsCPF7+cIcAQ4AuEiwGA1XPwK7N2aLXfTX4emAlWsUtZaeRC9PFbx4eSui2tg8fpddlIZfD8t6ilxj1wnvSYfJ/8N33OJ9e9+S5FAW3jxWFKr4QJ8yupstK2CVdVzEiHb9m8shJVzbraT9mCdBM4eOeFBuHaLtd1cKl5gdWenAbBn9HOw4ZHLYWSbP9nvJMh1a+WP4Z69t2XV6QXZtltb3ldaitUevx0lVLJYZCuAp9qPhcv3z8uqUwWrKmTbMHwe/HJ7Ndy3/mz7fQRW3z/qVHj+k89lxQQPksEqHotFhmxY5wIrAdKUNS3jQMmrlnS5GjruWmW3n04qg9V1bb8E/Q+/m9WPN67aBC//bpGtzsQXCST/+cTvwZc3PZp1vDrmar+xbx+O/E2oMVfBKo35kocnZcUszjHXzaM4xhzr3LDjE8eEZU5jjmBVd517Ja/yus6nWPcVVAGp9yN5Wz+qluTzUJ34cE9bUuXXR1n3lcX7rsiq0wusVrf/Etw39P/CN3891VZ8YgWkGP3sp5PgH0c9kFWnF1j9t57fgc+VfQtmrpukVazq6hzY7nb4w9pKR7CKdX7ZgrXT3r3QbguC1X8d2Q3HtusKu/7RPav9eJAXWL355AdgS103WLDnUrtOsgLA9m/8ZG2WdywehGC1XZel4lw6xeovz3oNbnvpOdj9mZaYMVjNmj4evxTXukQNBiW8ITDqBFaX1O6ys7bLkBR/JrUj/k/gsdDBKnmvYjzJi9ptoqH6cnhNV8sztb3n5CR/1RUWWNVZF9AYyQBVBr2qYtHthH7BKn4ObP94n50vQG6fE3iT55SpYjUJYFVWDuNnnUlx6p8fsIoxxs9l9DJFhatXIX9V/IzXJWdDFSte57L6V06Qa6oKZrDqNRL8OkeAI8ARiDcCDFbjjS/XHlEE4lCsygsXaqYXWJWPkyGoDErVLuu28+qOl4/DOuTfads71S3DR/ybCtkQkF168E5bMUnvI3A25uAdNlCi1xAUlmxZbgNCXZ33Vz8AN9ZNyoKIdJyuTlVxqoI7Sh4l1yn3rZUy0WqsWqd6DLYDt5DLMSOwiudfab2GSlK5yCpJHVjFOvt265gFQQms4vkHl9a2Aqtyu+j88jkRvF7dfbsWrOr6HceYCwBvPSQQ1FbHB3/HMf9u3X9mJYuKc8xN5lEUY67OI3WMsB1NJ5wF8z/IJHfBghB9wrbztHc1L7DqdO9Qr3u5ci8rAF1D1PpIRUrH0nZ5Si6l+qHi7/3b3AZr987XglVMVkWKT6qT4CP9rtaJUPbA7nNtlax6nEmdqhUA1Sn3j8Amnh//kRWAUztVEIrtGNj1dKhtN94OLfXt4J4h0KZiRyuwKrdLB1YRvJJVgNwOtgLQXkap+mMc6xI1AKqS1AmsylvFGay2JOPCeHqBTPqS3TQjvAwr3cCqfN5cgVV1fiC0G3VaNSDUKzSwimOrA5VuNxEaLzqGlMYyWEUlshtgJ2hvajEht1HXXlLyOoFVU49gBqup+vjgxnIEOAIFGAEGqwU4qKG6tOpHUDL4DruKGSub4PZBoWqM5M1xPMAwWJ2RNTbFDFZlyMZgNaMcxkJgNZcwffKh78HMsmy1bhww3QSsqjCdFNi6m1qhgdW3Gx6Fso5r7K4SQDSBoIUIVsn7lYA0BYbBaiQf8e6VFNG6JK1gVYU/QawFsO9Bk1epVgDy+s4LrBIoM01cJLcRdwts2FEPL/7wLHvoUNH6iqUgzgdYVbeVyyDPD1hVwaMKBJOgWI0LrHoBUxxzTE6KHrsmSllTsCoDXToH9tGrPTRWDFZz8FnEp+AIcAQ4Ai4RYLDK00OKgOpdVtheZlGCVb+qsyQqVt8/9hz4cPc/ilKxymA1A1NVS4l8gNUgKuUJh24ETBrmR6WcL7CqfuT4vXe4HY91R6VYXXfkx1nqTAKI++uuFH6icikGxaopWG0o3QaNkMkUjoUVq2EXWcW1LlGjlSvFKm5FRnWjH/9PWeWnwp80gVWCWEHAqg4wUlyiBKtoP4UqyseuGuh6QTFYdb/fmChWvUDm0HtfFdY7XsCeWmIKVuXzul1bTj1csn4nTJi7RlzD6Kvs1Y+wd2Z+P0eAI8AR4AhkR4DBKs8IBqtSBIJaAfiFI0kEq+q28GKyAmCwmgGraR1zbDf+Y7AaP1hVt+TjvCkksNr3+KpWiaZ2t3leWAtg8VKs4jH7SjfanyoMVsMusoobrBK4I0gSlxUAjlKQbdVkiZRUsEprOjm5lDojRzy0DNCvM8lgdeWmPaLZbv3A13MFVgnioVK3xrpnmpSok1cFnbNyW2UrgDrLmxatkdyUqHJuhiBgtf9di2F4v65wn6V2pUJxCQtW5XvFmFmrGKyaTEo+hiPAEeAIRBgBBqsRBrMgqiqiLXesWM22AggKVuccuQDGtXkZTLwxk+qxymA1t2B1dttL4ZeNU7UJy4IoVhmstnz6xK1YNQGr6EdafswKu1Fp8lhlsJrAlUwRrUvU6HuBVV0yniAeq0EhVdrBKil1sf9xgtU5yzcLFSEWUyAnj+NPrcRjSQKrQRTJBBCxH2pCpiDWAkHnrBNYxb/jfHYbHzkpmsk40vyiY3VWF1GDVYyt3y9JEnjX5yZxBDgCHIHURYDBauqGrDgbHIfHKmbgxkywcjFVrGKGXvTVolLMilW3hFhpSV5VCGC1trEXjDj4Y18Jy4LC9LDJq/D988vvZrDa/DAvJ8JT70f0Gqncw1oBVMEX4eN9h2zlpVPyKicrACOwaiWrkhNHBQGrlY2nwt7StVlwVldn1MmrGKwW5xojSK/jWJcwWF1lBBApTgTknDxWvRSrpLysrGhrKS87eipC8bwyHDO1AvDj+Up9SwpY1UFUv2CVjqfPr7SCVbSNwDmzt+GwESBX48RgNcidlt/DEeAIcATSEQEGq+kYp6JvZRwPMLKHkQxI8WeEGbQgp9/dBiFOsDrIyjj/dHm2ujRshvhFR86GkW3+lNWloJCNwKqJ0tCvYnVVYw1g/+USJpHR9qbOsK3ps651miav+mOH8+Ccfa8AxvKM0g1QXbI7q51yPNSM83jgCQ3zRDvksaW+qXHC473GnOqc1HaRgKtUqK4ox5z6FnTMVbC6pexzsOtAuYhjkDF3U6yajDnFt+bgO3bcUIEdR/Iq9T7i997hB6xi8qmK4xdknRIz1+NDIW1p9wtW1eOxctUKQIWvXmD10CcDshJlYZ3YTnlLvVOdOrDa2NANmhrbt9q2r7ZTPQcm5nICq42HOok4lpZ9nBVPNXkVvshWAMWxZIljXaJGTlWsqmCGFasb4QFLzekEVtW/q/HFL9gXrNkmoCoWr632eAxaB3Q/OuN3ymB1EAw68VjPCz4tYBXtALA/8lZ9uXPor4rCCjU5mVMAGKx6Tg0+gCPAEeAIFEwEGKwWzFBG05GVd5fAmVPkumbA6023w+Boqg9cSxwPME5gdW/DIdtvixrspCij1/3CET8eqyoow3N6QTaEaZcevNNRvagbiLBgVQcDwypWde0MA1adJmAQxSrBUl2/8TxhwKqunV5jju9BWOsEVqMccx1Qpfq9xocgqKxYxfc6xRFfI4hN51DP7wZWoxxz7Nvk3SO0Vcr3gDi/lPEDVjv0mtUKLoYFq7rOhwWrujrDgFWnMQ8DVp3qZLAa+GPd+I3FtC5Rg0LgbtaVA4Q3Y1RgVbdV2O/2YQSM2/bsE1/UJNVj1QusEiTt0akDLHyrDt6ZOtxzXspxYrBaGGCVxtTNy5b8VSk5lIkVAINVz8uJD+AIcAQ4AgUTAQarBTOUUXRETRIRsk7ZF23669B0J+LZnTDvkm5wOYmoRj8FO54ZC109TpVLsEoQNU44wmA1M+AIxNz8NnXTwgvcTT98Jcw5fKE2kVGUkG1d2y9B/8PvwoamXtC3ZGurqlWwesLh9y0V3qf2cW6KVV07Py39DLx7uIe9fV4HN3MFVt0gqNf4BAGrquKXwepHjndMGbwyWM0OU9LAqp/ELyE/jVP89ijXJfL641vw1LZFMLbaCk1AD9c41iVOYNXJo1GnWCUAhEl4UIGnU3TqIOqFDy4zyjxPbcQ66H6TNLBKStRrhvYW/Ve3nmMfZP9LsR5xOE4dEwar1iVj7erykyAp6YpVE7BK/qp43x4/dzWcX9MVplxc43pvZbCa4o8ebjpHgCPAEfAZAQarPgNW6IevvPtHAHdGoVDFB5jZ0PsZrAt/vh7gfnyICfaQFMcDjJNitZjBatUnf4Eq2GdDT3VL+XdLp2UlHcIDCbIFVay6+W3qrrfVFYNhYMNK+6V8QTY3uCge0ixoTPHT2Qv4BatyrNX67Qddn4pVLxUs9vH+6gfgxrpJNtBV26GOEYPVTBIUKlGr3Vmxmoks2QvorACcPqeTBlZVGFXo64ug/YtsXWIB1JGbr4FFl1lf5SJMfWWY+MJ3569HwvXwi8zffZQ41iXq6WUP0Unn9jFSrGIdBIrEZ4Vmq7wOrOr8H93CkWSwSn254dwvOAJA8lfF6xABWCGBVVTeVrUvy0piRJCPvtin+4+suj152hIYdVo1rG/OIYDWCDqIKqs3x1nw2qukBayu/6Be5E9YfsuwVl0if9V1d53f6jp06j+DVa+Zwa9zBDgCHIHCiQCD1cIZy0h6Es+WOwmswjwY2eNy+E1za2esbILbB3k3PY4HmKSBVUyegFvqqBBA0VkB7G5zHGw6dIyjejGoFUD1J2/Z51eBJdXptIXbBKw6QdAXy2+DmtKM6lOFfersSIp6MQ6wqvNilfsvnzMKxSqD1SftOYc/eHmsPgKj4d6Gb2pvWGwF8LwdF78eq7qAFoMVAINV789+PCKWdYkEVrPqN9xFg+2KY12iRoTBqvscofjQ9mwCiiZglRKYoprVT1b6NChW6d4it5Vg6MgB1bBoTZ1t3yD3XafcdFKn+rGO8AKr459Ybamr98NLE88yuyk0H+WnDfgWsn6ob15rk6eu+kWETuFM/qrorWv6JYQXWKUxwbbJnwfy84np54TcJr9x8RV0PpgjwBHgCHAEtBFgsMoTQ4pAMDWpawhpix1ZAUgPM9bjEvyo5FUYJnm44oOKU2lqaop0tJIGVtXOuYFVPNYNstVDBzi54Ze+/TbDgFXd4JiqF7dUjLXfzmC1JYGSGlMGq5mI5EulTDYGurmeVrCqJo7C5FT929wG6478OMufVZdgiuLAHqtLRSgQBmMxTV5l+sAc6Qdf6iqLel1CdgBkBSDvqLHMijTq1VyuS9ThCQtWt1mwCuEOJuORt24XmmIVryW5fyZgVQZRuQKr+AU6euU6JUeSx5/ahLB4/Nw14iWv5Fq0rtWBVXy/TmWcBLBqCirV68MvQHTa8m8CVuVzmbbXC6zS69gvBqup+3DiBnMEOAIcgawIMFjlCZEVgZV3j4TNVzf7jkUZG3kLnl1v9gON2+niUIbkC6zOXr5ZLKxRMeBWwoBVsYD2uS2cPEOpTX4Vq7q+BAGrcoZ4XZ1xKFbl5Ei6bfuYIb7XsUfBvXtvs5vEitUN2ulrOuZ+klfFMeZBEpYVIlhV1aVOYBX/3qbDJu2YFzNYlYEzg9UoFw0tdcWzLpHtiqR2Z335696fONYl6hnDglVKxqNuiS8WsIog0gm+RQFW51jruekv1IqkV7j1HgsqG1GJiMpQAqg0jmQT4wVIsR4ZeOI2dLSV0W1Rl+cM9hULg1X9tesFVqsqysR4YpyrO7XPqoTBajz3d66VI8AR4AgUSgQYrBbKSEbSD1SGnAl3ZNU1A16XFKXmp8lWmZAK5BeWk5ntZVZn2QLcCPCLIkteRQ86pt6LOisAHIeo1YsqKMwXWFX7ps65OCCbXKcTWBUPK+Uz7OZEAVaHt1kNs8rut+tkKwA9rI1jzBmsZiBpFGD16CNnwj/bvG7P40KyAqhsPBX2lq51/OiTgTODVfMVgvmR0a1LstWotEYZBq9KO2fQFuDV8/JnUaTGJelglfw61Qzp5F/qN0GbqRKQ4kRJqnB7tk6xGjdY1W2TJ7iJEJUAaliwaqqoDQJWZTiMHqs4lvX7D8PCt+oEMM6FFYDfcafxD6pYxffLnrpUzyBrzJyScjFYNb9r85EcAY4AR6AYI8BgtRhH3bTPCD57bIbJgcCqdRI5067tW+aQldejTXEoQ3SKVbkZcSWgiRqs1nU8DYbumgzydnrsh1/FqgwKsc7Ju0e0AomXHrwT/CgNZXhVd8pEmPxmZVadpABU2+4GLWXItrD/o1D351fsJFFisWwljcJ/qr2A7J/pBmunHfsTGL13biu/zTBg9dLjF8PUD2/OqlM3PqZgNaoxl20XnMY8TPIqtzH3M4/kuKzqOd560NsTeszluek05n27dYSpH91sTxdTxSo+mPq9znW3QNlegABGlMmrurbrB5s2DoEOvWbZpw+iWJX9UL9ceQmsePforDop0RSeR1a9uqlg1Trf2LwHyjtnttxjCZu8qtehyRYw/TPsafN7u859WydYyvQOsPszD7QMR8PnACred/yEkvtQc+Ax2FL2E7YCMF1jBDku1LpEXn8A2B7v8lqFbIsM2hbHukQ9LXpPvlK7S8CuIMmr/ChWURWJ50KYZlIINFFyLGwfFVMQqJ7HL2Bz2vJv4jcpH0MZ33VKRbWNMmArBLAq9wGhIs41sZaykp6h1yiD1cwMiAKs4vW8/Z/7Ab9wwCJbAcy6coDYzYaF5iYKMNQvLZyuTXk+X/jgMqG4xS8cuHAEOAIcAY5AbiLAYDU3cU7VWVDV0W2slV7KRxKHuDsYxwNMlGC1b7cqkUlUV1Q44he4eClWo4JsDFYz3qbFBlYJOEcFVmVbBQarlrLcejByK26gNBdg9f2/fA2O6v2Q3cRiAqv7Sv8Ku9u0JN1CsIpFBc1OFgh4LIPVuD/9M/UXy7pEjSatU3IBVv3C0LSAVYRMuE1f3X4vgygneKib3QxWM1EZYlkeoMLTxC+W4ktfEKr+0n6BOo1L1IrV4TVdRYLwAcxSAAAgAElEQVQrGXLqzqUCUqe7oDqv1GtMBqsyQA0LVoPGMzd3cz4LR4AjwBEozAgwWC3McQ3UK8qM+63p1nbndb2NtugHOlGANyUdrJqCkyBKNgar2dFNi2J1zpELYFybl0Xjk6xY9QKr3y2dBr9snApnlLZs0zdVFLuB1eXtJkJ1yW57cE3r/OOJN8KfN25lxarDTUeGsapCFN+CStC9VkZkhIWoWH1v7ZVQ2fdWuzYEhcfUT4Q9VQ8GVpemRbHKYDXAh3GO31Js6xIGq6tECEw8SMVnq6WwxKJ6yMpgyQkyMVgdJMCol2JV5yMrx95krJIMVms/qM+CqTpYqx5j+iWEepwpWEW4i4INzMUQRLHKYDXHH1R8Oo4AR4AjYEWAwSpPAysCGQ8zWNnsK+bD+zRX4WOwuqhVqAlEJVmx+uJR34QRnz4r2p5kKwAZ6kWlWJXrTDNY9Wv/IIPvJI+5agVwesPr9lzF+YoJy4rBCkAHVlG5GWbbPoPVjfb9WqeCxWRfaMGgqrZy9XmajvMU57qk2MEqeqbOWbFZbEE3KU5gFcFUpZWICKGfE2SSj2HF6ipxP9JZAThBRD/wLslgVR17HVj1Up46zdWgYNVNDe50riBWBSbXGB/DEeAIcAQ4AmYRYLBqFqeiOIqUITPmPQVvWSzMJKlUrgJTjGC15vgqwG/J06xYDQrZ3OZVHIpVBqsW+LZ8dcf849uASlIqGJdCBauyZQHC9H4H34ZRe5+0+45gtXNlO/j5gTvtvxWix2pSwaq8xR59W+PwWM2FYpXBarhVQrGtS3IBVsUXR5bSUwX7pio8amMcVgB+2+AEVmXI5ARrvbb062auCtji9FjF7eZ1H++HlyaeZfmdbsxKtuQG1/A1GlsVEuLvtKuBjvFSrBYbWO1/12IYPaAHTLm4xg4zg9Vw93F+N0eAI8ARKIYIMFgthlH22Ud6kGGP1WNbAJOHT6JbiIN6rFKdDFazo1vIYHVr2YnQ61AmW7uuRK1SzgLfmiRohQxW5b47gVXxgFpuWaM0l1yD1e5W8ont1oM1lriSV+UCrB76ZAA0fDDalwqWwarPD+4CP7xY1iXqMJLHKmWYV1WCTl6MBNR0yavwHMUEVp3AYC7BKiYGQzhX3amDGGKT7fPyWDNY1d/govBYVaGpTonLYLXAP2C4exwBjgBHIIIIMFiNIIgFW0Wo7LvRRqUYFasUwaBgdc7hC6EeOmR5Ubr5WHolr6pr6gLoG3p+6erI/DZXNdaIOmeV3W88YbzAqq5O+T1uwBJf00G2hUfOgdqmnjCl7Vz77W6xxIO8rAB04+MVBC+w6nfMvcBqXGO+8MjZMLPs0azumnqsLuz/KNT9+ZWseR1kzL3Aqm7Mcw1W5QDlCqw2HuoEh/YMgbaVtYE8Vs/57OXw0ptHZSWAwjoPW3AVfV3lRFAyPFXnvhdYxdcPWu1sX91yTaJ/7L7Slm34ap3HHPka7Gnze/HnXocmW8dmJ69CANzY0A3aHfeC/Va3NuJBXsmrDu/tZx3TO6tOtgLwutO5vF7g6xK157kEqwstP8fJFgBcfsswkVHcq6RFsZoEsEqwjmJabGCVfFoxKdSEuWtaqaX92ArI85LBaks02ArA647Fr3MEOAIcgXgjwGA13vhy7RFFgMGqf49VDD2CIASzVPyAVXVbONaB78cSVSIjrOuVxgFwXuka45niBVZ1/Q4LVv3GkmJFcdJ5rKrHmATAC6z6bacXWI1rzHXzECGunMxKjod8vA6sBhlzL7Cqq7MQwGpFUw/Yd+AIlFZ8oE1ehf1ubDgemhorjCGoDDQv7vkdmL+sPAusYp0IIEvKPoZS6x+VMGAV6zj44blQ3nmpXZ8XWJVf14FVUacFa8uPWWHURuoXweKaA4/BlrKftIK7ajsZrJrc7ZJ/TBzrErXXuQSrfnxGsZ1pAatL1u8UMO/FH54FaLFERQZRuOV+qJXlfuboU2DUgGrHyRfUCiDXYJUSHsVpBYAq3DcsFS6CeK9CcJt8XFUbiqBg9cIHl0FV+4yXrkmheIjP96XvCS9fdUzRgmH7P/eL+UIlLsUqzU08j5ykij1WTUaTj+EIcAQ4AsmKAIPVZI0Ht8YhAnE8wNADi1PQcesdFVw8Bi35sgIQC8cQYHXorsmwpWJsVrcRfm1v6hwpWPVSfqpxDwJW15b2g1Mb1zsOoeqxqvpt4htVAOzVbi/FKtbpVYfa4KjBqqpS1o05qp43NPbK65gHAateY24CVtXxiQOsojIMH+q9iqliVa5PTUClnqNru36gWgHQMSr0dIOgpmBVVqvieaIGq20Pfh4Ol//NMZQmYFVtE6ptZRisVu6lWMXjVbDa7l8XwIfbvsLJq7wmfcJfj2NdonaZwar7JDDxWHUCxjro6JWBPWqwivd+VAojzFVVwjJsNFUTY5+wBAGrCJVRsYz/1328zwaPTopfU3sCsRZt9oiNGqz6BbImYFXXL3XcSYH7ztThAuw6Fa/kVfS6PGb4sxNYxXas2rRHjK9aWLGa8A8Mbh5HgCNQ8BFgsFrwQ1wYHYzjAYbBavbcMIFs+A4VNplu4dZliNfV5zVjTcAq2guMa/OyXZUXwDQBq376rfYrl4rVRdY2+5Ft/mTU91oLmNaUbhXHYvIqHVhNwpibgFU//VbnmM7+QdfvOMCq13yn103BqlxfoYNVP/AX46KC1Y8bN0B9uwyIoOK19V8dryBgFUHrgd3nMlg1nfwJPS6OdYna1ajA6mPWFuyTpy2BKRfVCNWmzmPVj2JVl/Bo0rl97Ob7gW5yn/2+L2lgtX7/IRFnLOSLiz87KVYpjjgu44b2zhp+GRqajA0mOx3x0DJRRxCwSp8xCD/xfKToZLAKrVStJuOB4xA1WHW7PhisJvSDgpvFEeAIFE0EGKwWzVCnu6NxPMAUA1j1AwMLCaz66TdeGRuaekHfkgxgNIVsfmBtLsGq377TnSGXYFUGuiZ3JhOwGrTffsacwao+sZqJYlWn/HRTg8rA8uxO34el7/0la9s/jlsYsDqi83R47i9/8qzTa36agFW1nwxWvaKajtfjWJeoPQ8LVpfU7oLuR7eHx64aaKvgBlm7caIEq9OerxVqSzwHFb+ANOj7ZPgogyWTxFRRKFax3bpz4d+dwOrehkP2NnMCdDqlrF+wSnUxWHW+f0SlWM03WFVtLag96GE7vF9XmG5dkwvfqgNU1HLhCHAEOAIcgdxEgMFqbuLMZwkZgTgeYBisZg9KvsAqbjWvgn3GMyQpkC0KsGrc6eYDTawAggLGXILVoP3G9zl5rAbtN9ZpCtMZrAYHq37HXAaWCEGfXf+/WQmgsD6/YFVugxNYxeRVpRU7jJtrAlbVyhisGoc30QfGsS5RO4zqR1RBEqRTtz7T72hX5OXRSFAparD6U8urEovsc1nsYLWyoi30OKaDDVBpnAafeIytBMWYuYFVHPvzao6D+6yt+SYgL0qwihYFlMhs4ZptWW2mOepnjJNsBaBu69f1S7ViMBkPjFNcilXVozaoB2yib7DcOI4AR4AjkLIIMFhN2YAVa3PjeIApRrBqCjHdIBt6rHYv+dCeim51ZiVHOmUiTH6zEp4unxFqGgcBq6b9doNsfvqN9Zh4rPoNRBCwatp3tzHfa8HvSgl+F8uYq+ODHsMTDt0IqLhVS1gvZa+5kGsrAK/2yK+bKFb91IfHqmAVH2zR2kAuKlhtOtIeStp4+9ViHU5gNUw7nZJXqXWignV/3ZUw76pvAUIuLumMQBzrEjUS5JmZC7BqmsAJ2yiDHAarv7OhNsWFPg8wORKWIGDVRHUrzxdTsNrdUhdvt8ApJp1CpbEMd3H7P0I7LKRqlm0B5PMFAauooCRLCtn6wK9XKrXD7/sopjXdquyEZktqd2aBY12/1L8FBatOABT74/XFCB4jA2r5s4PBajo/Q7jVHAGOQGFFgMFqYY1nwfYmjgeYYgSrphPEDbKZ1oHHJQWs+mmzk3rRTx14bFLAqmm7eczfhlF7n/QM15iDd8CqxppWxzFY3ShicnHP78D8ZeWtIKhnYJUDTMCq3zrl4/MJVrEd+7ZOgKeuGMtgNcwg5vm9caxL1C7lEqziudXt8U4hTjJYVRW55Hsq+5jqwJhJ373elwawSmNK0NcLrM5evlkkWHxp4llZ04GUngRo3S5HGUzq4uwXkNK5/L5Pp9pWwXGUYHX8E6uzYucXrC5evyvLZoPBap5v+nx6jgBHgCPgEgEGqzw9UhGBOB5gGKw6Dz1DNjPI5nbxMFi1EmLFpFJe9dZamFn2aFb4vawZ3MbKD0xnsNo6kvlSrIb58GKwGiZ6/F6MQBzrEgarG7Xbzp1mnM5jVWd1oMI8HSDtf9diGD2gB0y5uPUXZ3T+YgSrOkUyxsNUtYnHpgmsqtYAavv99F0Fv05gFb+YxUJ2GjRfV27ak/V3em5hKwD+DOIIcAQ4AsmLAIPV5I0Jt0gTgTgeYNICVqeUPZGV4Z7CE2RbuOnkYrCaDrBa22G8len800gAY5rGHLeFh7WUkIPGYPVW01uD9rg4wKp8IoSgOiuAMI1msBomevxejEAc6xI1snEoVqsqymD6C7UisU1V+7KsU5qoNlWwlDQrgKBg1UT9qINuui37plYA5N2JXqpy8i+McVxWADTgporVQgGrMtTEGDhZHeiAcVArAAar/FnBEeAIcASKJwIMVotnrFPd0zgeYNICVueX3w1nlG5oNX4mYDXooKcJstX+eQVMaTs3q6t+s84HhWxu8c2FYvXFqnug5uA7QYc5631pGnMGqx8ZjTl6krbpoE84hRVUt/8SbHjrCqjsy2DVKKCag4Ikr8Jq2AogaMST87441iVOYBX/jiAsiuRVWBd6aRJYk8/JYDU7CZc6Hrpt4mHAKtVHHrpOY2GiDjX1WKVzJAmsDr33VZGgDRN1+SkmMJzqixKsYp0m10pcYFW2tcC2sMeqn1nDx3IEOAIcgXgiwGA1nrhyrRFHII4HGAarzoPEkC0ditViAaty8qyF/R8V6kVWrHrfZL3Aap+Op8CaVZcxWPUOpeMRDFZDBC/lb41jXcJgNX9WACaQjsFqyww1gb10tJcVgAmk1N0uTMYsrWAV4eni2l2i+WQRQM8tcqIrfF1VUvtJLJby2zA3nyPAEeAIJCYCDFYTMxTcELcIxPEAU2hg9Y+Vd0CvQ87qND8zjMFqMsEqAUYan2IBq/LcZbB6LLyxKRrFalRgVYaLUSWvksecrQD83L352FxFII51SRCwWvfxPpHlfaal9hs1oFpUQaAKlakEYehv+LqTYtXEZxTfn5TkVTKQ0yUmoszpJh6rJpAuV2AVk0WhipPGtPaDehjx0DKYdeUAGN6vq3aKy4pVshZQ+03WElhBkhSrxQpWpz9fC3NWbBZqXQKobteWE1hV5yWD1Vx9CvB5OAIcAY5ASwQYrPJsSEUE4niAKTSwypAtmqnsx2/T7YxxWAHQ+RisJk+xWnN8FeDDLxYEGZR0whSCes1erBNhCHn3eR2Pr+dKscpgNfOFVs2Bx2BL2U9gX+lGz+FhKwDPECX+gDjWJWqnVRCmswKge4yc0CYoWDWBiwxWs20U4rAC8EqSpbs4ZLCKnxOPWRD25GlLQN42HiVYNYG91E5WrA4SoVDHla43ihMqUxmsJv7Wzw3kCHAEOALaCDBY5YmRigjE8QCTdrCaBvWiPLmiyhAv1xlGvShvL5frZLA6NtQ9obb8ZNv3NWlj7tQxP2M+5uAdsKrROWs0noPBarmAulEVVqxGFUmuJ8oIxLEuKRSwOv6J1YCqy5cmnuUr5H6VdklTrC5ZvxMmzF1jfwFGqlBUm3Y/uj30s76Ak9XCTh6rQcAqJcLq3qk9VHfqADdYX8ZRgiZZuUsDElaxivWYKk2TDFYXWNZCGO8VtwzTwk/8400L3s46xrTvXh6rcYFVmgvLrT5VW/OBC0eAI8AR4AjEHwEGq/HHmM8QQQTieIBJO1ilsMahXlzVczyM2fhV2FIRDrIlGazKitJiA6s6qByV/cO6tl+C/offFSFlsArG2/a9bpOsWK2LHNY+95c/QXnnpV6hd31d9Vjd3fZ/YHeb5z3rZMWqZ4gSf0Ac65I4weoQa2s5ArYeFmhxsgIIolhFMIWqWYQ4VEzrUfsbF1ilvlNyJB24RBi8/Z/74cUfOsNgXfuwr1UVbeGxqwZacc14xNL9muClkw0DHY/wS45fELAqQ1qMq1+wOm5Ib7EtHftf33DIhrI/tfqDhXw+5TEzBasymNS9x7Qedb74mWdOyavU/ulirzuPSZvzBVb9+N8m/kbLDeQIcAQ4AimJAIPVlAxUsTczjgeYfILV+v2HYMOOzLZhrzK//G44o3SD42FhweqGpl7Qt2RrVv0MVpPpsUqDFHbMdVA5KrAq181gtTjB6q+X9oLP9JnmdWszfj3JitXGQ52gtOxj0Re0AmCwajysqT8wjnWJHBTy2UQFInqoIqQLYwVA7x184jGRglWEOCqo9QO85D5HAVaxPmzPO1OHQ1X7MlG92h412U/mPd6Js5zAKr4fwWNQsIrvJwiLP+cDrJLNDLbDy0OXxswELqrxTzpYJYsD2VojKWAVrR3w+WGk5aVMXxLo5i6D1dR/vHAHOAIcgRRGgMFqCgetGJscxwNMPsGqH99FL7C6+9jT4fTtN0BQj1UdZGOwGh6sbm/qDN1LPsw81B2/GKZ+eLO9RT7sNcxgNVqP1YdPeBBKti6Ha5sWeA4NWwG0DpEMFzF51bzFJ0Fl31s9Y2l6QJLBqtwHBqumI1oYx8WxLpEjQ3BEBl4MVrPnjgzp3MCxGjcdIM0HWEUl5yJL8Zs0sCr7p85esUW0L4xiVY6/qh7Guk0BrXrn8APwTRWruvbozmNybvUYhKKy761fKwDyyMV7gjwe6txlsFoYnzHcC44ARyBdEWCwmq7xKtrWxvEAUyhgtf64M+DkrRMZrPq8OpysAG7p8jCc3vA6jNr7pM8anQ8vZrA64c2u8GL5bZHFMoyvrlMjsM66P78Ck9ou8mwng1X3EDFYZSsAz4uoQA6IY13iF6zi9vVXaneJt6kKOzWplYli1WQ7PJ5LVnzi9vGoFKtUr6k3ZNrAak23KuHBSmMlr0OTpFiV4SL6dSLIkxWSNE9NgagMGIOqP3W3DRO4Se/LB1hFiHpezXFZsdPNWWqjV/IqJ7CqehozWC2QDxnuBkeAI5CqCDBYTdVwFW9j43iAYbCamU+sWM2+rhCCjt47l8FqwNtNXVMXqC7ZLd6NVgBD3zgjUq9eBqvHGvu2YgKpNh0yGet1pU/HU2DNqssiVZcyWGWwGvDWkbq3xbEukYOgU6wOtXxSZchFSjV8XxRg1US1ieeSj/PaHu9nYP0CoaSCVRwLOXEUtRM9buW/O4FVSj6Efqc1VsIrLF4QM6zHqqyMls9HnrGTzu3TaiixTejNOuVi94SOSQOrmNwLr6WZo08B9AjGIitA1VgHVax62R5EpVj18nL1cw3ysRwBjgBHgCMQLAIMVoPFjd+V4wjE8QCTK7CKi2LcVoWFsoVHaQXAitVg28KdFKtxgdUoYW2SrQDkWwOD1eLwWJXHPAxYbWzoBqUVO1p9urAVQI4/cPl0RhGIY10in1gHVlVQEwSsYqIkOQu6fE4Gq+9leZ2qEwGVgbWWPz5lkMfXZahF8QsLVnXjkESwaqoYTRpYRcBN8Vy5aU9iwaqaGM5Jscpg1eiWzQdxBDgCHIFYI8BgNdbwcuVRRSCOB5hcgVU5BsUOVsf874mwvN3EqKYFhFEvMljNTogWVfKqJINVXaI2bK8fK4AJh26EJUcGus5hus7xID9forhVSlmmSVVkchGlTbF6ZN+JWoUtg1WT0eZjch2BONYlOrAqZ2sf8dAy8QUtqQeDgFU6h84zk8GqO1j1Ui6GAauy/QGDVbOr2RTsYm2qGjpJYLWfZRGx8K06kXBNbqeaGI7Bqtm84KM4AhwBjkA+IsBgNR9R53P6jkAcDzAMVjPDkEsrgCRtC2ewmg1Waz97EYz4+9hIt+0nTbHqNOZ+wOoDh0cC/vOCoKSCYbBqfrtnsGoeKz4y/xGIY12iA6v0pQqpIBmstkQpSisA8neVvU7VWRYnWJWtHBisml3fmPwLPYYRSHqVJIPVwSceY/sUm4BVVJ0jiKfCilWv0efXOQIcAY5A/BFgsBp/jPkMEUQgjgcYBqsMVs8ozYaLGJGitQKIwQ81DFh1U5ei/9zT5TN831kYrGaHLGkeqwxWfU9pfkMeIxDHuoTB6kdZHqRew2sKVhHA4ZdcBKN04NLE3zWfYNVLnUl9QoXzktqdwj9U9nPFWJLiEX+WAbLu7xRbN49VrzbpwF+UyatMFdbYDiewiuuJvpZi9LGrWnaiqLYLqBTvfnT7rGNM+m7qseoXrKrjx2DV607Br3MEOAIcgfgjwGA1/hjzGSKIQBwPMGkAq1WwzwJId0NN6VbHKKbJY5UVq0/6vhr2QgeotOaBXGLxWE0YWHWDoAxWP/KcR6VlH0P76rmWZ+kHjscyWP0TlHde6hlL0wNqDjwGu9ty8irTeKX9uDjWJfkGq6TaRAVgVfsyxyFKW/IqFcAVMlhVFc6yEpbB6io7yZsbOFaBqA6QTn++1t6+73SheIFVeh3fjwAbYbeTYhVzNSDgRQi8wfL5lcG4Clbp2FlXDoDh/bqm/VbL7ecIcAQ4AqmIAIPVVAwTNzLqBxgEM9NfqIX6/Yccg4tehlSi3M6LW4RN6xtUWuupzCsGsKqDizg2xeCxqgOMDFZZser1qdCuy9IsaKhTgxY7WF209j0Bn6MqDFajimQ66ol6XYKJkRBm3mcpDbEQYMmlFYCJajMDgTbaIEgHKU3UfLpRNj0/vVenWK2qaAt1H++HlyaeZZ9CbSPGWj3G5NxRK1YRlG3bsw/2Nhy2gZ8aX+qEfG5dWxH0LVizDa4Z2luMjZpAC+u58MFlAsphYcXq74RfsU6Rq46zDpCaqGWjBKu6ZHY0N06etgRGnVYNUy6usee8V7KzdNxluZUcAY4ARyA9EWCwmp6xKuqWRv0AIyd8cApsEsDquLYvwZS27g/+xQBWc6leTJoVAIPV7Cs0Dpj+yKBX4cDyX8Cktos877Np8Vj1A1aP+vy9gArXKMrFPb8D8xafBJV9b/VdXa6tAPALNkzwFVVhsBpVJNNRT9TrEqftvEkHq3gdTba22svJl/IJVmn2yMm5VAima19QsCorF6neGyxgJ2/DJ8iF2ejVv1NCQllZ6gVwqa2yIpHeQ9vKdWBV3qkVBVg1gYs4HnJ/kmYFUAhg1QvgpuOOyq3kCHAEOALpjgCD1XSPX9G0PuoHmLSAVQQ9MuzR+U4yWI1WvRgXWP23Pf8NlzfM833NMliNH6w+MPRNgNfuKVqwinCxTYdNvuem7g0MVtkKIJKJlIJKol6XqMBpyfqdMGHuGphyUY3YYRM2eRWqNLf/cz9UVmS2+MvgkcJtAhfxWBmo6d5TTGBVjkUQsHpezXEiARN6oo4aUC2GwguskmWDnMiMwar7TUO1uXCzAsinYlVOoqa7zgjEq2BcngsYCVaspuBDhJvIEeAIFFQEGKwW1HAWbmeifoBJK1jVQTYGq9GC1fEn/h4G/30WjDs8P7ILCmEt1mmiiFRPymA1N2B11au/9bTdEEDh8Ejxz63gAw5afmAxtf3wmmykWqOHKq/j/ShWGax6RdPsdVasmsWpUI6Kel2iwhxap8jKQ1Q7ygBFXsuoike699Df6VjajcNgNRsum0BlHfAMC1Z129G9wCqdM41gVU0kFgYCmipm1S8D5HPmWrE65N5XoaY5WZbOY9XJZoPmJ4F42QeZFauF8qnC/eAIcATSHAEGq2kevSJqe9QPMGkEq9ubOkNtUy84r3RN1siHAauogK1v6gBnlG7IqnNVz/EwZuNXYUvFWN+zzCmbe5gM8XOOXADj2rzcqi1Bt4WjZ+uSIwNhZJs/tarTj3pRfjPWibHsXvJhqzqDglWnMQ/jseo05jQ+L7W7DfqWOCdL002INIw5tnvRkbMdx7yQwWrjoU7QZP1TValf6z4Knls6UGyH96tYbWzoZiXG2tFqOoRRrB7cMwTKj1nRqs4RnadD0G37Tu0MWmdTYwU0HWmvtU5gsOr74yLVb4h6XcJgtXXmdq8JovNYpffkygrAC6wiREMPTFQe1xxfpbUIUOFevsAqQneKW/+7FovER4ssqwds+zjLu1UtpmBT7o/uPUHVlabnzwdYRQ/foRZElZXI2A45FkHAqmwNgtYSlKhKPU/QmHpdc/w6R4AjwBHgCOgjwGCVZ0YqIhD1A0wawSqp5FTVYxiwOubgHXCDZTcQJVjFOp8un9FqXoUBqydYW+h1kDcoWEUV6E8t1aGunQhW6/4wG2aWPerr2sA6VzbWaFWpQcGq05h/3OX/wJe3TYIXq+6BmoPv+Gqn05jT+Mwvv7vVfPA6QRrGHMH3+IM3Oo65KVhdZY0x9tetJE2xevDDcwU4VeEpQdAgYHXf1glaf9IwYHXvhnu03qxBISiOkVM7g9aJPrAIgHVJr/yA1UOfDIDHL7oP8MGYSzojEPW6hMGqP7CqgivyOsWs6Vj8glV8jxeMCqJYxXrJV1X+Ga99p+3o+PdxQ3pnJSOSz42qTwSeUStWZbAq+7HKamj5ajUFm5ikq/vR7eGxqwZm2UhgXZhElsCzDt663R1Mz491qMfGbQXgpICOGqw6ncdrLqfzrsut5ghwBDgCyY0Ag9Xkjg23TIpA1A8waQWrCy3F3fA2q7MSWoUFq/VwFAwqrc2qkxSrtR3GQ4fGT33NRYJOoy01qKwIDQtWsY1Ty+ZmqSnDgNXxB2+CmtItrepEsGoK2eTAIFi96dD3oLpkdyt4Fwas5mrMw4JVjEWxjDmCfreSRLB6aG8NtLXgarvjXrCbHhasYjFpnwIAACAASURBVEVlR6+Bso4tKvqwYBXhb8Vxz2epYYNCUGzfvzZOhdJ2OyKrE8Hq/rorRZ1q4is/YBXb9thZrzFY9fXpkqyDo16XxAVWacswrXtQNUmQSxdREyCTBI9VFSi5WR2o/ppOHrBefUcFIsLH+yw/VCpeilU8jsCqrF5FiOgGVlXPTDUBFFo9pAWsynFVAaeJBYPTlZ9PsEoeyC/+8CyhRFYLg9Vk3a+5NRwBjgBHIO4IMFiNO8JcfyQRiPoBJq1gFRWMCBhlpWVYsIoKPLVOAqtBFZFYp5p4KyxYxYmkqinDgNVLD94p5qZaZxiwSnWq6towYDVXYx4WrBbTmKcBrMoqVFSsHtidUa3KMDAsWEXIqHq5hgWreE2qCtowYBVVsFHWiX1GFSyWyr63Zn2+MViN5OM+NZVEvS6h5FIIarDQOmX5LcPsLcWTLaWiX49VSnIjr3tUaCcH3Qsuym3DuvOVvMoPWFWPDQpWdbHRgdXHrhzguf1/0rl9Ug9WTaFoEsGqm9WBPD+cFLVefY8arKIdDl7/uOUf/ycVMStWU/ORwQ3lCHAECjwCDFYLfIALpXtRP8AwWM3MDFSXMljN3vrOYDWYFQCD1Za7bRIUqwxWM+PhBFav6b4Ifvb6Yq2dgdvnJoPVQllVhO9HXOsSFYTi707KRpPkVXGAVdyKjkBnhQV9GaxutCD4e4Bx1m3zxi3/pFiVt//LYHX28s0wekAPe+u/F8BF5SxaIeRbseoFF+kqSyJYdbM6wOtqzootgGpvpz569T0KsEpKa/xyZeGabWKeycnscD4RcMVjqju1t29sJl+QhL8Lcg0cAY4AR4AjQBFgsMpzIRURiOsBxq3zlDkXj4kyszdmCzetT1Z9UjZyVqy2JNpixWowj1UdTGfF6m+1/qu6ewQrVjPepXEpVttZVgByEqs4FKsMVlPx0Z/oRsa1LkkDWJUBog4g6bbMmwymF6yS63BSrCJcUrfrq8c6tc8LRnkBTz9gVQauP7WAGRb0haVkRLMs1Ssmj6IiK2OxHVhUT1T82+gB1VplI74mw0SaZ/h3p/porerksWo6XmkEqwTLcwFWqzt1EGMmA1RVDY7twDahoh09a2l+ONkhoCJXhvUm1x8fwxHgCHAEOALBI8BgNXjs+J05jEBcDzAMVvWK1do+18GId4bCwooZMBBqfY00qWDZCqAlbGwFMNbXHBIPes0+pkm0f2CwGjNY7bIUyjsvtecMgtUFb34IR/V+yPc8YsWq75DxGwwjENe6pBDAqhegdAqxKajD9zuBVXxNtTpQj3Vqn1e7cwFWnWJgClZvOPcLQiGrZo9nsNqiLFZjoYJjLw9h3fxT57SXYnXqRTU2IK1qX2armgmgOoFVWcGOqmcnsOpkdwE71wE0fGItsoYa3un4MI4AR4AjwBEwiQCDVZMo8TF5j0BcDzAMVvVgldWL5upFmkOYvIo9VhcJb10qUfjq3lf2aFYStCSolNMGVjHZ0uG9/VLjsar6tiJYnb+svJWnqckHE4NVkyjxMUEiENe6JIlgFbcbYxllqSEJSuH/qLDUASQvQOkUbwar+nhivFTPXfybrFhFFSMmJbvGSoqVb7CKyspBJx5jJ+djxeqx9pQn4EkAHKEuFrKLiB2sPndtBqyOcU/CGeSeyO/hCHAEOALFHAEGq8U8+inqe9QPMJTNM+lgVYZKubQCYLCaLLBaU7oVXiy/zZ6ucSQsS+qYq8rnNIFVTHqxYUd9JHdaUh/hg7SJlYjssUrb9tOSvIrBaiRThiuJOQJRr0tU5ZmqUKR7QNzJq3RKN/Vv8u+6retpBauOKr/muaTrl+xxiXBz1GnVwiuVjnXyWHWyAvBSrJLHpgpW1fPlS7GK3q9otSDPUwar8YFV2e9YvuU5zuV7embA6iRLuXq09TMXjgBHgCPAEYgkAgxWIwkjVxJ3BKJ+gKGFa9LBqrwNmsEqwGPl98F5pWvsYUsCZKPGxKlYxXNsqWjZTl/sYHX6m23hnYrv+rrtyOOj2gv4TVhmqlg1AaCmnWCwyopV07nCx+UmAlGvS1SwOv35WlhgJaxZd9f5OU1epQMyCMq6Wz6QqFDFoh6jAsdiAqsyCCWlqJyYyi9YpYRFmDgJt4hTofmRJLCKbVPHmuJR6GAVvzg9edoSmDn6FFvJLd95vKwAolKsOgFU7d/XPgXw3HWZZp5qrSn//RHzm+WW5QAVHQG69jd/Dx/JEeAIcASKKAIMVotosNPc1agfYNIMVlm92LLVvNjB6sKjfwYDG1b6urTJA1dNgpYmxerkN6uyQLNJABisnshWAB022VMl38mrGg91gtnDnrW3yprMYT4mWRGIel1C4IyAmi4REm6xDqpYJWCHUVQ9SOXI6oAMwjNdoiQCrVGDVTVxk27k/XisqqpaJ/AbRLEaBVidvXwzbP/nfpGYyMkzk/6OIA8THVVWtIWa4zvasNuPYlUeS4Kj+L86xl7Jq4KAVRUc+7F/UOeBU6x080U9Vk7kFcRjVdd3E7CKClOMK44jbf/H9wW1AvAFVh//OsA/t1o0/CyAv1gJ0FC1irDUqSBMfe3H1jf71v9Y8NjvWO9juJqsDyNuDUeAI5CICDBYTcQwcCO8IhD1A0yawSrGitWLmRlT7GB1ZpcXYdTeJ70un6zXGaxavoDld8MZpRvsuLBidZaArn4K2Quo2/Yv7vkdmLf4pFB+qMVgBXBk34kw5/w5DFb9TLqEHRvXuoQgT9RgVV73BAGrNcdXCfCHJS7FKtZtqnb1A1bVepMGVmVfTS+wKu9ewH6pcJsUsm5WAH7BKo47jr+u+FWsquNWqGCVLMfU2KnKY1OP1QWWzzHGasUtw8Q1Mm5Ib2E5YQxW//l3y6jXUpteYIHSky7K/PyVW61/LTZTWeP7svX3VQ9bdgE9MsdjsiuErP/clqnj1MsTdkfm5nAEOAIcgfxGgMFqfuPPZzeMQFwPMG6nx4Unlr0NhwDVDlEUXOiu3LTHyCNRLJglAERWAPh3BquZ0UCwmm/1Is2LfFgBMFg1vyrTrlil7Z/ssWo+5uL+veEe8QbZcxZ/z7dilcGqv3FM4tFxrUuSClbF2uMeS/FmFQarfewpGYViNQhYRbA2Z8Vme0ziVKzSuOuuw0IEqzIUrbeeAUhNitBaLm5fAngBcvpMNwWrP7XU6uK5wLLjkK8/tOnAdcF9lgJWLq2A68sWRF1lbf2/1QKsqDwV6lXrZ1StymWn9TsmuML/B1n/X5D5DBUFvVkfH2G99q4lsbVsBRC4cuEIcAQ4AhwBEQEGqzwRUhGBuB5g3DqPC5XBVlZT3HoXVYkTrD587AIY8emzvprK6sXw6kUKOIPVGlATTZG9gPxFgOkEJR9TXfKqfMP0fHisMlj177Ha1FgB//rrXWLKxQFW1TprDjwGu9v+D+xu87znNGew6hmixB8Q17okF2B1ykU1MM7KHq8rTlYAeGwxg1Xy1FRjFxSsYjxxfYkxlSHc+CdWAyaAemliRh1MhY4ZOaAaEPxdY40fvR+PiQKskgoy07aN9vrXD1glKCmrYmUAmUTFqto/uY0y9FavlzjAKipTUcyB4y+3wwmsGquvMWnVSRZMJV9V3N6PcBUVqwhQEbYieEVVKjRljtOBU4Srjw6xjilpDWUTf9fmBnIEOAIcgfgiwGA1vthyzRFGIK4HGLcmpg2sJl29+P6Q/x++9vtq396Y4oGhYZ4YqiRCNppDDFYZrNJc8PsFismt0i9YPerz90Jp2ceiatq2j9v9EQZSoW37KiA0aQ/V2bZyPbSvntuqzsq+ljrGZyF1aVRWAAgvsZ1YGKz6HAw+3DMCca1LdGC1/12LYfSAHkKhGNRjVbYCUD0l5c6qSjvK8o7HJBmsLrSAFHqPYtElFCIANcqKI6r8dHDZzWPVact61GDVqQ0ELMlblb74pzGJAqw6zS0/YJXmTy7AKvm1Lre2x1d3au96zbp5rCYJrMoANTKwShBVVZkiIEX1KRb0TUWVKsFXN+9VSoKFfqtoEcCFI8AR4AhwBFixynMgHRGI6wHGrfdJAKtygiEvKwBTsIoAkPwlc6lYrR0+D0b8T7aNgensiwqsUt+j3BZOfUgyWM3XmLNi9SPTKe55nF+wKkPUOMGqE6wtVrC6p81S2Nl2vud4smLVM0SJPyCudYkOrBJsw6Q3fsBqdws2oScjlqBgVX5fksGqV/9U8KiDy9Ofr4WFb9UBJhBTS1RgdYgFdWu6VUE/y7NUp1h1Aqty/+T1ab7B6oUPLhNQ87GrBoqQ5RKs+vFnLWqwigOD2/6PtlSrakGYiqB0y7KMb+qg68zuvQ98yaqvVyaZFReOAEeAI8ARYLDKcyDGCKz6EZQMviNzgumvQ9Odg8WPK+8ugTOn4E/fgqe2LYKx1d5tiOsBxu3MDFbPaJXkx3ukLNulg3fAqsbW6kUGq7OE4tZPSRtMH95mNcwqu9/uYhLAahwwPQ1WAGkBqwgYKXFWIShWPy39K2wtm+l5mTNY9QxRDAfshHmXdIPLFyjrj7p5MLLH5fAbZa3i1YC41iVBwaqsuqOM57Jq0As8Un9VAFVMYNUty7xfsIoAFT05e1jQUd6yT+BUVpzK5zUBq+fVHJcFZnHsCBwPr+kKIx5aJpIbocJZBsi6eUHvxf+DKFbV9iYVrN5kqZkp+RP2lWKBPwdVrNIYq/6mWGdQj1U/ilU8r5P62m0ue93bjF5Hy4DXLP9V9GjVAVujSvggjgBHgCNQOBFgK4DCGcuE9QQfYGZD72duh8GAP18PcL8FUess2PrKsAxkxYeZGwF+8cxY6OrR+rgeYNxOy2CVwaqfi0pWrK5o90PoXvKh/fZLj18Mg/9e+GBVVlhj5xmsFq9i9ajeD0JpxQ7PS4jBanYyFM+A8QHBI2B92Tty8zWw6DJrxYFf/Iq1SO+W9Yn1JS9+8fvqeU1w+yDv08S1LmGw+rsswOc0Ek5enXi8To1qoliNEqzqACoBPfxfBqtyXybMXQMITlVYJwNuBKAZeJfxaMUie23iz5ToMN9g1ctT1Y/qVJ0Lft7rBICxzqBg1c06wgusol0FWlegjUHdx/vsBFkyWEWvVYTks64cALNXbBHdl5NX3WDNA6fEWrGDVfRaRdUq+rCSb6v3bZOP4AhwBDgCBRsBBqsFO7RJ6lgLWB22bCTM7r2o+aFFhq/u7Y3rAcbtrAxWw4HVcW1fgiltW7wXi0mxOr/8bttuYfdRX4Dvd/w5g1WDW9L2ps42kE6y/QMrVqPzbY0DrDY2dBNQNx8eq6xYNbjQk3CIDVYBfnTJZriGvuCV4atHO6Nel6hwTIY2JlYAMhxCdd4iy3M0asUqbpGval+WlZVcbbfudz9D7pYQSK6nUMEqgjJZOUp99gtW0Yt1b8NhYWuAY4YlF4pVtFNApSzNPQarGfBNhYAnjjGBcSeAKl9LKzftEVUgWKU6yCJI90VC7GAVG/Oy5aWOCa9YternFsfHcgQ4AgUaAQarBTqwiekW2QE0WwHs/LUKVpuVrM12APig4lSamqwslREVeYHqVCWD1XBgVVUvFitYret4Gtx01I+LGqyqCl6na072gmWwmh2ltHmsmibEigOsUp0MViP6wCyoasgOgKyIVrYCq/aumuZ+52pdIkOUSef2yYKXfsGqbjt2UCsAOSkUARxU0XU/usVXU4WhpnBUN7VM30vJnF784VlQY/mVevWPYhhU5eekjiQohsmwpr9QayfOCqpYNQGreC70NUV1K/a/vuFQlnIRY0jFyyKC5h3+H4UVgApvGax6g1UngCr/fUntLvuaSwxYRd/WB6ykVxdYtgCm3qwF9XnCneEIcAQ4Ai0RYLDKsyE3EWhWgfwCrmfFqvWtMyagMClpTl7FYHWDGGK/YFWGi2nzWHWyApAVvG7znsGqc3QYrJaDaUKsfILV2j1vAXSzFDwehT1WvSIU9+u0Y2YYvFqAitUwYFUFllQXjgiBVRV+qluiTeFoGLDq5gWrU/DFBVYJfqlb7+MEq9g/LLQNXP4ZfV2TAFaxTQh10whW6z7eL7xLcbs+btOXLRfkORvGCkBWrMoAVVamyn/HNhD4prmPFgEE1/HLBbnkRLGKJ3zcAscIWFG1yoUjwBHgCBRxBBisFvHgx9t1SwVS8ioMa0KPVQBUql4Pv4BFvWezx2oBgtUNTb2gb8nWzEK/OXlVWLAq15lk9SJdR7LHqgwSCayWWBlXny6f4XnZMVjNAOkkjzlbASTbCiCfYHX1zjcB1bpehcGqV4Sif91eh6DHKtAa5RrYTB7wefZYlSEKKlZlOJlLxaoKwhisZuaim5+nztPUC6xWWVv1EeC9NPEsu27y3cT/Rw3IzuyqKnLFesuyDVAha67BKm79X/hWnbAcwKImhUojWJWvRfw5SrA6Z/lmoWym5GKqR64fsKrCWfmumTOwuvYpgOeuA/jecoCulnqVC0eAI8ARKNIIMFgt0oHPSbfJBgBPNvop2NHsYYbJIc6cgn+krXjerYnayywtVgDVJbthebuJIkBJVi/KMNALrL7U7jYbwrqNfBrUi7InKIPVGlBh+savPgrDX6oCVqx63+O8jmDFajjFarsuS6G881I7zNd0XwQ/e32xEQSVx8bNXqDmwGPAYNVrJufzdbIByLRhxsrmJFWYSLPH5fAb/GOzbZFJK6Nel+A51QREpFBjsNp6ROJQrKpqXfmsUYNVqhs9M6luAmU6xa28blW3/2NdchKjXCpW1XHwAqvqPCfQKHvBmlx/eEwUyatkH2L5vHQtrrcSSBEAV9sVRLFKbSaFc+rBKiaxuqenZQVwrWUJcI/p0PFxHAGOAEeg4CLAYLXghrQwOxT1A0xawCqO5paKsWJQ/x97bwI2R1Um/p7sYUnCKgHC8jGsQZYRHAMEx8vIIsJfIUQwwS0RrsijIsZRBgiLMCNjQHAG5YIERQkgxNGRQQjcjCNL4pW4EPlwlCFAAgSRLRkhEEjueau/t7/T9VV1VXWf6qrq/tXz8AD9dZ869Xurqk/9+j3v6Rax2k2SzZW/vSZWXamcJNO7KebBQ+G6BU1vtPJwLFknaUt+pLlr+xCrw0a8Zjbf86L67o7f+eNmwd17B3JxxKaPp+lG/T2vPnl6sDiUfM7N0MzaZqdqrCJWM4WXN6cg4HtcEhZOvjNWtX35d5S400PuhoxVrbvqhlEl2OzDdo2dPt1M1OUpVjU24XICbv/dcWt4ir28rx2xepid9v60zZ6NqrEaJx61b2GxKvV3pe5sMH6NKAUQPs/byazshFgNZ5C6MZFF4uR7/v4vHTHkjhEnXbtOrAY3FPucstqWAqAcQIpvDt4CAQh0KwHEardGtsuOy/cDDGK1Nt06ToitOuBzZuov0i9elSVjtZskWy+L1SrH/PJR15hpI35ev0teOfWXZuniH6cq1SBC+bDXv9H0DltWsSqdduuUZpWg7kEjVs0QIU3GapcNPBIOx/e4JCycwmJVf6hxpahmWKrECsuusBTTTMYsYlVXeQ/8ic2u1KnmroQrW41Vd8EmZRI3Nd8NczNRp6yj2LVSCkD3KxmrGvtmYlXrfmqs3b4G47mBsgCtlALQLFMfYjWcLRvF1D23qyxWm/U9T7GqTPfZfnxQA3b5hUcPuVu1wzXznVzLAXzcLpq269TMH+cDEIAABLqBAGK1G6LYA8fg+wEGsYpYPfmN84MrJyx6s0i2KotVt8yEcOglmX7WyIVG/qlLiAxi1c1Mjrv1dqtY3bhhrBk2fF1w2J0Uqx/ru8z8650b21q8qt2M1TR1WxGrPTAYcQ7R97hEmn7fVfeZ8ZuMMiLbXPl02o0PmXvsquCyuWIvnMVYv6fd+4egLmScWI0Sj/rZsAhzp3anEatrXltv9r9okZGV62dN7ct8UqRd+KpZKYA8xGozUeVLrO645SZB5qhkQE6y/x3eVFr6zliNEqsqkrNmrCJWa1HrhFiV/cTFp6NiVTry1Z2M2fs4Yz6YvHhj5psCH4AABCBQAQKI1QoEiS4a4/sBBrGKWFWx2k72YpXFqtxXtMyE/DdiNV3Gai+L1fWvHGRGTVgWfCV1UqzO2f9Kc8Gt67yLVRFPbgZv3HetCOUN63YIyh5QY5URiRLwPS4Jy5iorD55T95iNSxGo+q7huWnK5GyTM+OOpt6WawqjzjxrQJXxLtmsIrAlhXhfWSsyirzR+0ri7sN1i9FrL4Y8NDMYvecLTpjVfoSF59m9YJzuYv/yNZY/b3NWP3yU7k0T6MQgAAEyk4AsVr2CNG/gIDvBxjEaqNYnTz8SXPn6HPqZxuSLb1ke9fwGssy1FhdazY148yrQ+4aUdP25U3dJFaTjt2NDxmrtVNESwGM3eG2ujBt9pXzxp/fW18AqpfEqshU2XyL1Tn7XdlSRh/DgnIQ8D0ukaNyBWVRYlX6kVTftYxiVep6Sn3P4LvN1vYMbyrBmq2k3kwKdyJjVfucRqy6cZLp/65Y3e/Cu83adW8OYaGZqWEZp69HSfsksXr7slVmjq01qnVt5dyQKeqPPrsmeG3NuvUNfQufX+1kVmaR+OEMUt1v0uJVzWqsdkqszjqsz8x/YEU9C9x9honrfxY2Xu6ov7/D/uoz09akuKmWucoGAQhAoMcIIFZ7LOBVPVzfDzC9IFbdxYXcuPeCZHt04y5mn2FPDjnd9dh9SrYyiVU3tr0W86Rj9xlzzXaOu59WrRRAeJp83HEhVv1mrJ6+x9fsYjF7VvVruef77XtckodYPXLydua6jx5cj5U7lbxZAKsoVlXYlV2sSlkHkY47brlpEAK3xqovseqWb3AlbR5iNSzwwmUR5Jhc6VsVsSoLeomwlsxgN07uddOOWJWyD7I9MLDwlV5zi2zJDxHTl08/IPh7VJkJ9xkmfI1r/zouVmXHV77dmIn724A3X+Cz5788AAABCHQlAcRqV4a1+w7K9wNMN4rVS7e4w8x0VitX0RTO5PMhVsPS1sdCRs3a1FXYw5mGt+93jZnzy/ENmZdy9icdezuSze2nj1IAEh/ZNNPUbfPKN6cZ+Uc2N7t0zXbvMvs/+Tkzb9s7zUlrv1+/4JOOO3jAeeM8s3TD5CFtJmUph+Mj/dI6pXGLoPUftcAc++9D69hqh8sUc5kW7jJ276LhmPeKWN2wfkszfNRLdRTtiFWtz+rWaZWGtXap/PfaR78a7CssepNKAYT7GVUPNarGarNSAG6b7WSsuu24xy5tIlarPVbxPS4RGr4zVt3FiKT9VsSqZIHuuMUmQY1Xba+MGatJx5cmY1Wn18+zUuukgyY1nKBZM1ZVoEo7wffLQBattiO1dE96xyQz9/ja97FKTxFuKtvCV0iYu/5/OGO1KLEajDHsIlqaFSwZsPqamw1bhcWr9FrUGPguBSDtutmmykTOFfe6TRKr4Wtc+1uIWL3ry7aGhK2xKuUAxk6o9g2e3kMAAhDISACxmhEYby+GgO8HmDzEqk59akYoayabtPnTl2pTapIkW1g6utmZmlUp7Swf+Xaz35u/qw12W5RsrlSTdnyI1XCb7v+3KlbDWYw+MlbdfgnLkevXBtmxrZYCkM8FA+yBkgJufJJi/qVN/s2csfG2+innI+bhmrPaeLP4tCpWm51HnY55M7Hq9vMhM9mctO68pjfCVq5zyWBqtslDqTywysO41EBM2nbbabV5fvMrg7fptH35b7emqJYCiMtYdUWqfHb8uvebNWNtDTWnTZkev+ku19a7oxJUXpO/6ebKzqjX5X2titVwP32IVbfNMW/uYV59462WSgG44tj970mbvN1cd+T8yAVqkmLL38tBwPe4RI6qjGI1SvgUIVbDU86jRGczcZxGrEoM4mq8NhOrMvV+gr03i5jVKfFx+9PXZV+uFIvLJnXPdhm7TrKZrrqwlfZ1/NhR5uI7+s3DFxwVfEfEiVVdBM1nKQBX4ElfyyJWv2DLE8iPAcIkfG3J/yctzpVGrDarY5q0eJX0oVWxqnWQw+eQe67Ie/rtuGKyfY6Qc6Ij2+rlxlwz1S5g9U1jDrRlAdggAAEI9BABxGoPBbvKh+r7ASaNWJWaRuM3GRlkGqTZZID0CzvobbZlFS7BoOuZo4MmXcmm8ktemzLra7WBbGil8zjJ1j96fzP5jYeDNl2xeuvorwRyz21TXwsfU1iILXzr3WbaiJ83tDne1vq8dcxXAuko+znrk7OCfqZtM0qsuivZn7zD3eaQ3baqZYKMndHQxbhjjxKrUW0uXRxfY9Xtl7Bca+uHCTdXrJ5kWcwbdU3w2pJ332ikRtewJ+4zt4y+pN5PzSQOi9Xbx51az0LNO+ZpziPtcBqxmjbmWqohjVjtVMzTitVVE95hpj43x/t1nnTvELH6dXuuJ71PO/b23f9snhw1L/hfV6xqPVURh9894bzgmkwrVrd963jz/IifNLQ5bMRrZtOdrzXDxz4b7OemU2cEbbYjViVLdrPdLwv2M/n168zn37tH0GZ4oakN67YP9ptGrIbb1HtH3OJVbpubbtgzqFcYrrEqC3kJT80+lev8odW/bBDNcWJ1zwkHmIUfHMw2T/Mdw3vKRcD3uESOrqpi9eKf9Jvbf7UqkFjtZsrFiU3Zh9SZ1MzHMonVKJGp/ZOp2iJcf/q5w2tjuXv/UB9XZhWr4StAWdXaHcyKjROrcXVF26mxWlaxOtVO5RfumikcFp3abxnra9awy1ffLz96upnF7nuaneutiFWtpRp1Xsh+w1m/8lpcxmphd8trDrO7HmbMp+4vrAvsGAIQgEARBBCrRVBnn5kJ+H6ASSNWZbCig9U0He6kWFWJ6lOsapsXv/kRc9Ssi9qWoMJMJWozsarTrNNkrEqbKlF9idW0beo5kEasThneH0jUZmLVlbzStmasxonVPGPe7DyKOm557VtmujnD1LJlowR9s5jrsVcx5lUXqypRfYlVib9KVF9iVdpUC1TmcQAAIABJREFU4dlMrKq0TCNWw236EKuarYtYTfMN2X3v8T0uEUIqKG85bUqwEJOu0u7KuKgFhoLvMWfBJjdb0q3jm7YUgNSXlEw3qc+aJmPVlZztilV33+5ZIzxkgaoksTpu7Eiz/MLaD9Lupn1UeRW3QFScEEuqp6k/eoWn/MvYUDadSt5rYlVi5mbTCou8SwFoSQf3uogTq3FiUt8vcY17j+5n7nGThyxEmFWsxu3PleSVEKtLbbbqXXYx3LNs9uoWO3ffjZ8jggAEIBBDALHKqVEJAr4fYBCrQzNWVdy5QiycBasnS1ohlkasVlmyxWWs9oJYdQUwYrXxNtpKZnpSJqqvjFXEai0LNotY3XbkZLN6zbohGauI1UoMH3LrpO9xiXRUpZuW/ghLRHlPJ8RqVOasuzp6OKvUp1iNElLu1GeVWHEZq3GrpLvZmq7oDJ8gRYvVabYmqy5clHTyqoTed4fxhWWsunVppURBuBSAjLfdbFo5JpdxM2GddPxxEl/LRuQtVsOS2O1v3Hmkn5F/u+dqq2LVvR8k8erI31+29VWv3M+Y99h6q++xgpUNAhCAQI8QQKz2SKCrfpi+H2AQq4hVdwGiNFmwUVIZsVqbyoxYbbzDIlbjSwGsf+UgI1PodXvjxcPM6K0eCP5Xa6zKfxeVsaqLTblZsBPH7GuetlNKw6UAEKtVH1m013/f4xLpTdnE6nUfOcjsf9GiIGOvSLGqtSyFkWYP5iVW40RfpzJWs0ztVhlXL4s0kLXssxRA3FR59+oJlySQkhBy3ogEX2PLJXVarEp91YXLVgVd1Jq3ugibZGHLps8B7WSsSjtxGdZxJS3kM5o53pViVQ7wFlueS+qtStYqGwQgAIEeIYBY7ZFAV/0wfT/AVEWsBpkLj7w7CJ9bbzPPaeFkrEbXbdVryM3WlWnhIlzCNVbJWH20aV3dPLOU5791jJk14q76LS+qrq78sVWZ3gulAOJql0bVWBWWWUoBhKftu//vitXN+q4K6qe2UgrgzbWTzchx/UHtUylPoJsra+MyVqPKC+QhVg/d7hjz/xzztap/Nfd0/32PS4Lv+YH6m3llrL7vqvuM1IyMmwavAVVhp/WNNWNe/u6+JqvRu/2WdtstBRCV6af1VWVfrYpVlbNSKmDyDhPqU/PDJ3FRYlWPsWxiNU1/omq9xtV/Fd55Z6xKfdVX7OJNUhtbMzrDotOXWI3LTO1psfqbm4z50adZxKqnvyE5eAj0HgHEau/FvJJH7PsBpipiNRjQ3v9OxOq6BfXzNo0Qy7J4lUo2+cwVk66MXRCrV8VqXA3cspYCiFsQy11cLK1YjRLAVRGrB/zVq+bx0RcHp627eFWaUgBxtUs7KVZV1rYiVlXWlkmsSibsRvuPZLnKdvzOHzf/+H99oZLfx3S6RsD3uMQVlHmJVZFAMq1eF1KKi2XZxKpkG46zK9+79S6zZqy64764cgHCI04MN2PXbPGqtDVW4+riNrveOpGxWmaxqiUi3D5qaQJZNOye/udaFqun3fiQefrl14K6vs0YSHasnJf3f+mIhlDlIVbdH0T0R5LSlQKoD5bfbszYLVjEii9MCECgZwggVnsm1NU+UN8PML0sVv9r0yPN3756T3BCuFO43Rqrt/zjF2uLC4xcGPyjW5xku2nsDDNzQH7u6kjQKtVYTRKrUSvZ90LGalx2aSfF6gNjPmt2HPZnIwuWHW0flmQhDBXsem7G9bOdjNUqi1V5mO8fc1pXidXNdr/MDB/1Uv1+FCeAyyhWpa+yIVarPRZxe+97XNJMrLpjlnZqrDar++geW5nEqivPZEp5qxmrPsSqMNJFqMK8Wlm8at70A8xJdmaSG/uohZCSBHgepQBUUJZZrAqXsMDU+qrCUcYKrWasxi0yFo5FXIZz3mJVZX5S9nlhd1zNWv34f9ggTS2sG+wYAhCAQKcIIFY7RZr9tEXA9wNML4vVOCGWRqxqNmA4K9Bts6xi9dXhm5nlb+48ZNq+nJgi6ZLEapxk01IAbqmGdkoBLN35NDPlqetqD1pvTgv+kW3WyJ+auSO/F/z/lFlfqy0QERLfcZm6Ugt28hvxdXXTtNks5nnXWFVBL2JVp6GmFava717LWI0SqzvahUX+PPInZvQ29xqRj9894bzgPNIsVr1JlzVjVbNYk/qJWG3r65YPpyTge1ziyrVwxmqnxapm4Yn4k3tEkaUAdAq/MlHRFyWJRWbFZaOmFatRsk5eayalW81YdSW5WwZCSywknYp5ZqzGcYjqU1GlAKL6KOeunDNSS1XPXeGZtRRAWrGqIlcyVmXxLt16XqwGNzSbtbrFLsaIXGWDAAQg0OUEEKtdHuBuOTzfDzB5iFUp8D//gRVNkWdd1CaPUgC9KlbjFpqSgCWJVcnUXbVx20DKxtVYzVusqqxNI0FFIsom/ZXtzs1OMMf+5d+C/47KUp6z/lPmpNl/31TWIlZrmdtVKQUQJVbltd+svRWx+vp19ZIfWndVb9x51VglY7VbRiODx+F7XCItx2XbdVqsRtV6/brNFpWt0zVWtfaoZObJ9GeRVyLNEKuDsjecsepKQTejUV8Py2cVw1nkoHtFywJOIi8ly1U2yertRI1V2VdYYEp91X22H29mT+3riFiNKx2RRqxKuQJdTEvPZ7fchRxf3EJkpc9Ylc7/7J/sP1+tidVWs1bXvVKr17ruZfuP/e+XnzLmPecYM+WM7vtS4YggAIFKE0CsVjp8vdN53w8weYhVkaAyTa3ZhlhdajT7UDllXcjIzV6sP0zYjFN3i8rcFLH69LpR5sjhy4Ls1JPfOL/+kSSx6orKKorVi7b+mrnghS8GxxtX/uGsT86qlFj96ZhzzD7DnqzHMOo8en7E28xNrx8eZPZqzOWBUh5cstTqDcd86nNzvF/nSfcOzRjT6aZJd/9eEKuamRq3IFaZaqwiVpPO2Or93fe4RAi4C+rIPUEzGosSqzquETkngvP2X60y137koAZhJf12p0P7XrxK66uKrHNlap5iVQTu+E1GNUz7L2PGqmYWSzkBOV9UorYqVsPTypvJQfeKVTb6WlFiVcsXSBkAYbL/RYuMllaIy1h1yzG4x+QyjHuPvF/3GX5PGrHqllnoSrEqIlSyVne1i/CeYhe0yrqtXm7Md95vP7XRmIn725qtE2ot/N6K2r2Pqy2Opa9lbZv3QwACEPBMALHqGSjN5UPA9wNMlFidZgdhC5etqh+ADHhqDww1WSrTaGXad9QmEmO6/fwcOwVJN3m//IIfbnPJ4y8GYkc2lTxRbUp/drJtuItX3TbuVJutsamZ8OTd5tpRV7Q0Lfy7Ez5lPvbKNcEuRbJt3PVwOzB81Uxf+/1AQMlrcTVW05YCkL4L4yv+8g9B1qS0qeKuVbGq8WlVrEqm4e0v9DVINm1Txeq3d/9Xs+8O42sPKI6sjROrz2/9TvP48/9bz2SV+EjMn/71InPL6EsCmbfk3TcaifmwJ+4LXtPNlb/BuTCQXRouBaAx18+7GataHiCpzbBYlZjLdshT19ZjHidW08TcPY/yjrlmS4XPo/lvHWNmjbhrSEZxOOby8CPXaatiVWL+zqc/33DJRt070l7ncg/QHwjce4dc565EDYvVZvcj6Y887Lk1Vg+e+M4g0+uOp77jLWNV2pR7x0vjrwpqh8oiWTedOiOQLlmn7cuxr330q0ZZRi1eFW4zrVhVOaTZqbIgljJPk7G6y2b72ev8L8ExqqyVfv7o0Z8Hxymvnb7H14Lr/KHVvwxe000zYMNideZep5kvT/ls5PcJL1aDgO9xiRy1b7EartcpGbGyaV3PONLuQkoq7KKyWHXK+vz7VwT1LCXjUe4J7hTsrNEMC0xXUCWJ1WbHl6UUQJRETSNWx40daZZfeHRwyG52qPy/1mZ1hZ1bCkAWSVrUv9rGZqeGKeXN+GlbOuZ6YGABJV9iVdqRGCeVJogSq5rFKuNYV/rK8bgs42qUpj1v3PMjLPXdv4VFp3xH3r5sZSzvuDhF9StKouYtVtNey2k55va+pVZ+3mUzTEWsigxNu0mNVvnc2PH2szdbsbrf4CelTcmGNcNqi2NtsXPaVnkfBCAAgdwIIFZzQ0vDPgn4foCJEqtav0v7HRarzSSovFcGnvIwoZu8XyWQ26YrXJpluUp/pJ+uWF2y8+mBEFi6+MeBpEszLVyFk/Th9c12NHM3Pddc9rydVmM3EWJTjvhAIARcyZZJrE58u/nua1PrslZqrKoEOnvVWa2JVdvmlav2qi+cpW0K3zRi9Z4NBwWZqfpvOdbV+3zC3LLcru7qZC9qzFWsigSVLY1YfX3k5ualPaabJx9ZWherEh+J+ZXfnt+SWH1r9Djz/+5ytjnqjxfV+mHrqTaLuZYH0PPLrScqr4msjYt58Bk7RUtleiaxusVO5rsb398g6PU8yjvmcWI1SgBHxVwycuSBp1WxKm1O+fWRDbe3qHtH2us8fJ8J4hYhW8Nitdn9SN/ritXPHFp72P/Wb7/VkljdYfMdzIaXDzerR94atCMSVdqU41z+1j+1JFb32movs/wPOwX9kU3EqrJsVazuOeEA87v/2TZoUyWoxrxVsfp3O55kFv3xVw1iVfo58/sLWhKro4dvauYe8g/mA7t/oOE84n+qRcD3uESO3rdYbXXF8Kxi1RVachxFidVmZ5A77ktakEmzcx++4Kh6k83EatQUe5XNMi3dzX6Nyz5u5exPI2+jSgGIiL3c/sioW7vTyqPEalz912BsY4WtylbJuhUmKoWzcnAFptbjvfOzh5vJ9kfyZmI1aT9ZxKpKZJdp3mI1qf+l+rtknUr26Vn2nzQZpr+/w5hbZlqZarNdP35n9GeCbNZjazVcRa6yQQACECiYAGK14ACw+3QEfD/A9IJYjczgO+Bz5gvPH2tufaYmWbyIVVs76SI7RVCnmnsRq7ZNkZMi/WRLEqvhaeFRkm3pRx83S+d/sUGsSnaN1ONqRaxKBuyqD9xuhtkBo9ZebVesrtnuXWb+Hv+aWqanEaurYmIegG1VrNrMg4vueaahvMBRx55k7u5/zrQsVlPGPItYjYq5K1abLVj26MZdzJqNmw6pqyttuj+gCMZ2xKpMq+1/dk1DGZEyitUzDjjD3PnQZubJUfOCU8eHWJ1/9Hxz6k0LvIrVBz70K/POb/69V7F63eE/M7PunjVErM644adms90vy5yxOnHMvuaeU25J9+XHu0pLwPe4RA5UxyZSe/Eeez8VsSdSrtVSAJ0Sq5JtKVP25X4m/S2jWF3z2vpgarhsSWI1Kosyq1iNy5Atg1gNH3+RYrUZ1zQXvysww3HrlFiNK0sRd55Jv8LnoVsKwM00j6uxmoZNad4jdVGvOaw2nT9pISud/m9/wI+VqnpgKmCl3uoxtpYrGwQgAIECCSBWC4TPrtMT8P0A041iNTwtPEouxkm2tjJWSyBWw9PC04rVsGTLkrFatFiVLI+dXlnWUF4gKmM1F7EaivnU168y80473sjiJt0iVqPKP6wZs73pP/kBr2JVM9PdGqtVE6sPv/F1M3Jcf+ZSAHmI1eUfW272uvzzHRGrIo8kCzapFMDwsc+YDet2CL7wpJwAYjX9d3+Z3+l7XOKK1XotaJth774u/+3KUncsE5WZ2KpY1UW06uVybD+alQKQfqnE0tk7re7blVThqd1JpQCSzpcooRX1mXDmo7wHsRpPV9k8an8kPOkdk8zc4yfXeYUX1pJWlK/OrpDXtFRCUgzDf89LrGrGcfiai+qf1rqVH+t1a5axqrI0XGNVy/+4144u3hZecCwrp8LfryUBZOGp93w5ujtZpKq2cJdta+m3spcaKBwIHYAABLqNAGK12yLapcfj+wGmSmL16PtOChbpaXVaeMPCOwPZixc+fXrQpmasrrS1pnb67VWt1Vi1ku1L//Gk+eyf5podh/25nl3armSbc91PzAWjbjTjzKuJGatxYvX09WcHtWiDB1ObaXj79f8ctNm/YZdg8SofYrX/hk/Xa3v6ylhNE3PhG67b2kyshmMeQGk1YzXHmH9+5O0N51G4/EPWjNWkmF8x6cp6vc2kuroq031mrOYlVm+ztRTvevGLZvjYZ+vZpRJyLQXw2qqPmO9/eHYgicdse289a1Te88aLh5nRWz1g3EWhJGP17l9uax4b9i9m+KiXGjJWf7P21uDzzWqsRrUpYlWyPkfb/UubPkoBiFjd458uNmMm/iSQmdKndksBSMbqx358bsBEywtolnIasep+LSNWu2eQ4ntcEnxP2SnRck0WLVajsi2TxOp+F95ta83vZI7adztvGathsepO0W8l0zGtWI1agCsPsSoiTmpft7q1WgrAd8bqaTc+ZJ5+2db1tpnL2nazUgAuXxnLyFY2sZolszicKetmcB+178Qh4Y0Sq3GlB6LKTLR6vhT+uR/ZzNLfLDDmQDvNXxaecjetqSoLVcn0f7emalLHJRv25ZXpSw0ktcffIQABCLRAALHaAjQ+0nkCvh9gqiRW3XqqaettXvzmR8yitw4294/5XCBkp4/4r0BWafaiCjkVq2HJFlVjVdpctXHb+qJZOk1fpvWcvGhkvUZrllIAsv+jRjw0ZNEhaXPXa16p11NNKgWgYlWmb1+0/iNmiq0tWl+Ia2DBKJ3CLe+VLa1YlTa/sP5T5oKRNzZMC3clmwg5Fd9paqwufOvd5vq33mfuHH1OsMCVbFJOQEsBLFp8b/C3ZjI9LFbdmLttpo15VI3VvGKu8XGlv8Zc4ib/xMU8LFbDMXfbTBPzKLGaJubuXbCdUgB5iVW5x/3Lg3cHNUB12r70WcWqK0Fdsfr6c8eZDeu3NJtM+l6DWL3ksEvMgsXbGVeiao3VJLEq+xo24rUhbYpYnX7ln+piN61Y3bBue7PuuePNyM0er9eL1TqtIlZFnugCUmnFqrYpLER+ulJZxKqbnSptphGr6185KJDUY7ez9eIGNsRq58cPee3R97hE+qkrjMsiSGvXvVlf5b3TpQBaEavNRFqWGDTLWHUFVp5iVcsGhKdky3FECcAo+eUydGuaxmUZZ2Gk7y2LWHWlYBqxqnzlvTJjKo5rGibNMlbd2qfNMkij9pNFrGqGt4ryKDHv7qNnxapAkEWn7I/6gTjVxawkU1Wm9e861QpXm32adTEqKTVwpW3vwBm1z7NlJ/Aju/bG3rZmbZYFxrLvhU9AoKsJIFa7Orzdc3C+H2CixKrUMtP6W0KuLItXtSJWRVgu3TA5qB0qoumQ4f1m8vAnzZ8Ou9D8w4oD6pmOWcSqvFc2XTRL5NfTG7cxO57xI3Pyv/+lJbEq8kxFmgqxJ0ftZnaZfaPZ9cqnMotVEYoiTLVN6bP0V9p89sP3BnIkq1jVNlXeaj9/vcMp5vX3/mPQZlaxKm3IP1IbVup4yibx+cs+J5tbtv50ffGsLGLVjbmK1SwxjxKrrcT86JVfD0S5fFbbdDOKJeZaG1ZZPj/ibWbb034YxDyrWA3H3D2PRnz6waCGbrOYR4nVNDF3767dJFZFGsomYlLloojWhSdeay64/eWWxKoIUxGKbpujNm5tFvyfa8wx//w/mcWqZo2qENZ+jt24k/mlzXRpRaxqm7polrYp0/a/8jdXpxar/9+Tq8zme9YWn5M2Xn/+vXXJK68Jh303f7+5ZRr14Ko+QvE9LlEemlUp/6/T+8sgVnX6tsjGi+/obyhJIH3VrMWjbH3Y8CrwWWJdBrEq/Q2LOBkf6jT38PEkiVU3Q9SnWNXp6jvarNdJW25al76u6IwqEeE7Y7WZWJWM3KjFqZRvnmLVPZfyFKthkYpYTbjiRaJK9uq6NYNvlPIAUiag1U2FrSxklSXbtdX9ddPnnrDMZIGxdmPQTUw4Fgi0QACx2gI0PtJ5Ar4fYKLEqk4X1aPrNrEqx7XRZoK6mY7titVAYl0yP6ildchT1zZkGqYpBRAl2S7a+mvmgs+cHjzUqJBLm7EaJ1alzaPfP82rWL1y6i+N1pILi9XTr11sHh77ySAbVeq2yoODO21fxaoKPz3nJD5ybgYPpU4WrNQocwX7lFlfa4ijfN4Vq7Jw2b621EOWmF97/lnBDwsqNrVN+bcr05NirudBFrH6rS2+YM44a27tQTZjxmqcWA2fR3IcUVnKWcSqG3ONmUzZ1Sxa994hMdd6aXIvcWuounfQsmWsRolVEYT//YWvB9d52ozVTSbdGNRdlW386qvM6tcfaRCr2751vFk86x+DmKsgTZuxGidWd1k/x9zxyY81Fasiid++4Z/r5R9kKr9scWJ19o4L69e5TvtvlrEqMdc2hduB4042y9+yGToDm4jVyw++x06XHjo9tPPfrOyxHQK+xyXalyix6i68FFVjVcSau6p6kthJOu6ojFV9Te9n4RqqKtf0767QS9qf+/eyiNX3XXVfME3/uo8eHHSvmZgrSqzGLZBVBrGqdUd3tMJXtnCmr/CVhc50y6MUQKfEqk79nzf9AHPSQZPqJT3i6gz3dMZq1M1AMk6zZqmG21n3is1afXu6BbKy3JB64b3X2EzhdS/bjKLf9cLRcowQyI0AYjU3tDTsk4DvBxjE6n2BLMtbrH5y1T+YI4cvy5S96Aqx60ZfHny+amJVs1iLEquapSzXoMja6+9fYdb+/j87EvMksbqf+YHZ942HG2StG/NuFqtaN9G9N3arWHXLC0x+/Trz0OpflkKsikDdb8Q5hYpVKS0gP8qwVZuA73FJM7GqYk/+HSVWwwvbFCFWNXty1mF9Zv4DK+rZtlmjXBaxGi41gFiNj6Qrcq/9yEHBD0dxZQq0FeXrU6xKDd7blq00yy88OmjWl1hNUwvXPT+Srj/Eata7Qsr3S51WmdIu9VuljitbMgGYJTPiHRBISQCxmhIUbyuWgO8HGMRqZ8RqkmRLylhNkmy62qxmtpYlYzWNWL1720+YC1/4YsOF5StjNSxW5XzXjNe8ZXpSzE/e4e569q5O2/cpVrX8QxkzVqsiVjduGGs26/tGvRRAXMbquUccZ+7uf64hi/WmU2cMWRArq1iVTKeXxl8VTJuXz2pGsE7TbydjNUmshssL5JGxilgtdjzha+++xyVlEquagSd9ElEqq7zHLayl/U76e1ruZRGr7kJZKrbDU+j1mMqWsaplG6R/nS4FoOI/Sawq3322Hx9g9JGxGpbhvsRqmuxrWbxNhPLlNmsVsZr2as/hfTKlXWq2nmX/GTshhx10WZNSm3asvQY/9UCXHRiHA4HOE0Csdp45e2yBgO8HmLKJVZnG9/RLrzWQ0Uy2NAsZicjTupXSiMiljbsebm595uh6jVV5vdOlAPKWbLMP29Wc/r1l9ZIBzcTq7FM/klhvU6bty6ZT8eW/4+ptNisFkEasykJkZ686qyHm3SpWLx91jZk24ufBsVZJrM4ddWPDwmrtlgKoilgV+SjT2bXOaJxYFYkqJT+iFq9qJ2NV2pTp84jVFr4s+UjHCPgel2jHo0oByN/09U5krLr7U5mYJE717yLKHn12jZeM1fBq6+4iQfIDjGxZhJwsZiRjLc2qbHayhPddpYzVuDqubrmGs967Z/3wNYMyjUCMYqbZyvK3tGI1SbymvZDduBQpVpv9IBA+FuXtXstu1m/U6+Gs9LR8eu59IlVlavsUW8P1GGqZN42/1qW1M9uChcPYIACBtgggVtvCx4c7RcD3A0zZxGqScEmqt5lWrI771CJzkV10Qut9kr34/uBhVfjqtH05p6PEqpYl0CzLXhGr7iJokkHcSo1Vt25rlcRqeGG1TorV6bZO25wBcaAPqyIctW5r1D1D78f6o8y/PHh3MP1eaoJ+5tDa1Mhv/fZbZvQ29wavRWWXyuu9KlZHPPdp88a4uwI+KpXJWO3Ut3z19uN7XKIEqipWpf9xfc8SXVdQheWmmwko90PZsojVKKEV1zfN+rzzs4ebyTuML32N1Wn2O0OyJWVzJbjLp5lY7X/mlfoU+izxcven31VS6iRJnCrfcWNHWr4TMsXR7V8zsap1XmUqfzuLV6URzrp4m5wvaTNWs4hVzRzPGpuefP9dtnb60m/ZLEwWsoqNv9S1FQEtQvWUBT15mnDQEPBNALHqmyjt5ULA9wNMWKzq4MZ9KGh38SoZiIX3I21GLWqTRqzePu5Uc9IXrg4Gq+GFjNKK1XddvDRYuVfrbep0aWnT/OyrwcJBwVTqf/xiw0JCElR5fdXGbc39Yz5Xk2sxkk3kk2RCuAtaxS1klFayLf3o40FNQndBK/msThFOUwrAXRBLjkeyQ7XNNGK1mWRT8S0LeWnM3TY15vKabMIvbcaqtBkVc3cRMo2PK0EPGV5bOEizYPWcyRrzNGI1KeatiFVtM++Yxy1e9cnhF5nZb946eJ7L+e4sWKY3Op/XebM25R7lilWtYxh1ww2LVV3USc6jNGL14InvNP1jTmuasXrsNheby95/wpAFrdopBSASU+8dvjJW5x89v36db9Z3ldm4YZPYGqtSe1Wzb5uJ1f4zfly/znVBq9P3+Fr93h63eJUIa5G2lALIZZjQ8UZ9j0v0ADSrUv7fFTpZMlZ9wND9pc1YlX36EKsyRpGMV5FhRYrVsBxrJuZUErqlAtzxX9TrIhS1Fmir8UraRzjLMU6strp//Zzbj7QZq3ELb2XtSzOxqscrsvPYb9yXKlPZ3b+ez2nEqnuu5iFW48pQZOXVE+9nIavkMN9ia9A+YWeSSQmAdhcOS94b74BATxBArPZEmKt/kL4fYHpZrLqSrgjJptOr5azMQ6wGouypawclsV2kK6reZhaxmiTZulmsrpxwkHngtRPakuntiFVZOVhq0b5r+KPB+eJbpn979381+9pspHCWsnseRWUpFy1WdeXtrGL16l/eYsbucFvTjNVuFauSvStb3OJViNXqjxU6eQS+xyXad82qlBJBD1i5qFvRYnXNa+vN/hctMlpCo9q6AAAgAElEQVS6KEo2ad/DUjhLXFxBVaRYXWVLBky1pQPmHjfZzJra1zTjUceUWcSqj6ndbi3cqH0XIVYfvuAoM36TUYkZq3o+ybnRDos0YlVkryQguBmiac7JLGJVyyHI8ffbHwaa7a+VUgCI1TQRc96jizId80+2LIBd0IptkMATNpNXatG+x2b2vuccyEAAAp4IIFY9gaSZfAn4foDpFbEqgnHphn3M5222XTB4tRmr7YhVkWzT134/aPMWKyyjpoVnzV58esXvzUm2/qZkw86ztTijFjLKkrEqQkxKHUyxIk77eeOeV5uPzji1nvEqLLKIVbdN+WyQretkL7YqVnd68t+CuEwf8V/Bv6NqrGbJWH1k9P5BlqUb83YzVqVWr55HnYy5ex5JLdoksSo1ht2YJ8n0B8Z8Njjn4urqJsVc73hFZay2Klbd8gBxpQBErErm5pt/2S0oJRBVYzVrxuovVz5mRm2xzGx4Y8tA7E5882Rzz+zzgmtS67FmzViVGqwjN3u83qZm5kqbKlHdjNU0YvWh1b8M2pRNskujSgFkzVj91QuLgvaGj36JjNV8hwodbd33uEQ7r9IlLJuKEqtuPdKkjNRuEqsSD1faNctYzSJWVSi2IxPdEz2cWSx/y1oKoN0LJ6qmq4pGqbkrojWqZIP2vR0WZRGrbpaq8GwmVmXhrvkPrGgQvUk1VhGrLZylupCV1BCdaBdpYqsRkAWrzEb7MPM7iEAAAh4JIFY9wqSp/Ajk8QDjPiBkKQUQNW1fBjwyrVwGUrr5FC4i7lopBaD1GCVLVLZZX7m1LbEqkk3blOn3t731t2bepZc1TPvPKla1vcnDnzQXjLzR/HC7z5jLzpzZUIogq1gNt/nYQeeZmR84ri2xqm2KBBYRKkJOY96qWA3HZ/Invhk8EGn2pIprmWY4/6bv1WX2lFlfC6aFa63cYBA/sGBZXJtRpQDW/OwbZu7I7zUt/1BUzLOKVb3uos4jOVdlc2W6vtZMrDaLeR7XebM2w6UA8hareuwiI9e/fJD54zlzG6b9uxI0zeJV2t7wsc+YsdvdYfYYear58WnT2xKryiuqzVbFqvZz1IRlgQiWKf56neu0/6xiNdymyt78vjFpuRME8hiXSL/LIlZllfO1695skD9JYtWVQ2mmT0fFKW3GqixcedI7Jpm5x09OHe4sNValUSnLMNmKwes+enDmjFX5fJT01NfbkYnuAZdVrKaZ6i8zUqTsQzssyiJWNXtYfohYY68bqZEu5Swm2czz8KbneJYaq4jV1Jf54Bu1JMAWu9TqrbLZsm82g9eWfjMsWMXZAAHvBBCr3pHSYB4E8niA6SaxepH99XvCc3aak80ilS0s2Vxh007GqivZ3DbdeqpRYnXq61eZeacdH4jn8LRwlQ7ang6wg8GyzQyVf1SsykPOFX/5h6bZi5JpGG5TB6Rar1P2lTVjNapNX2JVj11rY4bFaiBbvz0/k1jVNqW22KL+1fW6vG75B5Wtzerqthpzt65uKzFvVaxGnUftilVtM+8fUNxrKiqr3q2xqmJV6vSJ/HC3ZjVW02ashs93kSRynatEbVWsRsWnlYzVXd6YEzyQu5t772hXrEbFfLPdLzMb129pWhWr7nUu9w62ahPIY1wiRJLEqi6mJO+Ny0z0QTZKQhYtVnV6/jy7SJOIq6yyKatYdRfSypqxKjHoFbHqliRQoZ5GrMad61nO32by2xWYeZcC0Hi76zPE/biQRazevmxVS+d6FoZd/d7f32GM1BOdcoYxx1ih2MublgCARS+fBRx7jgQQqznCpWl/BPJ4gOkmsZqUvegKmyLE6q7rFgRZL+2KVRmEJ00Lb0WsZslejBIu7WasusLFzVi9yWYqz/zyt2pZrC2KVRnYx8W8W8RqVMxdydbNYrXZwncqUd3Fq7pFrEo91GY/yqQVq5vvdaEZNnydkYWlotp0Zbq2iVj1991e5ZbyGJekEauurFGh1U7GX1wMWhGrUVPCs8bYzViVhaxEpv70c4fXm1HBKT9A5i1WZVX5e/qfM7ecNiVY/EiE7kkHTRpySFGlAHpJrLrHmkWs6pT4ds7fZvJbyxGoiG+lxmqWRcYky3v6QTvZ0gcjazOP7PgraosSq7oAmrzf7WfcuZX1uurp999la4ku/ZYxH/ymMQdaydqLm2TvXjPVHrktASALVo2d0IsUOGYI5EoAsZorXhr3RSCPB5isYnWaHUwvtL8cF1EKQDjqwFN+vb594c0tZS+qZJMBn9umDPL6//Nmc+2oK1JPC9fYaiabSg590HGzWFsVq65wlAyvNGJVFiOSByF3czNWw226WaxppoXr55OyF0W2/sLWopU2lzz+YiCB5DXZZIr/kp1PHyKG3IxVNz5pxeqUIz4QDObdrVnM2xWrzWLeasaqy1dXiE+S6cI4fNxyvV5uH4LjrvN2Zbp7/oezS+Xc0JjL+zS7tJkEdfsfVUYkrhRAmjb13iHXebtiNSrmWUoBKDftk043Vk4a8+Vv/ZORGqqTX7+uvmCZiE15LU6CujI96jqPqrGa1GbSda7lAaRkgMZcXpNNatMeOO7kyOucjFVfo4Pi2sljXCJHE5fFJ5l5T1vJGJY1co9rR0zFESyDWHWlmfazHbEqolTGcWkFW9qMR8RqLTvXXXAtTcaq8m3n/G0mVt24yHds2ri751qWvmlfDtltq8xiNe5HCcSqp3v8j2zG6m8W1MSqCNZe235kF/CSBb0oAdBrked4O0gAsdpB2OyqdQJ5PMBkFavN5EjSw7cri1oVLjq4SyvZJh/y/qA4vi/JJnI0SuKUTaxGSTbE6h/q4tGVbN0sVouIuY/rXNrolFj9ySc/FmRhiaxU6fjqk6cbWbwqrhSAb7HqLnbj/iiDWG39+5JPdoZAHuMS6blkacqPg2Gho9dKp8WqrvIufUsqBeC+x0eNVd9iVUWee0zNzhadhp2U8YhYrZ0b7jmbRqwq3yzyMhyvMolVuXaffvk1c9Tk7byLVXcRuc7c4bpwLypX9z7OlgWwtUa32LkLDzLikESoilh9j/3R9z3n9MYxc5QQKIAAYrUA6OwyO4E8HmC6Xaz6zl5ErL7QcOImyXQtDyADGTJWa7VyZTt5h7ubTuF25WQ7GautiNUHxnzW7Djsz0GmcVxJiTwWqZPpvBff0V8/v7KIVc2kd0/OuMzncMbq/8z9TPAwjFiNz4JNus6TMlaP2/njQYZcOD5krGYfB5TtE3mMS+QY47L4ihKrriDVrFnpZ5w41bFVmcVq2r6lzXhMEqtzj5tsZk3tq5/CwuhIK99kUax2t6g6rmteW2/2v2jREDmv51bWEgpp+tiKWPVRIzhPsRol9puxcPlmLQWQlLGaNds2Tcx68j0qGeXgd7VT4+2ivGbifoNT46UOqW4yff7lp4zZ25Z0kPdWUcRqXVU5hlNsxi4bBCCQGwHEam5oadgngTweYBCrg+UF3BqccQsZIVYRq3pNp8lSLroUQCtiVcoDvGv4o7mJ1TgJKlyl/rDLN+3iVZpJ795vm5V/cEsBdFKsSv/cLFjNUIrLWH34ja+bkeP6K18K4IwDzhhSpoIHZJ+jg+LaymNcIkdTZrHqXq9xcjJOAKeNlFtjNa+M1bRiVRfL0nt33LWbJFbDn2u2EFZaTvo+5R2WpVElIjopVt0FrbQ0T/jYlG87krlMYlVrus46rC+YMZZUY9XNnEasZj3z23i/CFMRrEttSYCXV8Y3NHZ8Tbjqe0TAygJYIlmrsK1ebsx3rFDdYidbAuBO6qpWIWb0sdIEEKuVDl/vdD6PBxjEKmJVssbyrLEqtVTjMlYf2fPTQ2rBlqHG6pTh/UH93kD2vXGe2Wh/zc8yLfyQp64NslObiVXJpnFXdI+qjelOC2+lxmoZxWqUBJWYI1ZrP1q4Mde6rVE1Vs26vzKTh305VeazCg25zn3WWNWMsKSMVcRq945T8hiXlEmsuoIzLPHk/4sSq1KX+ah9JwaZ4FkzL6OOKekMVUEp34NlFqtRWbHhKfadFKvCNSqbNsy7XclcJrHqZuAGdfUTFq9y/45YTboSc/y7CEiRrbK52au6S8la/f0dgyJ2ysC0+jIvAKVSVRarOut3SNUcTx+ahoASQKxyLlSCQB4PMFFiVX9tlgGqDNxvX7aynm2kU0LlF/Y5dgEEzWCQf3/+vXvalWtfHZJ1Jg/fF9kpvvIAoG3K4gkqqqRm0vhNRplFjzwX/LrttnmB7YO8Fl5oStq89JvXmcvWnmNWHfA5M/6Y881p31tmhj1xX12I9R+1wCx6dY/gs9qmDrp1YC2B10G3HNO/zL8haFM+O/nQ9wcDYhFkOoV76UcfN1+37Unfw21GZZ1JtsKib54VfF4+q/LIbbP/9JW27w+Z8WNHBX8X2XbnZw83k3cYH7nokLS59pqjgqxC+eyadesD5pppuGa7d5k1p/zYTLWLfOyzvf2leWCT6XaTttwksk2J+b6LPmy2GTfGjPnkXfWY67RwaXPR38xviLm0LW02i/nlj7zb/Hq3T5ltj7/QaMx18SqJW78Vq6fbuElbctzCtFnMv3/rTebTT3wu95i7YlXOhYt+t3VLMf/1iT83r28+KYhPOOZyTch5pMeuMY87jzoVc/c8aiXmSde5XLsS8/B13m/jH85Yde8d8jA/2Z4ncp3rveP+Lx0RnH9BzeUM1/lHFywwz29+pZmz/5XmY3/9d0NKAcjrd/5ys0wxP+HmC8zobe4N2txrwoHBsYzZ9t7gNdluPfKB4D7o3juSYq5tymf1OteFpiZv+dfmgoP/NagP617nslhZ3L1DrvN5y88y22w+xlzzd982i/pXB9y0zT0nHGA+vNNXU1/nclxyXS969VQzaZO3m+uOnF+/znXxquNtGYD3vG1mZMzlvs9WbQJ5jEuESFkyVmVcIPcYt2xFmozVqM9liXRSxqqKNLmfZBWrrfRNyh/IJguHxYlVuV/LfXzSlpsGYw3ddJwZ/pzct8PvzcLIfW/UImPy905nrMr4TDa5B4ePv1mc2mWh58Pn7aKR8t3jstasWc0gzTpbIOqYmsVJ5aiObeLEatR5GCdW9dySMQDfG61eJZ4+J/L1Z7Y269Jv1QSsLARVRrkq/bzGZtWue7mWqSp9ZYMABHIngFjNHTE78EEgjweYKLGqAxsdfLkSUgeG4Zpb4df1eHVA5a4qqyvbqxzR/cS1GSVBpf1vfuc7gWTTQuQysHTFqnzZX/nY2wJxoFlyUcfkZjNc9C/Xmgte+GJ9xciwWDUXvlJfrTjcZpQQCx4Qz5tVE7P2s/VjdGSttqnM3F/4o+Ij7/vF3CmBWHXbVCEWTM+xx64PFNrurQNZgXExH2anyshqtpM+/5/1h9p6m7ZG6tKdT68JQjtwF6buQmJhIRYct119/az73xlI0EknXFznpmJV4qZt6oBfz6O4mN++8GZz0vJP5R5zV6wKy5MXjQyEmO+Yu5JNr5W482j++SebWSPu6lzM7Xm09N03Zo65u+qweyxJ13l42n/43hHFJ/yetNf5cd/+rnly1Dwz/+j55p12kapwjVV5fd6/v5Up5ntd/vlAospn33p1tyFidfnHlg+5dyTFXNuUzyoflaAHb3ewueGYGzJf57PunhVc5/ecckv9Onfb/L/3nJc55tc/Pc2IlF34we/Xj1HFqmSrvmP8yQ1tZhVBPr4/aSMfAnmMS/T7Q+4l4enRna6xGkVN+yDi6Kefs7UJc9hcsSp1Qk96xyQz9/jJ9T21I1Zb6W7UvTxtO3FiNe3n07wvi1hd9Mjq4IeeTt2H0mSspjnGZu9pJlblc2kyjtvtg/v5NAu8Re0vTqz67BtteSIQZIMea6fY71I+uSpSVab/v/wkUtVTuGkGAmkJIFbTkuJ9hRLI4wGmymK1EMmGWM1FrKoQ0wcdffCRC84V3/Pv+C8z66H/01ViVY89SbJFCfpcZXqPi9VrFw0LylSklendIlav+ttrgwVfsvyAglgtdGhQ6M7zGJe4YjUsv8okVttZxT0paK5YjZom3mmxKpnpugBd1ozHsonVuFqwSTFp9e+IVSu4Um6I1ZSgyvK2MspVd/o/maplOVPoRw8RQKz2ULCrfKh5PMAgVhvFXVTGakP2YoRY1cL7ncxYXXj+8WbaiJ93Lnsx54zVsFh1B9fuw6tmweadpdypjNX+Z14xs+0qye7KuVnOo7zF6pqTf5RZsnVLxuoDv5sQme0eF59uEauaBYtYrfJooXN9z2NcIr3XkkSI1YGSRHamyFm23JJunRar7iwSxGq266sXxap+T8rsiAdsyZ60G2I1LakSva9MclUW47rrHFuawJbiOOVmpv+X6DShK71DALHaO7Gu9JHm8QCTVay2O51XP59linDctPCbfnyHmfnrmZ3NXowQq61kGrr1NpuVApC6ZlLTTDb3Yabj2YtWrK464KygbmsW4ZK2FEDZxWpcSYksEjQu5ofstlWsWJ1n62WeZOvOytbxmDslJbLEHLFa7VIAiNVKDxM63vk8xiVyEHFZhWXIWNXszV7KWL3d1siXuvrhsUiaE46MVVuD0m55lh4oWykAvU6zXiOI1TRXVAnf88T9tan3B9pnsg9+s5gO/uyrtdqvE99em/5fxrqvxZBhrxDoKAHEakdxs7NWCeTxANOqWNVi+M2EmBxnnjVWC8letGLVXVG21UzDtGI1rq5ZxyWbFavmPefUFvPKocaqLCp2sV3YJ6pWb+EZqxExj/qBwH1oylJXt5lYLVSmI1bJWE1RS1mEy0W/e1+9xurFP+kPFhykxmqr3/TV+lwe45Kyi9W4hbV8Ri6pFMBpNz5knn75NSNjsTyFnR6TK7x00b20x/u+q+4LFqfMmumatv3gh0db0939UU8/G7V4VadLAex34d1m7bo3c41T2cRqq9cIYjXLWV+y9y61QlWyRQeeFzrWO6mn+qNPG/P7O6zYnWHFrl1Uiw0CECiMAGK1MPTsOAuBPB5gWhWr0m9XsuW5eFWppoV3uVjdbdvNzbafuTdy8ao8xao8cOnCWDLdsewxR6y+EMRLNx8/oJRt8aqylgIYs91PzOitHjB5LV6VNWNV4nbafe+pi1V9oEasZvl2r+578xiXNBOrmi0aXmk8SqDlRbVVaZSlP0liNWpR0SztZ32v/pgun4tb5T2uzbiFpbL2odn7yyxW9fjzFOBJYlXk7qQtN81dcGuMWr1GEKs+r4oC2vrRGcb8ZoGdhm+n5O99XP4dkDIEsk/5t2TKSsYsGwQgUCgBxGqh+Nl5WgJ5PMAgVrPXWO3mjFVZ5Xj8GYtSidVpdor65XaqejMhlrYUAGL1j/WH1dJkKeecsXrtRw5qWJm5HbGq01TDC03FlRE57tvfNU+OmmfmHz3fvHPiO4MfiUZs+rjZdJdrg9uxvJ5VrB589RfN65vfZW47/jbz8svbBuJ5zLb3mtHb3Bu0ufxjy437gJ0m213rtspnlY+2qWJVH6j1e+RW+yOFbHH39ll3zzJS9+6eU26pX+dy3HL8rqxNm5ku/Zq9+ASz9zY7m4Uf/H69TcRq2m/2ar8vj3GJEInLKnSFo0sOsTpYfzWvM0rvKYjVbIQ7KVaPnrxdMPtHa/9rT91xxf225ukk+x2Q56bXb9ZSAKts6SspOSVb1vMsz+Oh7ZQEJHv0O8ca8/JKOx3flsCYuF/KD7bwNp36v8VO1FNtAR8fgUBeBBCreZGlXft0cKkZdsh5NRLTbzLP/mCGmWhWmwUf2t7MvG0AUP315sDyeICpulhduvjH5pa/P9mYLXYOpMWwJ+4zt4y+pAbSfqnH1caMEy6zrrnX7LL+cXPBabZNW59H+IQXr8oqVqee8x1z5A5vmAs+c/rgw+LIhUbKAQTbQN1Wjf4vrKiIqtvqTqOTNs86eIw5adqH6222u5DRxd++1Vx24n5mv4MPTyVW02QpS3y+dMpR5q/3P6AulZ4Ya6fqyOYsiJVFrCbFfP6qHetlBdypgc1i/upTvza3zD09dcyTMlazxDxtKYA0Mc8q2STmM9+1s5n5geOGxjxnsdos5u5DVVikuA+Iep24EiZNzE+6drH59epHzG++/HEzbvQ4L2L1xOv+w7wx7M/mjk9+bIgEleNpRazudv73zfQpm5nL3n+CN7E648YfBjH/yvuO9iZWpc3Lpu1vpu/3LsRq6cc9jeOPS5ZsNOeKi3fHKvZ/668nHE8e4xLZJWK1NrVdJJiIJrfetvDpdMaq7FOntGcVXkVmrEqdesnU1B+cmp1beV26nRSr4fGEHlPU92Zex+syzipW5bOtCvw8j4e2MxAQuXqlrXM6dgtjPmVrr/qudfryU7UsVanruret6ypT/33vI8Ph8lYIQKCRAGKVMyInAkvMpcMWmyM2nmsOsXtYffM0c6a52iz88IqG19PuPI8HmKqL1XDWV7tiVcWUm/XVrlh1M2nqD4ttilUtw+BOmw+LValrNn6TUfXTKymTTTLsVBjqQ1u9zYgaq2nEatRCRu2K1aSYL92wT72sQBrJFl4MJY1MTxKrWWKeVqxGxXzuqBvNrBF32SeRqcEPCVnFqlt+YUjMZcB6yoJMdXV1Je80i9QVKVajYt5uxqp77whnl7YqVqNi3m7GalTM281Yjbp3kLGa9pu9s+8bHIdMtDseHKP01ccn8nr6LY9xSTP51WsZq3qfDNcnLUKsxi0clnS2FClWw2M6xGrnMkFbzSJHrCZdURX4u0zNl8zVLXapZa76Ep9LrUSVBarMRmOOsYtVMfW/AicDXew1AojVXot4UcdrM0KmrZhtFh6+2Ezbaab54UA/iswM6Xax2opkk7AUJVbbkWxhsdqKZKuiWH308ZXm4bGfrF1NdgDXSszdLOEqidX6Imh5iNUWFixToYhYrdWgjSoF0P/MK2b21L4gGy0qM92tw1cmsepO0ZRLLZwtHL53IFaLGmhk2a9kr15v+n5wrjFfGWYOnTvw2ZSzaOTdiNVa6Q3fm1sz1P3hQvfjitVwNqvvvmh7smDWPf3PZZ6ijVhdamSM0Ykaq2XJWJVzph2xKmWpfvq5w/M6lWm3EwR+Y+usyqJSUg6gXbnqZqnKeFeyVO1MRTYIQKB8BBCr5YtJ9/VIptld0VcrBSD/fc8RZuP5ksfamNXa7MDzeICRwflKW9NooV3ZWR+Mw3LEHcA3rFJuPztlt60bFh2Sh+/bl600Sx5/MRhIZlnURj8r07bm3Pbb+iBUX7/N9tGd0hU1RTicsbpqwkFBf7RN9xjlOMNtpslYlc/JP7K5ckTqPK566dX6SuKSTRoeXMZlrMpnZdPPKzd5fYndlxsfbTOcMXrd6MvNkcOX1bMXtU05RtlUFmeJeThjVT7bbszdjNVVB5wVxOekg3YKpjvqMWWJeXCeaXkBO3hrJeZrXltfH8RHidVwzPU8KjrmYbHaSsyVeVyWshtzndYXd52nEav62WYxf9reR8L3jigJqa+F7x1prvOwTA9nrL716m4N13lSzNNkrKa5zrOKVR8xD2esRsW8dr/7w5B7e9z3hStWP33gp4PPhu8d3fdFX6UjqpUEWHG2lAKQ/z7TmCsWmhmT3Nk1ydmreYxLlKKeM3Le6Kb3Yv1+1ddblTitREwz81uZ5px2f4seWV2vQR212r32QdoLZ7Om3UfW98m95m7br+s+enCmj3ZCrMadF3p/PMnWhHfPoShZnemgMry5F0sBCJ6Lf9JvZ02NtOO6bPV/O3ktZwgjb22FgA+5KrVUl9qFqSRL9T3nGDPFylo2CECgtAQQq6UNTXd0TKbebf/YnAGRGj6mxgca+as8qMRtGzfaLxbPW/jBOK1Y1W64WVX6Wlh6hldsjVugRz4fV1stLD3TiNVgirTTZvgBJNxmGrEad4xxPNJMC2/WZjge8t6oTLawZNM2m02FS5LpYbHqI+auWA0GSQNb1HmUJuZhsdqJmIcXhgj3PUqy1eMjx2vr6pYl5kli1Y1PWCSEr8E0YtW9fbUTc2knXOsv6lqR90Vd50liVRa1kq3ZatOuBI26d4QzVtPEPKtYbeU6D8c8LFbbibnyCovVZte5e07w350gID/ozjN9K2sidcjW8ONv7a+dHpdkpdBJGdPqwjxZjimubrS24S721ymxmqX/7ns7IVaz9C3ueyJLG1ne26tiNQuj8Lggzx8tWu0Xn2uRQKty9fd3GHOXfUaQbFUpTSVT/8lSbTEIfAwCnSOAWO0c657b0xI7vW7e7s/auqqDmR8NNc5WLTDTzjbm6mBRq+ZbXpkh3SRWw9PCOyHZwnInLIt6VazqSu3haeHdIFaTYo5YnRJkJzb7AUXudohV+7AwsEX9oJSmFIB+PssPKIjVnhuKDB6wjDl2WmHmDNR+r/2hceaMjFsWHzmwqFVB45KsEUKsDmb1ZmWX9/tbrc2aV786LVb1x6a5x002s2wZmDw2vf/HlQJwZ55lXXwsj/42a7OT13Knj61n9ydy9a4v28O3iUMftNmnex8Xj+L3tiarZKjK4lRb7GTff01tJh4bBCBQCQKI1UqEqYKdDB5gBmupyhGcuEAkqwmm4M28LXjF3BSXNRI65F4Rq3LY7QgXd1o4YnVotp7wTSvT28lYjcteRKzaAJCxGtzd2rnO5fN5ZazedvxtZu+t9g76SMbq1g0raidlKZOxWu6xikjTei3VoKuXmAdFskqW6iHn1Tp/8YMxM2yGHlte45KsFDspY8hYzRYdxOofghJReWYWS/3bR59dY6Q2qZTGCdcnRaxmO2d5dw4E3DqpUndV5KoK03V2FpeIVMlSlfeJUJUZbSxOlUMgaBIC+RJArObLl9Y9EcjrASatZJPDiBoY+i4F0K5wKZtY3e/Cu83kHSYEciKuxqqeIlErHle1FABitVbXtuwxpxRATfC6NVaXf8yuaDuwIVZbE6ub73WhGTZ8nTnjgDOM1FjVLer7wspR2fQAACAASURBVNNXJM0UQCCvcUnWQ+lWsTrN1gaVGuv3f+kIWyt+kzqWKpYCKEumZFEZq3mKVf2ekin0smlN/fD3mPx/WeIQd4138lrOep/h/R4ISDaqZLCu/t3QxkS0TjmjeUarhy7QBAQgkB8BxGp+bGnZI4G8HmC6UqzKr52n3FxbjdJuWWovuoPShoWMJr7dmE89UI9olASVP2aqtzmwmnt48OsOfDOLVRmUSC2igS3LFOHwyt6SsXrw2FVmxLGXNfxynEamNxOrr2+2oxlzpF2J2vk1up3sxUCmE3NvMT9w9Eoz5rh/ToxPUvZiFUsB7LXVXub2428fcp2HH4qbXed6H9Aaqwdvd7C54Zgbmt47spYCOHWfU82X/uZLLcU8qhTAJpuvNh/a68SGNqMecJNirn+Xuq2bj3/OnPuuc8wHdv9AvZ+IVY+DghI0lde4JOuhdVLG6LUq0vPy6Qdk7Wqq97tZsW49aP0wYjUVxsg3IVYHS9C0TjG/T3byWs7vKGg5kUCQpXqfMWO3qL2V6f6JyHgDBKpAALFahSjRx2DxiF5YvEqlhLuIi7yWdiEjeW87U4Tl8/prvwzwZIsqpN+OWM3SZlqxKm2GmUVxk9c6IdOrtJBRVMyjzqNeiXnUedSOTBeWabPdO3Wdhxev0q+Y8L2jnYzVYSNeM3+zy6TY7KGoH1CSFq/ycZ2HxWpcm+2I1Swx5+u9ugTyGpdkJdJJYR/1I0jW/ia9H7GaRKj1vyNWEautnz18EgIQgAAEmhFArHJ+VIJAXg8wSLZBkRq1sncWCSrvTZOxmqVNxOpgfMJi082I9C3TEat7NtwXWxGrF/+k38x/YEXQTi+K1Vauc8RqJb6O6eQAgbzGJVkBd1Ks9j+zxhz7jfsif8jM2u+49yeJVR1rxN1bffXDRztfuO23QTmDskxBR6wiVn2c17QBAQhAAAJDCSBWOSsqQSCvBxjEKmI1fA64Cx2kFWJJU4TLPC1cbgDhLGVZBCJuAYjwA2K3yXRfGautnEfdlLGKWJ1ipgzU/NMv2U4KsEp8sVe8k3mNS7Ji6fR5lff+ukmsxs30yBpjX+/vRbHqlo4oi+COiyelAHyd6bQDAQhAoPMEEKudZ84eWyCQ1wMMYhWxilil/IMrQXtBrK55bX1dnGvJD7kt+ywFgFhFrLbwVV+pj+Q1LskKIW/RGe5P3vtDrGY9A9K/v9NitRP7S1q8qkpi1V3wNX1UeScEIAABCJSBAGK1DFGgD4kE8nqAQawiVhGriNVeE6tyww1nKTcTq1mylKWdrPWZ0y5eJW23W0s5bY3VqIXvkjLTW8lSTvzy4w2lJZDXuCTrAectOhGrWSMy+P5ez1jtpFidtOUmwZoA4UXVqiRWo753Wj/7+CQEIAABCHSSAGK1k7TZV8sE8nqAQawiVhGriFXEau3WHJex2imxeu1HDjJH7Tsx6Isri9wH41bF6qqXXjNTL1tcF7NJMUestvx13TMfzGtckhVgt4pVKUmz6qVXzfILjx6CRH+8iSrXk5Vfnu9HrL5gTrl2aWSdcV/ck+7liFVfpGkHAhCAAASaEUCscn5UgkBRDzBJGUitwEuqt9lum75qSDXLOmulj+7gVrIKNGOulbb0M0nCpZW2ibkJsj58xEemnO9/0aIgDL7azDvmUeKujOeR7+s8Sqy2ctwqRYn50FIArfLkc+UkUNS4pJw0/PUqzVihKmLVHxVaiiPQTWKVKEMAAhCAQHUJIFarG7ue6nlRDzBItnyEWFUkm69smF6V6Ui2Pwb36TzOI8Rqe1+BSQ/jrbSex/dFK/3gM50hUNS4pDNHV9xe0ohV/U71dW8t7mjZc7sEku7lVcpYbZcFn4cABCAAgeIIIFaLY8+eMxAo6gEmjwflXpVsaR6WMpwSwVvzzl709dDWqzGvolj1FfO87x2I1ax3i8b3Jz2Mt9J6HjFvpR98pjMEihqXdOboittLmrECYrW4+JRtz2nu5ZLhPG7syMiyEmU7HvoDAQhAAALVJIBYrWbceq7XRT3A5PGg3KuSLc3DUtYTG7H6QoDMt2TzlVGMWCVj1UdJibyv8zKXf8h6T+T9nSNQ1Likc0dYzJ7SjBUQq8XEpox7TStWfY5rysiBPkEAAhCAQLEEEKvF8mfvKQkU9QCDWKUUwBRbb7TdrVdlOmIVsYpYbffuwefLSqCocUlZefjqF2LVF8neaAex2htx5ighAAEIlJ0AYrXsEaJ/AYGiHmAQq4hVxGp7N6E8F0Erc6Zh3vcO31nKEmXfbfrKECJjtb1rkE/nQ6CocUk+R1OeVhGr5YlFFXriftfOm36AOemgSUO6LeMQX99HVWBCHyEAAQhAoPMEEKudZ84eWyBQ1ANM3nLEVz1HNyOyCnLE1wA3b+GSR3zyaLOsMZdLHbHK4lUt3PIbPpL3dV5mQd8uOz6fH4GixiX5HVE5Wnav9yMnb2eu++jBQzqmYx5f333lOHJ60QqBNON0xGorZPkMBCAAAQhkIYBYzUKL9xZGoKgHmDQDtqxQenVaeJoslKws8xYuviRo3ueRr4dL3xIUsVqdUgA+F/bwfR7lfZ0jVrPeeXm/EChqXNLt9NNc7/qd6uu7r9uZdvPxpRlfIVa7+Qzg2CAAAQiUgwBitRxxoBcJBIp6gEkzYMsaPMRqPuUFyixH8j6PfD1c+hZiiNXqiFVfWeRVjHmZ7x1Zv194f+cIFDUu6dwRFrMnxGox3Ku61zTjq/dddZ8Zv8ko46Pmd1U50W8IQAACEMiXAGI1X7607olAUQ8waQZsWQ8RsYpY9V23FbGa9SpsfH8e13kebVah5Adi1a9Mb+/M5tN5EihqXJLnMZWh7VUvvWamXrY46Ercjx5krJYhUuXoQ5rvWvnulA2xWo6Y0QsIQAAC3UgAsdqNUe3CYyrqASbNgC0rbsQqYhWxmvWqGXx/mmymrK3ncZ3n0SZiNV60tBNzMlaz0uP9QqCocUkv0NfZE4jVXoh2e8eY5rsWsdoeYz4NAQhAAALJBBCryYx4RwkIFPUAowO2ucdNDlYalalE7W4qR6R+5+Ttx3trc81r680Fx082PqSdHKM82Oxj+3e5XWV18g7j2z1so0JsmuU4+7A+r21KfI7ad6KZtOUmbfczj5hrm75j/ovHXzC+6sDmEXNtM4+YS5uff++exLzNM973dV7FmPu+d/i8ztsMLx/PkUBR45IcD6k0TSeJVclqXfXSq97GO6U5cDqSmUAasdr/zJqgXR9j2cwd5AMQgAAEINATBBCrPRHm6h9kUQ8wrhDzJSzzWM02j1/jfRf7V7HqKztMzmpt06dczCPmeUxbrELMVbLlEXOfbVYp5iLTfZV+0Pj4rK9KzP/oNT7V//bu3iMoalzSvUQHjyxJrPYCA44xHQFXrN752cORp+mw8S4IQAACEPBMALHqGSjN5UOgqAeYPIRLr4pVyRg49hv3xdZMa+XMQaz6rRnmW6Yj2fxKtjzuHcR8irestzx+QGnlvshnOkOgqHFJZ46u2L2oWJXZKLOm9hXbGfZeagKLHlltTv/esqCPPn90LPVB0zkIQAACECgdAcRq6UJCh6IIFPUAg1jd2muxf3lY8plpiFjtXbHaq1nKZKzu6eVLMo97O2LVS2gq00hR45LKAGqjoypWfd7n2+gOHy0xAbfuOmK1xIGiaxCAAAS6nABitcsD3C2HV9QDTB4P33lknfX6tHCfD195xDwP4ULM/Wca5nEe+XzQk5j3P/OKWX7h0d5u7WSs+j+PfMbcW6BpyDuBosYl3g+khA0iVksYlJJ2CbFa0sDQLQhAAAI9RgCx2mMBr+rhFvUAk4dkQ6zuYbNW/WSdkbFKxqqPe1oe1zky3f917jPbvSox93F+00Y+BIoal+RzNOVqFbFarniUuTeI1TJHh75BAAIQ6B0CiNXeiXWlj7SoB5g8Hr4Rq/6FSx6Zhnm06TOTjYxV/5mGxNzP10ReJT8Qq37iQyt+CBQ1LvHT+3K3glgtd3zK1DvEapmiQV8gAAEI9C4BxGrvxr5SR17UAwxilRqrPi4UsheR6T7OI2R678l0H+cNbeRDoKhxST5HU65WEavlikeZe4NYLXN06BsEIACB3iGAWO2dWFf6SIt6gEGsIlZ9XDiIVcSqj/MIsYpY9XEe0YYfAkWNS/z0vtytIFbLHZ8y9U7F6rixI73WHy/TMdIXCEAAAhAoPwHEavljRA8tgaIeYPIQq1+47bdm4bJVhmnh7Z/a1Filxmr7Z5ExeVznyHRkuo9zkzbKS6CocUl5ifjrGWLVH8tub0nHge/azW8iQLdz4/ggAAEIQMAvAcSqX560lhOBoh5gEC5+B6p51V7MozZmHm0i09u/QSDTkentn0XVkek+jpU28iFQ1Lgkn6MpV6sqVn1+Z5brCOmNLwKIVV8kaQcCEIAABNohgFhthx6f7RiBoh5g8sg6y6NNpgj33hRhYk7MfdyARWD4zvThB5T3+wgNbZScQFHjkpJj8dI9xKoXjD3RCGK1J8LMQUIAAhAoPQHEaulDRAeFQFEPMHlI0DzaRLIh2XzcKZBs/s8jnxlXXOf+41P2zHQf1zVt5EOgqHFJPkdTrlYRq+WKR5l7g1gtc3ToGwQgAIHeIYBY7Z1YV/pIi3qAyUOC5tFmXsJl1mF9Zu7xk72dO2Sy+ctkyyvmZC9u7eV8r9J1TszLG3MvJyON5EKgqHFJLgdTskYRqyULSIm7g1gtcXDoGgQgAIEeIoBY7aFgV/lQi3qAyUOO5NFmXpLtrPf6W4BGzj/EKmK13fsQNVapsdruOSSfr0r9bB/HShv5EChqXJLP0ZSrVcRqueJR5t4gVsscHfoGAQhAoHcIIFZ7J9aVPtKiHmDykKB5tIlY9T9F+OELjjLjNxnl5bqpUszJXixv9mJe1zkxL2/MvdyAaCQXAkWNS3I5mJI1ilgtWUBK3B0Vq0dO3s5c99GDS9xTugYBCEAAAt1MALHazdHtomMr6gEmDyGWR5t5CZdezlj1WRuzSjFHspVXsuV1nRPz8sa8i77Gu+5QihqXdB3IiANCrPZClP0co4pV3+NVP72jFQhAAAIQ6BUCiNVeiXTFj7OoB5g8hFgebeYlXHwPVKtUCqBXxSp1dcsr2fK6zhGr5Y15xb+6u7r7RY1LuhrqwMHlsZBiL3DrxWNErPZi1DlmCEAAAuUjgFgtX0zoUQSBoh5g8pCgebSZl3BBrPq5HIm5v1q91FilxqqPq3L+/SvMxXf0m1tO919GxOePMj6OlTbyIVDUuCSfoylXq4jVcsWjzL1BrJY5OvQNAhCAQO8QQKz2TqwrfaRFPcDkIcTyaBOxWm45QsyrIVapq+vna6IKmel5CnrEqp/zqOytFDUuKTsXH/077LLFZtKWm5pb7Q8fbBBoRgCxyvkBAQhAAAJlIIBYLUMU6EMigaIeYPIQYnm0iVhFrCZeRCne4FuIyS59t1kVIVal67wXSwFU5TxKcdnyloIIFDUuKehwO7rbPMY0HT0AdtYxAojVjqFmRxCAAAQg0IQAYpXToxIEinqAyUOO5NFmHg8hvoUYku2PxmcmGzFHpvu4ect1Pu2gSeby6Qf4aC5ow/e9Iw8JmkebedzbvQWFhrwTKGpc4v1ASthgHt9vJTxMuuSBAGLVA0SagAAEIACBtgkgVttGSAOdIFDUA0weD8p5tJnHQ4hvOVIV4ZJHfPJok5gjVn3ce3v1Okes+jh7eruNosYlvUA9j++3XuDWi8eIWO3FqHPMEIAABMpHALFavpjQowgCPMBwWkAAAhCAAAQgUBYCjEvKEgn6AQEIQAACEIAABIolgFgtlj97T0mAB5iUoHgbBCAAAQhAAAK5E2BckjtidgABCEAAAhCAAAQqQQCxWokw0UkeYDgHIAABCEAAAhAoCwHGJWWJBP2AAAQgAAEIQAACxRJArBbLn72nJMADTEpQvA0CEIAABCAAgdwJMC7JHTE7gAAEIAABCEAAApUggFitRJjoJA8wnAMQgAAEIAABCJSFAOOSskSCfkAAAhCAAAQgAIFiCSBWi+XP3lMS4AEmJSjeBgEIQAACEIBA7gQYl+SOmB1AAAIQgAAEIACBShBArFYiTHSSBxjOAQhAAAIQgAAEykKAcUlZIkE/IAABCEAAAhCAQLEEEKvF8mfvKQnwAJMSFG+DAAQgAAEIQCB3AoxLckfMDiAAAQhAAAIQgEAlCCBWKxGminZy6aVm2CHn1To//Sbz7A9mmIn2P5d8ZZg5dK68eKK5aeVCM2NS8vHxAJPMiHdAAAIQgAAEIBBHYLVZ8KHtzczban+/ZMlGc+4U+x+rFphpO800P5QXL37QbDz/kFQIGZekwsSbIAABCEAAAhCAQNcTQKx2fYiLOsAl5tJhi80RG8818oiy+uZp5kxztVnYd70Zds8RtQcXeZg525irB4Rrs57yAFNUHNkvBCAAAQhAoPoE6uOQDwc/8Q6MUWabFR8605graj/yyg+/i48cEK4Jh8y4pPrnBEcAAQhAAAIQgAAEfBBArPqgSBvJBGz26rQVs61aPdNc37ewliViJHvketP3g5p8RawmY+QdEIAABCAAAQi0S0DHH0eYxR9aYWbrD7wDY5WFgXxlXJLEgL9DAAIQgAAEIAABCBiDWOUsyJ+AlAS4oi8oBWBs5mqjWB3MFJGOSAZI3LZx48b8+8oeIAABCEAAAhDoYgK1kgArzpbMVJu5GhKr9Vk1AwQYl3TxqcChQQACEIAABCAAAQ8EEKseINJEPAGZerf9Y3PqNcvk/8lY5YyBAAQgAAEIQKDzBKQEwDzTV6/vPlSsyuwaMlY7Hxn2CAEIQAACEIAABKpKALFa1chVoN9Sq2ze7s82PqBI9io1VisQPboIAQhAAAIQ6CICwSJVK8ycgdrvtSOT7FVqrHZRlDkUCEAAAhCAAAQg0HECiNWOI++RHbqr7A4c8okLapJVhOuhc+XFE81N9ayR5lxYJKJHzhsOEwIQgAAEIJADgcGxhzZ+iXlQJKs7Xrn4wfoMm6QuMC5JIsTfIQABCEAAAhCAQG8QQKz2Rpwrf5Q8wFQ+hBwABCAAAQhAoGsIMC7pmlByIBCAAAQgAAEIQKAtAojVtvDx4U4R4AGmU6TZDwQgAAEIQAACSQQYlyQR4u8QgAAEIAABCECgNwggVnsjzpU/Sh5gKh9CDgACEIAABCDQNQQYl3RNKDkQCEAAAhCAAAQg0BYBxGpb+PhwpwjwANMp0uwHAhCAAAQgAIEkAoxLkgjxdwhAAAIQgAAEINAbBBCrvRHnyh8lDzCVDyEHAAEIQAACEOgaAoxLuiaUHAgEIAABCEAAAhBoiwBitS18fLhTBHiA6RRp9gMBCEAAAhCAQBIBxiVJhPg7BCAAAQhAAAIQ6A0CiNXeiHNljlIeVNggAAEIQAACEMhOYOPGjdk/xCeaEmBcwgkCAQhAAAIQaI0A45LWuPGp6hFArFYvZj3Z4zwyQ/JoM4/g0E9/VGHpj6W0VAWeVehjVVhWpZ+9GvOqHLffu1Bxrfni7aud4kg03zPHV9bIpOsX8UvHqYzvInZljEr6PnVD/LrhGNJHjHf2OgHEaq+fARU5/jxuzHm0mQdO+umPKiz9sUSy9R5LYl7umFfl/uaXYnGt+eLtq53iSCBWuzkji/OzrFdWcr+IXTKjMr+jG+LXDcdQ5nOEvpWLAGK1XPGgNzEE8rgx59FmHgGkn/6owtIfSyRb77Ek5uWOeVXub34pFteaL96+2imOBGIVsVrWsy+5X918/XXzsVVlPJJ8Bsa/oxvi1w3H0E4M+WxvEUCs9la8K3u0edyY82gzD8D00x9VWPpjWZVBLTEn5n4J+GvN97npuz1/R9qdLfni7audslLm+MoamXT9In7pOJXxXcSujFFJ36duiF83HEP6iPHOXieAWO31M6Aix5/HjTmPNvPAST/9UYWlP5aI1d5jSczLHfOq3N/8UiyuNV+8fbVTHInme+b4yhqZdP0ifuk4lfFdxK6MUUnfp26PX3oSvBMC1SCAWK1GnOglBCAAAQhAAAIQgAAEIAABCEAAAhCAAAQgUCICiNUSBYOuQAACEIAABCAAAQhAAAIQgAAEIAABCEAAAtUggFitRpzoJQQgAAEIQAACEIAABCAAAQhAAAIQgAAEIFAiAojVEgWDrkAAAhCAAAQgAAEIQAACEIAABCAAAQhAAALVIIBYrUac6CUEIAABCEAAAhCAAAQgAAEIQAACEIAABCBQIgKI1RIFg65AAAIQgAAEIAABCEAAAhCAAAQgAAEIQAAC1SCAWK1GnOglBCAAAQhAAAIQgAAEIAABCEAAAhCAAAQgUCICiNUSBYOudI7Akq8MM4fOlf2daG5audDMmNS5fcfvabVZ8KEzjblC+yP/v72ZeZt84hLz4MZzzSHyn0svNcMOOS9o5sQFz5qFH57Yoc4vMZcOO9QM7HmQ26oFZtpOM80PpRcXP2g2nh/00hTG2OGT2J+YvncIaLCb1TdPM9s/NmeAW5lj7sS3bDF3+zP9JvPsD2YYuSqiz8EYxnkH3e3jwL5q168p2XUew6fMMU+873Q45sLqbGOuHjgPG06tLBxLcH/K+7Lo7fY7fF52BLZ7THbksmSjOXeK3XHXncsyHppn+nT8WNi4zHdQ3fg54+NuOb4s91/faPNuT2J0zxH1MXj0s0J17zkynlt85MD9xMTcZxped56b8mbvof3G49MGa8e54uxuvY96AEcTECgRAcRqiYJBVzpEwB18NHsA7lB3artRaTk4kBXhdqa5uiZO6302djC/2BwRSNawiM23ww1f+nVuR5jFjgyuv8c4A7yOMhYm15u+H4T4rIrqT0zf5SGwU5s+rAyIobLFPHgYHiKIGs+7csW8Jqqv71tozo05B03kdVX7MaBzm2X4FXsdnz/DRPenuOs8+hzsa/jRpxwxH/wRKqk/HY25XtOO4B88r7JcOyW4P3XugujJPUVfa52+F/lF33BMwbhGxiuzzYqocUInv2u9HqZKHR2v6XF2flzm9bBsY/XvT5XhN/SZhecX933k9/iy3H9rP85WZQt+oJ9h0xvqPzJGn5NH3Bf1XFH2e86gRNUfaqLvM+eavlKM77KeNUOPT1vQ5IDaccecv5W9j2blxPshUH4CiNXyx4geeibQMHAM5KSKOM87ytDc6psXmBUfPiL08DHNrPiEZq/aQdKHVpjZVxhzZjDQrQ2EGo8lww7bfutAf37QZ66XfmlmlpUK01bMtjr4zJrcCr7wi2I8OAiRweTQ/oi4GNr3zmYA24fOJcYcOpBlsOQrJYu5m/1bz+7W2A88eBQdc5G/NxgzbfnMWnb3gNASmRZ1DpooxlGZhW1fI/ENuHEuY8zlGtYfdGr/vaJ2/ynNdT70HJRMnWd3n1dwzO095+YVZsbhK2IyVrNcO0Xfn3K8AGg6IBB57Xf4XpRvKPS7v7vO5ZrUmWOm/du82gwjI99BZRiXtRvNWrzMCb8yM0XS6Xd+1xxf4zWn11/0+HBghli7SDvy+SX2e6fPzOi7fjBjNRgXDT0nj7gnYoxZ9nvO0gVmwaQZpu8GN2PVBTv4jFGG8V3mkMcd30BCzYPm0IFM3ejxQ+eeWTIfGR+AQM8RQKz2XMg54KFi1Z1+XySf8K+RoQGQZH6s7DPzQoOlelZrx7ruToFLKzg6zDgiE7RRskl/5tjpNY2yqGEaVa48nVg72bRDHrQLjnlDVkA9e3WoTI+WWh2KeTC1b6GZNjAlU/s8VO7X+tN3Q8R1pWU2co35QOOhB56yxVx/sBmS/RISq4XGPMiEG5yGq+U0horVgmIem6Wf5X5Z5P2pExcC+4i89jt5L8o1BO4U1ujzXssG5doN343XZw85WfwR4rHz4zIfB1qL2cITBkpM6X0s4gf9ah5f8O1WL73jZj8OHR+WpURYhriGZ+NFPCvMeezMxoSN+gy4DPsp6K1ppspX+Z4aPStwhllRL4HQRffRgs4hdguBvAkgVvMmTPulI1DGjNUapASxWoaM1UBirTBz6g9/WTKwCsgAaJpNWWAWTUy9zSGD3jLEvH4F69SyaG6FZSmHRKWWzSg+ezH61hfOMi9bxqoM7uftPvBgLQ9qV/TZmrUlzEx3a/5NP9FmWV0dmynf8SyWDGI1PsO/wPtT6b61u7ND3ZuxGqo/Kj+EFDo7xN/5M1i3W9u0dRwjfvAeFHX+9p1/S+HZRQPf+V1zfI3npX7XFTZ28R3QBLEq52QlM1YHOA0Vq+H7TLVnAbjHVy/tUD9HpOzI0B9b67OLfJ9LtAcBCLREALHaEjY+VGkCpayxOlSslq7eZl2yuLWnylazyq0rVSuVEGRWhKdIBXVDS1LD0DkfyxbzhoFsVKaOXfQtqb5l/nXKhp6DgRiMjHlcTdNO1RgbWhaj1DEvdS3lwYzo0tXVjRWrWe6XJbk/VfrLvtyd78Yaq7VFqtwfX6N+NI6b0lvueDX2zr2Wu6vGakNtf/1hraDa/n7PiCzjw2rVWA04NSxe1U01VmtnwZCMziH3GWfM37A2RafGd+2drdEZue5xU2O1PcJ8GgL5E0Cs5s+YPZSQQGEr1jdlEV6ManDKkl1b1zyoWaKFrM7q9mXgIHRxlrKtsurWBU1aIb4MKxU3DIbLFPNgKGunXB9qzgtC7pyDZYu525+kmBe6amwocyvgWuaYO6tCly3mMffB6Ht7DOO8vptCYnXoA+FMIxUMBxcaqT08HTpXXkxmnle3abfTBDp8Xnbg8CIzOmXsUobvWq/HHxqvFTIu83pAA42556RzL+qW48syPswDb55tNowl7Y4iY1bde477PRp7nyl0fNdecJPFqm2/6+6j7THj0xAoGwHEatkiQn8gAAEIQAACEOgaAqtvvtQsPvxcM8NmeLNBAAIQgAAEIAABCEAAAt1FALHaXfHkaCAAAQhAAAIQpW91OQAAH+xJREFUgAAEIAABCEAAAhCAAAQgAIEOEECsdgAyu4AABCAAAQhAAAIQgAAEIAABCEAAAhCAAAS6iwBitbviydFAAAIQgAAEIAABCEAAAhCAAAQgAAEIQAACHSCAWO0AZHYBAQhAAAIQgAAEIAABCEAAAhCAAAQgAAEIdBcBxGp3xZOjgQAEIAABCEAAAhCAAAQgAAEIQAACEIAABDpAALHaAcjsAgIQgAAEIAABCEAAAhCAAAQgAAEIQAACEOguAojV7oonRwMBCEAAAhCAAAQgAAEIQAACEIAABCAAAQh0gABitQOQ2QUEIAABCEAAAhCAAAQgAAEIQAACEIAABCDQXQQQq90VT44GAhDoWgKrzYIPbW8WnvCsWfjhibWjXLXATDvbmKt/MMMMvJLx6KXN603fD841h2T8ZJq3r755mtl+xg/NiQucPi+91Aw75LyGj1+yZKM5d0qaFnkPBCAAAQhAAAKlICBjkJ0WmmkrF5oZk2o9ku/9M83Vg+OUrB21Y4RpK2a3/vmm+1tiLh12qDnPXGIe3KjjntrYauZtzgen32SebXlclfWAeT8EIAABCHQDAcRqN0SRY4AABHqAgAz+zzQL7ZFOu2LgIabkYnXJV6aZFZ8YfOAKgjTkoUkedOaZPufBrAeCySFCAAIQgAAEqk0gGIMEo5L6D7ylFqvS3xv6zMLz3Z+Sh/7AHPwo/Ngcs7HhfdUOFb2HAAQgAIF8CSBW8+VL6xCAAAQ8ERgY/F/RZ+ZplmpdrB5hFjuZp/JQcH3fQpsFaqXlhxbb/Z9nzrPZGJI5Ouex7c2hc+1LFz9oHxr6gozVFfvZv8tr9SwON4PjRHNTID1V7P7Q/NCEszk0C0TaqL3/iPtq2ar6/5rNMlSsuhkuKwaySWrIgkzXwxc7Wbm1PhgrlvtuGFY7DtmCY8kj59ZT6GgGAhCAAAQg0G0EBkTl1bvPq2ep1sVq3/VO5qmMRVaY2TYL1Mj45LF32DGHzFyxmaMr7Zhmp5l2XDEw1lhlM1bvsX+yfw9GEDrjxZ3tUv/Ol3bnmV/dZscloXGAzpgZHCOYwfFFw3ujZu7ImGaxOcJmtfYNzLyphW4g01X6cs8RA+MOfe9ss8LJfG2YqdNtced4IAABCEBgCAHEKicFBCAAgUoQGBz8y0A/mGpXl45NxGo9G7QmP00w7b7xQWDF2bWp+PpAdLVtfXAqn/vemtSsS9IBbku+MszM231gur+TRbsiVcaqbUSzWPtWmCVTDqmVJWiQxgP7NVr6oM9cP/CQ1loJhEoEnE5CAAIQgAAEykugngEqP9LWvqflR9Vg/NBErGo2aCA//21aMO1ehKt+bpj9Abk2FV/HH3aMMyA6ZXwwmBUrP8bWBGjDT6tBiYIVZs7A6zJGWXykHedMSpexavcwUCZpth2fGHPIlNpIo95OfQxl96uS9RMrIrJhyxs6egYBCEAAAn4JIFb98qQ1CEAAAjkRcLMqBjI3z55mFl4hNVabZazWskQGH1DkAWTwoWGFW2N14CFpjjl0MBs0OBrJJLnamLOj67E2TvkfzPQwKcWqO3VQHlzqmaha52xAvEq2bfBwNCCBaxmxdiNjNadzjmYhAAEIQAACMQTcqfUDP4bOOWGhmZcgVmszakL1WOs/sLqZriIzbUmhY+xY528kq9XZgu99m4Ua9SNraMp/fYwhP0anKAVg9zoobANJO7hvrQlfmxl0tem7YvAHZ3f8QsYqVw0EIACB3iKAWO2teHO0EIBAZQmEpqvpYD+QjyJWGwf3NQE5OP0uXqwOfi46Y1WBxS901V7G6mCNVcl00QeuxoW5dLrfO+oZKINhHCwPEM6krWyo6TgEIAABCECg7AQiBGZ9wUqbsVqfLu/MZAlKASSI1aHT7BszVgexuGMcB1abGauDNVYbxe1gxqrdV0R92YZ+RWXSlj2e9A8CEIAABFomgFhtGR0fhAAEINBJAjELLDjT6DSD88TpJ5p32AUl0orVhTYP5IeyIm59JdzwKrlSV0zqh0VnrNayO2SlXdm0JutApknE4lXDDqm9s7YNvl9KAtT/Nv0SW83MmCN+UJviF2SCGK2l6u7P/pGM1U6eiOwLAhCAAAQgUJOLDRmgtbHDwhOkNJBTM92OSU4cWOAqjViddsWv7Jiklp+qGaIN4wMZOQS1V+0+YsoCDa2xakcSsYtXbW9myhhIt/qYonEsdMnFl5hf7T7b7ldKA7jHav8/lNlKxioXCAQgAIHeIoBY7a14c7QQgAAEKkmgIVOkkkdApyEAAQhAAAIQ6A4CzJbpjjhyFBCAAAT8EECs+uFIKxCAAAQgkAuBgYwRIyUPpFYsGwQgAAEIQAACECiKwMCsGWbLFBUA9gsBCECgdAQQq6ULCR2CAAQgAAEIQAACEIAABCAAAQhAAAIQgAAEyk4AsVr2CNE/CEAAAhCAAAQgAAEIQAACEIAABCAAAQhAoHQEEKulCwkdggAEIAABCEAAAhCAAAQgAAEIQAACEIAABMpOALFa9gjRPwhAAAIQgAAEIAABCEAAAhCAAAQgAAEIQKB0BBCrpQsJHYIABCAAAQhAAAIQgAAEIAABCEAAAhCAAATKTgCxWvYI0T8IQAACEIAABCAAAQhAAAIQgAAEIAABCECgdAQQq6ULCR2CAAQgAAEIQAACEIAABCAAAQhAAAIQgAAEyk4AsVr2CNE/CEAAAhCAAAQgAAEIQAACEIAABCAAAQhAoHQEEKulCwkdggAEIAABCEAAAhCAAAQgAAEIQAACEIAABMpOALFa9gjRPwhAAAIQgAAEIAABCEAAAhCAAAQgAAEIQKB0BEohVl966SXz5z//2eyxxx4tAVq/fr15+umnzSuvvGLefPNNM2rUKDNhwgQzadIkM2LEiJba5EMQgAAEIAABCEAAAhCAAAQgAAEIQAACEIAABOIIeBGrGzZsMMOHD2+J8jPPPGOeffbZ4LObb7652WuvvTK1s3btWvOHP/wh+MywYcPM2LFjzbp168zGjRuD1/bZZx+z6aabZmqTN0MAAhCAAAQgAAEIQAACEIAABCAAAQhAAAIQaEbAi1j93e9+Z0aPHm323HPPTLQlU/XFF180IkdlEwG62WabmR133DFVO5Kd+tvf/jZ476677mq23nrr+uckA/bJJ58M/v8d73hHIF3ZIAABCEAAAhCAAAQgAAEIQAACEIAABCAAAQj4INC2WBWp+vrrrwd9GTduXGa5Kp979NFHA/G59957ZzqmJ554wrzwwgtm5513Nttuu+2Qz/7pT38yK1euNBMnTkwtazN1gDdDAAIQgAAEIAABCEAAAhCAAAQgAAEIQAACPUmgLbHqSlWl14pcbVWs/uY3vzFvvfWWOeigg2KDt2zZsiATVkoCsEEAAhCAAAQgAAEIQAACEIAABCAAAQhAAAIQ8EGgZbEaJVXTyFWpqbrDDjs09D1OrEqpgC233LKpNB05cqQ54IADYt8j8lUWsNpvv/188KINCEAAAhCAAAQgAAEIQAACEIAABCAAAQhAAAKmJbHaTKo2k6u6yFS4FmucWO3v7w/qpm633XaRoXr44YfN+vXrYzNWZQGrX/3qV0Hd1qxlBjg3IAABCEAAAhCAAAQgAAEIQAACEIAABCAAAQjEEcgsVtNI1Si5+thjj5lXXnklyB7dZJNNGvrz6quvBjVWo17fsGGD2WWXXcw222wz5BikfqrUUZX6qlJnNbw99dRT5vnnnw/qq0qdVTYIQAACEIAABCAAAQhAAAIQgAAEIAABCEAAAj4IpBarkv35yCOP1Beqcne+1VZbBbVORZyGN625+uKLL5oVK1YEYnX06NENb9PFr8aMGTPkdRGrW2yxhfmrv/qrIW3LPmWqv2wiXkWgSmmAN99806xatSpY2Er2d+CBB/pgRRsQgAAEIAABCEAAAhCAAAQgAAEIQAACEIAABAICqcXq//7v/5r//u//DuTl008/Xccni0LJ4lCyich84okn6n+TLNHVq1cH9U1Fpsrn1q1bN0SSxpUCkNdFlO6xxx5DwiWiV7Jn33jjjdhQilTdd999zahRowg3BCAAAQhAAAIQgAAEIAABCEAAAhCAAAQgAAFvBFKLVdmjyMy//OUvgWCVLWrhqGXLltU7J1JTslBlmr9uIl+lbqq7xYlVyTqdNGlS5MEuX748kKoTJkwwu+++u3n22WfNyy+/HNRcFYkri17F1Wb1Ro+GIAABCEAAAhCAAAQgAAEIQAACEIAABCAAgZ4kkEmsCiHNXJX/FoEp2aju5orVyZMnD6mbGkU5TqxGvdfNVFWp2pOR46AhAAEIQAACEIAABCAAAQhAAAIQgAAEIACBwghUSqwiVQs7T9gxBCAAAQhAAAIQgAAEIAABCEAAAhCAAAQg4BDILFbXrl1r/vCHPwRNJJUCSMpYfeaZZ4IFr6TuqmxSNkDqsspiWOENqcp5CwEIQAACEIAABCAAAQhAAAIQgAAEIAABCJSFQGaxKoJT6phq3dTwwlBS91T+Ju+Tv7n1VaMO+rHHHgvkqmw77LCD2X777SPZ9Pf3m9dee61eU7UsAOkHBCAAAQhAAAIQgAAEIAABCEAAAhCAAAQg0HsEMovVPBA9/vjjZvPNNzdve9vbYpv/4x//GIjaXXfdNY8u0CYEIAABCEAAAhCAAAQgAAEIQAACEIAABCAAgdQESiFWU/eWN0IA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OD/b8eOaQAAABCG+XeNjZHUASnf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2BcKf3OTblg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" y="2215661"/>
            <a:ext cx="10843846" cy="41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3446A58-3F7A-4F45-8015-B99399EF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CONCLUSIONS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AF644AED-46F1-4A9E-9A7D-E2D2558722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4037197"/>
          </a:xfrm>
        </p:spPr>
        <p:txBody>
          <a:bodyPr>
            <a:normAutofit/>
          </a:bodyPr>
          <a:lstStyle/>
          <a:p>
            <a:r>
              <a:rPr lang="en-US" sz="2000" dirty="0"/>
              <a:t>The Application has been developed and ready for the implementation</a:t>
            </a:r>
            <a:r>
              <a:rPr lang="en-US" sz="2000" dirty="0" smtClean="0"/>
              <a:t>. This </a:t>
            </a:r>
            <a:r>
              <a:rPr lang="en-US" sz="2000" dirty="0"/>
              <a:t>system will provide the best solution for high energy production of the wind farms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has been found that by monitoring the data from the wind farms such as time, wind direction, wind speed, theoretical power, active power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It selects the selected wind farms which produces comparatively higher energy production than all the other wind farm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dashboard clearly shows the energy production of the individual wind farms. </a:t>
            </a:r>
          </a:p>
        </p:txBody>
      </p:sp>
    </p:spTree>
    <p:extLst>
      <p:ext uri="{BB962C8B-B14F-4D97-AF65-F5344CB8AC3E}">
        <p14:creationId xmlns:p14="http://schemas.microsoft.com/office/powerpoint/2010/main" val="319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16" y="3188677"/>
            <a:ext cx="9652000" cy="8534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08B86-08E6-4D6C-AA8B-92B5DED8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1E6A2-AAAD-4437-8E0C-189300B848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idea is to build a Web Application for the wind farm, to predict the output of wind energy for efficient energy production. 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ue </a:t>
            </a:r>
            <a:r>
              <a:rPr lang="en-US" sz="2000" dirty="0"/>
              <a:t>to less wind flow and climate changes the amount of energy production was minimum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model obtained for energy prediction gives a very efficient and reliable prediction of the energy output.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09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DAE43-A729-4FCC-9FEF-337ADB7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515A2-5C23-4396-A5AC-2977EB1390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r>
              <a:rPr lang="en-US" sz="2000" dirty="0"/>
              <a:t>The production of wind energy is hard to predict as it relies on the rather unstable weather condition present at the wind farm.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is no that much amount of storage place to store the energy. </a:t>
            </a:r>
            <a:endParaRPr lang="en-US" sz="2000" dirty="0" smtClean="0"/>
          </a:p>
          <a:p>
            <a:r>
              <a:rPr lang="en-US" sz="2000" dirty="0" smtClean="0"/>
              <a:t>Due </a:t>
            </a:r>
            <a:r>
              <a:rPr lang="en-US" sz="2000" dirty="0"/>
              <a:t>to this problem the wind turbine should be stopped for some time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To avoid these problem energy production should be predicted. If the output energy predicted, then we can collaborate energy suppliers to produce the constant amount of energy in all duration.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DB5C1-302E-4B4E-ACCC-9E41BC59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95030-06DF-42A4-890E-66B3B2FF0E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For predicting the </a:t>
            </a:r>
            <a:r>
              <a:rPr lang="en-US" sz="2000" dirty="0" smtClean="0"/>
              <a:t>energy </a:t>
            </a:r>
            <a:r>
              <a:rPr lang="en-US" sz="2000" dirty="0"/>
              <a:t>production of wind farms , we collect dataset </a:t>
            </a:r>
            <a:r>
              <a:rPr lang="en-US" sz="2000" dirty="0" smtClean="0"/>
              <a:t>resource </a:t>
            </a:r>
            <a:r>
              <a:rPr lang="en-US" sz="2000" dirty="0"/>
              <a:t>from the wind farm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The collected data were preprocessed, it consists of tasks like removing null values, removing duplicate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proposed solution is to provide a time series model to Predict the power output of a wind farm based on the weather condition in the site (1Hr prediction to 72Hrs. prediction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machine learning models are used to predict weather </a:t>
            </a:r>
            <a:r>
              <a:rPr lang="en-US" sz="2000" dirty="0" smtClean="0"/>
              <a:t>conditions.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result is visualized to the energy suppliers and end users via a website dashboard.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1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3CDFE-0751-4106-A184-EBE8E5C7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PROCESSING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93ED-E9E7-4A8F-963B-DB34ECEF3D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6830" y="2145322"/>
            <a:ext cx="9839569" cy="43286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/>
              <a:t>collected from wind farm</a:t>
            </a:r>
          </a:p>
          <a:p>
            <a:r>
              <a:rPr lang="en-US" sz="2000" dirty="0" smtClean="0"/>
              <a:t>Preprocessing </a:t>
            </a:r>
            <a:r>
              <a:rPr lang="en-US" sz="2000" dirty="0"/>
              <a:t>Data </a:t>
            </a:r>
          </a:p>
          <a:p>
            <a:pPr marL="0" indent="0">
              <a:buNone/>
            </a:pPr>
            <a:r>
              <a:rPr lang="en-US" sz="2000" dirty="0" smtClean="0"/>
              <a:t> 		-</a:t>
            </a:r>
            <a:r>
              <a:rPr lang="en-US" sz="2000" dirty="0"/>
              <a:t>This Process consists of data cleaning</a:t>
            </a:r>
            <a:r>
              <a:rPr lang="en-US" sz="2000" dirty="0" smtClean="0"/>
              <a:t>, data </a:t>
            </a:r>
            <a:r>
              <a:rPr lang="en-US" sz="2000" dirty="0"/>
              <a:t>analysis and feature engineering.</a:t>
            </a:r>
          </a:p>
          <a:p>
            <a:r>
              <a:rPr lang="en-US" sz="2000" dirty="0" smtClean="0"/>
              <a:t>Model </a:t>
            </a:r>
            <a:r>
              <a:rPr lang="en-US" sz="2000" dirty="0"/>
              <a:t>Development </a:t>
            </a:r>
          </a:p>
          <a:p>
            <a:r>
              <a:rPr lang="en-US" sz="2000" dirty="0" smtClean="0"/>
              <a:t>UI/Dashboard </a:t>
            </a:r>
            <a:r>
              <a:rPr lang="en-US" sz="2000" dirty="0"/>
              <a:t>Development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6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442AA-A59B-4644-9438-A8FE7B52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82" y="617538"/>
            <a:ext cx="3965187" cy="8330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Block Diagram</a:t>
            </a:r>
          </a:p>
        </p:txBody>
      </p:sp>
      <p:sp>
        <p:nvSpPr>
          <p:cNvPr id="3" name="AutoShape 2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6" y="1898073"/>
            <a:ext cx="5087816" cy="41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37B23E5-5D13-4BD8-AA85-8902AB14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DE0F0F8-FD94-4879-8F7B-E2449F9341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4319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below libraries and tools are used for this development process.</a:t>
            </a:r>
          </a:p>
          <a:p>
            <a:r>
              <a:rPr lang="en-US" sz="2000" dirty="0"/>
              <a:t>1. Model Development :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 smtClean="0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0AA10-F19A-4E84-9996-CAC9D18A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7BE0C-9237-410B-B189-61FDC1EE4D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3046" y="2239108"/>
            <a:ext cx="9933354" cy="4234844"/>
          </a:xfrm>
        </p:spPr>
        <p:txBody>
          <a:bodyPr/>
          <a:lstStyle/>
          <a:p>
            <a:r>
              <a:rPr lang="en-US" dirty="0"/>
              <a:t>2.UI Development: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DJANGO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ED38A0E-AC63-4E9B-BBEF-2E53F38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69" y="599706"/>
            <a:ext cx="38766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172</TotalTime>
  <Words>449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PREDICTING THE ENERGY OUTPUT OF THE WIND TURBINE BASED ON WEATHER CONDITION</vt:lpstr>
      <vt:lpstr>ABSTRACT</vt:lpstr>
      <vt:lpstr>PURPOSE</vt:lpstr>
      <vt:lpstr>PROPOSED SYSTEM</vt:lpstr>
      <vt:lpstr>PROCESSING STEPS</vt:lpstr>
      <vt:lpstr>Block Diagram</vt:lpstr>
      <vt:lpstr>TECHNOLOGY STACK</vt:lpstr>
      <vt:lpstr>TECHNOLOGY STACK</vt:lpstr>
      <vt:lpstr>FLOW CHART</vt:lpstr>
      <vt:lpstr>MODEL DEVELOPMENT</vt:lpstr>
      <vt:lpstr>PREDICTED OUPUT</vt:lpstr>
      <vt:lpstr>RESULT</vt:lpstr>
      <vt:lpstr>CONCLUSIONS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Nimal Gv</dc:creator>
  <cp:lastModifiedBy>vignesh</cp:lastModifiedBy>
  <cp:revision>32</cp:revision>
  <dcterms:created xsi:type="dcterms:W3CDTF">2019-03-25T15:58:59Z</dcterms:created>
  <dcterms:modified xsi:type="dcterms:W3CDTF">2020-07-15T09:52:30Z</dcterms:modified>
</cp:coreProperties>
</file>