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sldIdLst>
    <p:sldId id="256" r:id="rId6"/>
    <p:sldId id="257" r:id="rId7"/>
    <p:sldId id="258" r:id="rId8"/>
    <p:sldId id="259" r:id="rId9"/>
    <p:sldId id="260" r:id="rId10"/>
    <p:sldId id="275"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764DE79-268F-4C1A-8933-263129D2AF90}" type="datetimeFigureOut">
              <a:rPr lang="en-US" dirty="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F63A3B-78C7-47BE-AE5E-E10140E04643}" type="slidenum">
              <a:rPr lang="en-US" dirty="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764DE79-268F-4C1A-8933-263129D2AF90}" type="datetimeFigureOut">
              <a:rPr lang="en-US" dirty="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F63A3B-78C7-47BE-AE5E-E10140E04643}" type="slidenum">
              <a:rPr lang="en-US" dirty="0"/>
            </a:fld>
            <a:endParaRPr 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764DE79-268F-4C1A-8933-263129D2AF90}" type="datetimeFigureOut">
              <a:rPr lang="en-US" dirty="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F63A3B-78C7-47BE-AE5E-E10140E04643}" type="slidenum">
              <a:rPr lang="en-US" dirty="0"/>
            </a:fld>
            <a:endParaRPr lang="en-US"/>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8F63A3B-78C7-47BE-AE5E-E10140E04643}" type="slidenum">
              <a:rPr lang="en-US" dirty="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2.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764DE79-268F-4C1A-8933-263129D2AF90}" type="datetimeFigureOut">
              <a:rPr lang="en-US" dirty="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8F63A3B-78C7-47BE-AE5E-E10140E04643}" type="slidenum">
              <a:rPr lang="en-US" dirty="0"/>
            </a:fld>
            <a:endParaRPr 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764DE79-268F-4C1A-8933-263129D2AF90}" type="datetimeFigureOut">
              <a:rPr lang="en-US" dirty="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8F63A3B-78C7-47BE-AE5E-E10140E04643}" type="slidenum">
              <a:rPr lang="en-US" dirty="0"/>
            </a:fld>
            <a:endParaRPr lang="en-US"/>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764DE79-268F-4C1A-8933-263129D2AF90}" type="datetimeFigureOut">
              <a:rPr lang="en-US" dirty="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p:cNvPicPr>
            <a:picLocks noChangeAspect="1"/>
          </p:cNvPicPr>
          <p:nvPr/>
        </p:nvPicPr>
        <p:blipFill rotWithShape="1">
          <a:blip r:embed="rId1"/>
          <a:srcRect t="9091" r="23298"/>
          <a:stretch>
            <a:fillRect/>
          </a:stretch>
        </p:blipFill>
        <p:spPr>
          <a:xfrm>
            <a:off x="3523488" y="10"/>
            <a:ext cx="8668512" cy="6857990"/>
          </a:xfrm>
          <a:prstGeom prst="rect">
            <a:avLst/>
          </a:prstGeom>
        </p:spPr>
      </p:pic>
      <p:sp>
        <p:nvSpPr>
          <p:cNvPr id="22" name="Rectangle 12"/>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400" b="1" u="sng">
                <a:latin typeface="Times New Roman" panose="02020603050405020304"/>
                <a:ea typeface="+mj-lt"/>
                <a:cs typeface="+mj-lt"/>
              </a:rPr>
              <a:t>Covid-19 Twitter Sentimental Analysis</a:t>
            </a:r>
            <a:br>
              <a:rPr lang="en-US" sz="4400" b="1" u="sng">
                <a:latin typeface="Times New Roman" panose="02020603050405020304"/>
                <a:ea typeface="+mj-lt"/>
                <a:cs typeface="+mj-lt"/>
              </a:rPr>
            </a:br>
            <a:endParaRPr lang="en-US" sz="4400">
              <a:latin typeface="Times New Roman" panose="02020603050405020304"/>
              <a:cs typeface="Calibri Light" panose="020F0302020204030204"/>
            </a:endParaRPr>
          </a:p>
          <a:p>
            <a:pPr algn="l"/>
            <a:endParaRPr lang="en-US" sz="4400">
              <a:latin typeface="Times New Roman" panose="02020603050405020304"/>
              <a:cs typeface="Calibri Light" panose="020F0302020204030204"/>
            </a:endParaRPr>
          </a:p>
        </p:txBody>
      </p:sp>
      <p:sp>
        <p:nvSpPr>
          <p:cNvPr id="3" name="Subtitle 2"/>
          <p:cNvSpPr>
            <a:spLocks noGrp="1"/>
          </p:cNvSpPr>
          <p:nvPr>
            <p:ph type="subTitle" idx="1"/>
          </p:nvPr>
        </p:nvSpPr>
        <p:spPr>
          <a:xfrm>
            <a:off x="477980" y="4872922"/>
            <a:ext cx="4868702" cy="1601047"/>
          </a:xfrm>
        </p:spPr>
        <p:txBody>
          <a:bodyPr vert="horz" lIns="91440" tIns="45720" rIns="91440" bIns="45720" rtlCol="0" anchor="t">
            <a:normAutofit/>
          </a:bodyPr>
          <a:lstStyle/>
          <a:p>
            <a:r>
              <a:rPr lang="en-US" sz="2000" b="1">
                <a:cs typeface="Calibri" panose="020F0502020204030204"/>
              </a:rPr>
              <a:t>Team- Red Hat</a:t>
            </a:r>
            <a:endParaRPr lang="en-US" sz="2000" b="1">
              <a:cs typeface="Calibri" panose="020F0502020204030204"/>
            </a:endParaRPr>
          </a:p>
          <a:p>
            <a:pPr algn="l"/>
            <a:r>
              <a:rPr lang="en-US" sz="2000" b="1">
                <a:cs typeface="Calibri" panose="020F0502020204030204"/>
              </a:rPr>
              <a:t>1. </a:t>
            </a:r>
            <a:r>
              <a:rPr lang="en-US" sz="2000" b="1" err="1">
                <a:cs typeface="Calibri" panose="020F0502020204030204"/>
              </a:rPr>
              <a:t>Garud</a:t>
            </a:r>
            <a:r>
              <a:rPr lang="en-US" sz="2000" b="1">
                <a:cs typeface="Calibri" panose="020F0502020204030204"/>
              </a:rPr>
              <a:t> Shubham</a:t>
            </a:r>
            <a:endParaRPr lang="en-US"/>
          </a:p>
          <a:p>
            <a:pPr algn="l"/>
            <a:r>
              <a:rPr lang="en-US" sz="2000" b="1">
                <a:cs typeface="Calibri" panose="020F0502020204030204"/>
              </a:rPr>
              <a:t>2.Staffin T </a:t>
            </a:r>
            <a:r>
              <a:rPr lang="en-US" sz="2000" b="1" err="1">
                <a:cs typeface="Calibri" panose="020F0502020204030204"/>
              </a:rPr>
              <a:t>Shabu</a:t>
            </a:r>
            <a:endParaRPr lang="en-US" sz="2000" b="1" err="1">
              <a:cs typeface="Calibri" panose="020F0502020204030204"/>
            </a:endParaRPr>
          </a:p>
        </p:txBody>
      </p:sp>
      <p:sp>
        <p:nvSpPr>
          <p:cNvPr id="23" name="Rectangle 14"/>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6"/>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3"/>
          <p:cNvSpPr>
            <a:spLocks noGrp="1" noRot="1" noChangeAspect="1" noMove="1" noResize="1" noEditPoints="1" noAdjustHandles="1" noChangeArrowheads="1" noChangeShapeType="1" noTextEdit="1"/>
          </p:cNvSpPr>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u="sng" kern="1200">
                <a:solidFill>
                  <a:srgbClr val="FFFFFF"/>
                </a:solidFill>
                <a:latin typeface="+mj-lt"/>
                <a:ea typeface="+mj-ea"/>
                <a:cs typeface="+mj-cs"/>
              </a:rPr>
              <a:t>Output/UI</a:t>
            </a:r>
            <a:endParaRPr lang="en-US" sz="6000" u="sng" kern="1200">
              <a:solidFill>
                <a:srgbClr val="FFFFFF"/>
              </a:solidFill>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34250"/>
          </a:xfrm>
        </p:spPr>
        <p:txBody>
          <a:bodyPr>
            <a:normAutofit/>
          </a:bodyPr>
          <a:lstStyle/>
          <a:p>
            <a:r>
              <a:rPr lang="en-US" sz="3600">
                <a:solidFill>
                  <a:schemeClr val="bg1"/>
                </a:solidFill>
                <a:cs typeface="Calibri Light" panose="020F0302020204030204"/>
              </a:rPr>
              <a:t>I)Home Page</a:t>
            </a:r>
            <a:endParaRPr lang="en-US" sz="3600">
              <a:solidFill>
                <a:schemeClr val="bg1"/>
              </a:solidFill>
              <a:cs typeface="Calibri Light" panose="020F0302020204030204"/>
            </a:endParaRPr>
          </a:p>
        </p:txBody>
      </p:sp>
      <p:pic>
        <p:nvPicPr>
          <p:cNvPr id="4" name="Picture 4"/>
          <p:cNvPicPr>
            <a:picLocks noGrp="1" noChangeAspect="1"/>
          </p:cNvPicPr>
          <p:nvPr>
            <p:ph idx="1"/>
          </p:nvPr>
        </p:nvPicPr>
        <p:blipFill>
          <a:blip r:embed="rId1"/>
          <a:stretch>
            <a:fillRect/>
          </a:stretch>
        </p:blipFill>
        <p:spPr>
          <a:xfrm>
            <a:off x="323951" y="1323455"/>
            <a:ext cx="11539307" cy="492095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chemeClr val="bg1"/>
                </a:solidFill>
              </a:rPr>
              <a:t>ii) </a:t>
            </a:r>
            <a:r>
              <a:rPr lang="en-US" u="sng">
                <a:solidFill>
                  <a:schemeClr val="bg1"/>
                </a:solidFill>
              </a:rPr>
              <a:t>Main UI</a:t>
            </a:r>
            <a:endParaRPr lang="en-US">
              <a:solidFill>
                <a:schemeClr val="bg1"/>
              </a:solidFill>
              <a:cs typeface="Calibri Light" panose="020F0302020204030204"/>
            </a:endParaRPr>
          </a:p>
        </p:txBody>
      </p:sp>
      <p:pic>
        <p:nvPicPr>
          <p:cNvPr id="4" name="Picture 4" descr="A screenshot of a cell phone&#10;&#10;Description automatically generated"/>
          <p:cNvPicPr>
            <a:picLocks noGrp="1" noChangeAspect="1"/>
          </p:cNvPicPr>
          <p:nvPr>
            <p:ph idx="1"/>
          </p:nvPr>
        </p:nvPicPr>
        <p:blipFill rotWithShape="1">
          <a:blip r:embed="rId1"/>
          <a:srcRect t="1981" r="1" b="5635"/>
          <a:stretch>
            <a:fillRect/>
          </a:stretch>
        </p:blipFill>
        <p:spPr>
          <a:xfrm>
            <a:off x="828675" y="1825626"/>
            <a:ext cx="10525125" cy="43513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ea typeface="+mj-lt"/>
                <a:cs typeface="+mj-lt"/>
              </a:rPr>
              <a:t>iii)</a:t>
            </a:r>
            <a:r>
              <a:rPr lang="en-US" u="sng">
                <a:solidFill>
                  <a:schemeClr val="bg1"/>
                </a:solidFill>
                <a:ea typeface="+mj-lt"/>
                <a:cs typeface="+mj-lt"/>
              </a:rPr>
              <a:t> User Input</a:t>
            </a:r>
            <a:endParaRPr lang="en-US">
              <a:solidFill>
                <a:schemeClr val="bg1"/>
              </a:solidFill>
              <a:ea typeface="+mj-lt"/>
              <a:cs typeface="+mj-lt"/>
            </a:endParaRPr>
          </a:p>
          <a:p>
            <a:endParaRPr lang="en-US">
              <a:cs typeface="Calibri Light" panose="020F0302020204030204"/>
            </a:endParaRPr>
          </a:p>
        </p:txBody>
      </p:sp>
      <p:pic>
        <p:nvPicPr>
          <p:cNvPr id="10" name="Picture 10" descr="A screenshot of a cell phone&#10;&#10;Description automatically generated"/>
          <p:cNvPicPr>
            <a:picLocks noGrp="1" noChangeAspect="1"/>
          </p:cNvPicPr>
          <p:nvPr>
            <p:ph idx="1"/>
          </p:nvPr>
        </p:nvPicPr>
        <p:blipFill>
          <a:blip r:embed="rId1"/>
          <a:stretch>
            <a:fillRect/>
          </a:stretch>
        </p:blipFill>
        <p:spPr>
          <a:xfrm>
            <a:off x="1590260" y="1825625"/>
            <a:ext cx="9011480" cy="43513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210"/>
            <a:ext cx="10058400" cy="1450757"/>
          </a:xfrm>
        </p:spPr>
        <p:txBody>
          <a:bodyPr/>
          <a:lstStyle/>
          <a:p>
            <a:r>
              <a:rPr lang="en-US" u="sng">
                <a:solidFill>
                  <a:schemeClr val="bg1"/>
                </a:solidFill>
                <a:ea typeface="+mj-lt"/>
                <a:cs typeface="+mj-lt"/>
              </a:rPr>
              <a:t>iv)Audio Output</a:t>
            </a:r>
            <a:endParaRPr lang="en-US">
              <a:solidFill>
                <a:schemeClr val="bg1"/>
              </a:solidFill>
            </a:endParaRPr>
          </a:p>
        </p:txBody>
      </p:sp>
      <p:pic>
        <p:nvPicPr>
          <p:cNvPr id="4" name="Picture 4" descr="A screenshot of a cell phone&#10;&#10;Description automatically generated"/>
          <p:cNvPicPr>
            <a:picLocks noGrp="1" noChangeAspect="1"/>
          </p:cNvPicPr>
          <p:nvPr>
            <p:ph idx="1"/>
          </p:nvPr>
        </p:nvPicPr>
        <p:blipFill>
          <a:blip r:embed="rId1"/>
          <a:stretch>
            <a:fillRect/>
          </a:stretch>
        </p:blipFill>
        <p:spPr>
          <a:xfrm>
            <a:off x="1097280" y="1448278"/>
            <a:ext cx="10058400" cy="499739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8235" t="20008" r="8214" b="57101"/>
          <a:stretch>
            <a:fillRect/>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8235" t="-1" r="8214" b="80325"/>
          <a:stretch>
            <a:fillRect/>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p:cNvSpPr>
            <a:spLocks noGrp="1"/>
          </p:cNvSpPr>
          <p:nvPr>
            <p:ph type="title"/>
          </p:nvPr>
        </p:nvSpPr>
        <p:spPr>
          <a:xfrm>
            <a:off x="805661" y="1401859"/>
            <a:ext cx="3510845" cy="4054282"/>
          </a:xfrm>
        </p:spPr>
        <p:txBody>
          <a:bodyPr>
            <a:normAutofit/>
          </a:bodyPr>
          <a:lstStyle/>
          <a:p>
            <a:r>
              <a:rPr lang="en-US" sz="3700" b="1" u="sng">
                <a:solidFill>
                  <a:srgbClr val="FFFFFF"/>
                </a:solidFill>
                <a:ea typeface="+mj-lt"/>
                <a:cs typeface="+mj-lt"/>
              </a:rPr>
              <a:t>ADVANTAGES </a:t>
            </a:r>
            <a:endParaRPr lang="en-US" sz="3700">
              <a:solidFill>
                <a:srgbClr val="FFFFFF"/>
              </a:solidFill>
            </a:endParaRPr>
          </a:p>
        </p:txBody>
      </p:sp>
      <p:sp>
        <p:nvSpPr>
          <p:cNvPr id="3" name="Content Placeholder 2"/>
          <p:cNvSpPr>
            <a:spLocks noGrp="1"/>
          </p:cNvSpPr>
          <p:nvPr>
            <p:ph idx="1"/>
          </p:nvPr>
        </p:nvSpPr>
        <p:spPr>
          <a:xfrm>
            <a:off x="5257800" y="1553134"/>
            <a:ext cx="6128539" cy="3751732"/>
          </a:xfrm>
        </p:spPr>
        <p:txBody>
          <a:bodyPr vert="horz" lIns="0" tIns="45720" rIns="0" bIns="45720" rtlCol="0" anchor="ctr">
            <a:normAutofit/>
          </a:bodyPr>
          <a:lstStyle/>
          <a:p>
            <a:endParaRPr lang="en-US" sz="2200" u="sng">
              <a:solidFill>
                <a:srgbClr val="FFFFFF"/>
              </a:solidFill>
              <a:ea typeface="+mn-lt"/>
              <a:cs typeface="+mn-lt"/>
            </a:endParaRPr>
          </a:p>
          <a:p>
            <a:pPr marL="0" indent="0">
              <a:buNone/>
            </a:pPr>
            <a:r>
              <a:rPr lang="en-US" sz="2200" u="sng">
                <a:solidFill>
                  <a:srgbClr val="FFFFFF"/>
                </a:solidFill>
                <a:ea typeface="+mn-lt"/>
                <a:cs typeface="+mn-lt"/>
              </a:rPr>
              <a:t>➤</a:t>
            </a:r>
            <a:r>
              <a:rPr lang="en-US" sz="2200">
                <a:solidFill>
                  <a:srgbClr val="FFFFFF"/>
                </a:solidFill>
                <a:ea typeface="+mn-lt"/>
                <a:cs typeface="+mn-lt"/>
              </a:rPr>
              <a:t> Its easy to analyze  the user's sentiment.</a:t>
            </a:r>
            <a:endParaRPr lang="en-US" sz="2200">
              <a:solidFill>
                <a:srgbClr val="FFFFFF"/>
              </a:solidFill>
            </a:endParaRPr>
          </a:p>
          <a:p>
            <a:pPr>
              <a:buNone/>
            </a:pPr>
            <a:r>
              <a:rPr lang="en-US" sz="2200">
                <a:solidFill>
                  <a:srgbClr val="FFFFFF"/>
                </a:solidFill>
                <a:ea typeface="+mn-lt"/>
                <a:cs typeface="+mn-lt"/>
              </a:rPr>
              <a:t>➤  It can provide valuable insights and thus help organizations to formulate effective business strategies.</a:t>
            </a:r>
            <a:endParaRPr lang="en-US" sz="2200">
              <a:solidFill>
                <a:srgbClr val="FFFFFF"/>
              </a:solidFill>
            </a:endParaRPr>
          </a:p>
          <a:p>
            <a:pPr>
              <a:buNone/>
            </a:pPr>
            <a:r>
              <a:rPr lang="en-US" sz="2200">
                <a:solidFill>
                  <a:srgbClr val="FFFFFF"/>
                </a:solidFill>
                <a:ea typeface="+mn-lt"/>
                <a:cs typeface="+mn-lt"/>
              </a:rPr>
              <a:t>➤  It can help firms to monitor brand and product performances, handle customer grievances, get in-depth information for strategic analysis. </a:t>
            </a:r>
            <a:endParaRPr lang="en-US" sz="2200">
              <a:solidFill>
                <a:srgbClr val="FFFFFF"/>
              </a:solidFill>
            </a:endParaRPr>
          </a:p>
          <a:p>
            <a:pPr>
              <a:buNone/>
            </a:pPr>
            <a:r>
              <a:rPr lang="en-US" sz="2200">
                <a:solidFill>
                  <a:srgbClr val="FFFFFF"/>
                </a:solidFill>
                <a:ea typeface="+mn-lt"/>
                <a:cs typeface="+mn-lt"/>
              </a:rPr>
              <a:t>➤ Helps government in strategic planning.</a:t>
            </a:r>
            <a:endParaRPr lang="en-US" sz="2200">
              <a:solidFill>
                <a:srgbClr val="FFFFFF"/>
              </a:solidFill>
            </a:endParaRPr>
          </a:p>
          <a:p>
            <a:pPr marL="0" indent="0">
              <a:buNone/>
            </a:pPr>
            <a:endParaRPr lang="en-US" sz="2200">
              <a:solidFill>
                <a:srgbClr val="FFFFFF"/>
              </a:solidFill>
              <a:cs typeface="Calibri" panose="020F0502020204030204"/>
            </a:endParaRPr>
          </a:p>
          <a:p>
            <a:endParaRPr lang="en-US" sz="2200">
              <a:solidFill>
                <a:srgbClr val="FFFFFF"/>
              </a:solidFill>
              <a:cs typeface="Calibri" panose="020F0502020204030204"/>
            </a:endParaRPr>
          </a:p>
        </p:txBody>
      </p:sp>
      <p:sp>
        <p:nvSpPr>
          <p:cNvPr id="14" name="Rectangle 13"/>
          <p:cNvSpPr>
            <a:spLocks noGrp="1" noRot="1" noChangeAspect="1" noMove="1" noResize="1" noEditPoints="1" noAdjustHandles="1" noChangeArrowheads="1" noChangeShapeType="1" noTextEdit="1"/>
          </p:cNvSpPr>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8235" t="20008" r="8214" b="57101"/>
          <a:stretch>
            <a:fillRect/>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8235" t="-1" r="8214" b="80325"/>
          <a:stretch>
            <a:fillRect/>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p:cNvSpPr>
            <a:spLocks noGrp="1"/>
          </p:cNvSpPr>
          <p:nvPr>
            <p:ph type="title"/>
          </p:nvPr>
        </p:nvSpPr>
        <p:spPr>
          <a:xfrm>
            <a:off x="805661" y="1401859"/>
            <a:ext cx="3510845" cy="4054282"/>
          </a:xfrm>
        </p:spPr>
        <p:txBody>
          <a:bodyPr>
            <a:normAutofit/>
          </a:bodyPr>
          <a:lstStyle/>
          <a:p>
            <a:r>
              <a:rPr lang="en-US" sz="3700" u="sng">
                <a:solidFill>
                  <a:srgbClr val="FFFFFF"/>
                </a:solidFill>
                <a:ea typeface="+mj-lt"/>
                <a:cs typeface="+mj-lt"/>
              </a:rPr>
              <a:t>DISADVANTAGES</a:t>
            </a:r>
            <a:endParaRPr lang="en-US" sz="3700">
              <a:solidFill>
                <a:srgbClr val="FFFFFF"/>
              </a:solidFill>
            </a:endParaRPr>
          </a:p>
        </p:txBody>
      </p:sp>
      <p:sp>
        <p:nvSpPr>
          <p:cNvPr id="3" name="Content Placeholder 2"/>
          <p:cNvSpPr>
            <a:spLocks noGrp="1"/>
          </p:cNvSpPr>
          <p:nvPr>
            <p:ph idx="1"/>
          </p:nvPr>
        </p:nvSpPr>
        <p:spPr>
          <a:xfrm>
            <a:off x="5257800" y="1553134"/>
            <a:ext cx="6128539" cy="3751732"/>
          </a:xfrm>
        </p:spPr>
        <p:txBody>
          <a:bodyPr vert="horz" lIns="0" tIns="45720" rIns="0" bIns="45720" rtlCol="0" anchor="ctr">
            <a:normAutofit/>
          </a:bodyPr>
          <a:lstStyle/>
          <a:p>
            <a:endParaRPr lang="en-US" sz="2200" u="sng">
              <a:solidFill>
                <a:srgbClr val="FFFFFF"/>
              </a:solidFill>
              <a:ea typeface="+mn-lt"/>
              <a:cs typeface="+mn-lt"/>
            </a:endParaRPr>
          </a:p>
          <a:p>
            <a:endParaRPr lang="en-US" sz="2200">
              <a:solidFill>
                <a:srgbClr val="FFFFFF"/>
              </a:solidFill>
              <a:ea typeface="+mn-lt"/>
              <a:cs typeface="+mn-lt"/>
            </a:endParaRPr>
          </a:p>
          <a:p>
            <a:r>
              <a:rPr lang="en-US" sz="2200">
                <a:solidFill>
                  <a:srgbClr val="FFFFFF"/>
                </a:solidFill>
                <a:ea typeface="+mn-lt"/>
                <a:cs typeface="+mn-lt"/>
              </a:rPr>
              <a:t>➤ The efficiency of results is relatively poor in the case of sarcastic statements.</a:t>
            </a:r>
            <a:endParaRPr lang="en-US" sz="2200">
              <a:solidFill>
                <a:srgbClr val="FFFFFF"/>
              </a:solidFill>
              <a:cs typeface="Calibri" panose="020F0502020204030204"/>
            </a:endParaRPr>
          </a:p>
          <a:p>
            <a:r>
              <a:rPr lang="en-US" sz="2200">
                <a:solidFill>
                  <a:srgbClr val="FFFFFF"/>
                </a:solidFill>
                <a:ea typeface="+mn-lt"/>
                <a:cs typeface="+mn-lt"/>
              </a:rPr>
              <a:t>➤ The configuration of nodes can be little complex.</a:t>
            </a:r>
            <a:endParaRPr lang="en-US" sz="2200">
              <a:solidFill>
                <a:srgbClr val="FFFFFF"/>
              </a:solidFill>
            </a:endParaRPr>
          </a:p>
          <a:p>
            <a:endParaRPr lang="en-US" sz="2200">
              <a:solidFill>
                <a:srgbClr val="FFFFFF"/>
              </a:solidFill>
            </a:endParaRPr>
          </a:p>
          <a:p>
            <a:endParaRPr lang="en-US" sz="2200">
              <a:solidFill>
                <a:srgbClr val="FFFFFF"/>
              </a:solidFill>
              <a:ea typeface="+mn-lt"/>
              <a:cs typeface="+mn-lt"/>
            </a:endParaRPr>
          </a:p>
          <a:p>
            <a:endParaRPr lang="en-US" sz="2200" b="1" u="sng">
              <a:solidFill>
                <a:srgbClr val="FFFFFF"/>
              </a:solidFill>
              <a:cs typeface="Calibri" panose="020F0502020204030204"/>
            </a:endParaRPr>
          </a:p>
        </p:txBody>
      </p:sp>
      <p:sp>
        <p:nvSpPr>
          <p:cNvPr id="14" name="Rectangle 13"/>
          <p:cNvSpPr>
            <a:spLocks noGrp="1" noRot="1" noChangeAspect="1" noMove="1" noResize="1" noEditPoints="1" noAdjustHandles="1" noChangeArrowheads="1" noChangeShapeType="1" noTextEdit="1"/>
          </p:cNvSpPr>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p:cNvSpPr>
            <a:spLocks noGrp="1" noRot="1" noChangeAspect="1" noMove="1" noResize="1" noEditPoints="1" noAdjustHandles="1" noChangeArrowheads="1" noChangeShapeType="1" noTextEdit="1"/>
          </p:cNvSpPr>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1" fmla="*/ 3321 w 6432159"/>
              <a:gd name="connsiteY0-2" fmla="*/ 2647125 h 5226156"/>
              <a:gd name="connsiteX1-3" fmla="*/ 2789723 w 6432159"/>
              <a:gd name="connsiteY1-4" fmla="*/ 0 h 5226156"/>
              <a:gd name="connsiteX2-5" fmla="*/ 6432159 w 6432159"/>
              <a:gd name="connsiteY2-6" fmla="*/ 2647125 h 5226156"/>
              <a:gd name="connsiteX3-7" fmla="*/ 3217740 w 6432159"/>
              <a:gd name="connsiteY3-8" fmla="*/ 5226156 h 5226156"/>
              <a:gd name="connsiteX4-9" fmla="*/ 3321 w 6432159"/>
              <a:gd name="connsiteY4-10" fmla="*/ 2647125 h 5226156"/>
              <a:gd name="connsiteX0-11" fmla="*/ 1953 w 6566979"/>
              <a:gd name="connsiteY0-12" fmla="*/ 2695803 h 5226224"/>
              <a:gd name="connsiteX1-13" fmla="*/ 2924543 w 6566979"/>
              <a:gd name="connsiteY1-14" fmla="*/ 39 h 5226224"/>
              <a:gd name="connsiteX2-15" fmla="*/ 6566979 w 6566979"/>
              <a:gd name="connsiteY2-16" fmla="*/ 2647164 h 5226224"/>
              <a:gd name="connsiteX3-17" fmla="*/ 3352560 w 6566979"/>
              <a:gd name="connsiteY3-18" fmla="*/ 5226195 h 5226224"/>
              <a:gd name="connsiteX4-19" fmla="*/ 1953 w 6566979"/>
              <a:gd name="connsiteY4-20" fmla="*/ 2695803 h 5226224"/>
              <a:gd name="connsiteX0-21" fmla="*/ 8982 w 6574008"/>
              <a:gd name="connsiteY0-22" fmla="*/ 2695803 h 5226313"/>
              <a:gd name="connsiteX1-23" fmla="*/ 2931572 w 6574008"/>
              <a:gd name="connsiteY1-24" fmla="*/ 39 h 5226313"/>
              <a:gd name="connsiteX2-25" fmla="*/ 6574008 w 6574008"/>
              <a:gd name="connsiteY2-26" fmla="*/ 2647164 h 5226313"/>
              <a:gd name="connsiteX3-27" fmla="*/ 3359589 w 6574008"/>
              <a:gd name="connsiteY3-28" fmla="*/ 5226195 h 5226313"/>
              <a:gd name="connsiteX4-29" fmla="*/ 8982 w 6574008"/>
              <a:gd name="connsiteY4-30" fmla="*/ 2695803 h 5226313"/>
              <a:gd name="connsiteX0-31" fmla="*/ 11929 w 6576955"/>
              <a:gd name="connsiteY0-32" fmla="*/ 2695953 h 5226463"/>
              <a:gd name="connsiteX1-33" fmla="*/ 2934519 w 6576955"/>
              <a:gd name="connsiteY1-34" fmla="*/ 189 h 5226463"/>
              <a:gd name="connsiteX2-35" fmla="*/ 6576955 w 6576955"/>
              <a:gd name="connsiteY2-36" fmla="*/ 2647314 h 5226463"/>
              <a:gd name="connsiteX3-37" fmla="*/ 3362536 w 6576955"/>
              <a:gd name="connsiteY3-38" fmla="*/ 5226345 h 5226463"/>
              <a:gd name="connsiteX4-39" fmla="*/ 11929 w 6576955"/>
              <a:gd name="connsiteY4-40" fmla="*/ 2695953 h 5226463"/>
              <a:gd name="connsiteX0-41" fmla="*/ 9262 w 6963394"/>
              <a:gd name="connsiteY0-42" fmla="*/ 2705797 h 5247356"/>
              <a:gd name="connsiteX1-43" fmla="*/ 2931852 w 6963394"/>
              <a:gd name="connsiteY1-44" fmla="*/ 10033 h 5247356"/>
              <a:gd name="connsiteX2-45" fmla="*/ 6963394 w 6963394"/>
              <a:gd name="connsiteY2-46" fmla="*/ 3318639 h 5247356"/>
              <a:gd name="connsiteX3-47" fmla="*/ 3359869 w 6963394"/>
              <a:gd name="connsiteY3-48" fmla="*/ 5236189 h 5247356"/>
              <a:gd name="connsiteX4-49" fmla="*/ 9262 w 6963394"/>
              <a:gd name="connsiteY4-50" fmla="*/ 2705797 h 5247356"/>
              <a:gd name="connsiteX0-51" fmla="*/ 9262 w 6963394"/>
              <a:gd name="connsiteY0-52" fmla="*/ 2705797 h 5247356"/>
              <a:gd name="connsiteX1-53" fmla="*/ 2931852 w 6963394"/>
              <a:gd name="connsiteY1-54" fmla="*/ 10033 h 5247356"/>
              <a:gd name="connsiteX2-55" fmla="*/ 6963394 w 6963394"/>
              <a:gd name="connsiteY2-56" fmla="*/ 3318639 h 5247356"/>
              <a:gd name="connsiteX3-57" fmla="*/ 3359869 w 6963394"/>
              <a:gd name="connsiteY3-58" fmla="*/ 5236189 h 5247356"/>
              <a:gd name="connsiteX4-59" fmla="*/ 9262 w 6963394"/>
              <a:gd name="connsiteY4-60" fmla="*/ 2705797 h 5247356"/>
              <a:gd name="connsiteX0-61" fmla="*/ 9262 w 6963394"/>
              <a:gd name="connsiteY0-62" fmla="*/ 2705797 h 5292159"/>
              <a:gd name="connsiteX1-63" fmla="*/ 2931852 w 6963394"/>
              <a:gd name="connsiteY1-64" fmla="*/ 10033 h 5292159"/>
              <a:gd name="connsiteX2-65" fmla="*/ 6963394 w 6963394"/>
              <a:gd name="connsiteY2-66" fmla="*/ 3318639 h 5292159"/>
              <a:gd name="connsiteX3-67" fmla="*/ 3359869 w 6963394"/>
              <a:gd name="connsiteY3-68" fmla="*/ 5236189 h 5292159"/>
              <a:gd name="connsiteX4-69" fmla="*/ 9262 w 6963394"/>
              <a:gd name="connsiteY4-70" fmla="*/ 2705797 h 5292159"/>
              <a:gd name="connsiteX0-71" fmla="*/ 9262 w 6963394"/>
              <a:gd name="connsiteY0-72" fmla="*/ 2705797 h 5259961"/>
              <a:gd name="connsiteX1-73" fmla="*/ 2931852 w 6963394"/>
              <a:gd name="connsiteY1-74" fmla="*/ 10033 h 5259961"/>
              <a:gd name="connsiteX2-75" fmla="*/ 6963394 w 6963394"/>
              <a:gd name="connsiteY2-76" fmla="*/ 3318639 h 5259961"/>
              <a:gd name="connsiteX3-77" fmla="*/ 3359869 w 6963394"/>
              <a:gd name="connsiteY3-78" fmla="*/ 5236189 h 5259961"/>
              <a:gd name="connsiteX4-79" fmla="*/ 9262 w 6963394"/>
              <a:gd name="connsiteY4-80" fmla="*/ 2705797 h 5259961"/>
              <a:gd name="connsiteX0-81" fmla="*/ 9557 w 7352795"/>
              <a:gd name="connsiteY0-82" fmla="*/ 2707501 h 5252013"/>
              <a:gd name="connsiteX1-83" fmla="*/ 2932147 w 7352795"/>
              <a:gd name="connsiteY1-84" fmla="*/ 11737 h 5252013"/>
              <a:gd name="connsiteX2-85" fmla="*/ 7352795 w 7352795"/>
              <a:gd name="connsiteY2-86" fmla="*/ 3378709 h 5252013"/>
              <a:gd name="connsiteX3-87" fmla="*/ 3360164 w 7352795"/>
              <a:gd name="connsiteY3-88" fmla="*/ 5237893 h 5252013"/>
              <a:gd name="connsiteX4-89" fmla="*/ 9557 w 7352795"/>
              <a:gd name="connsiteY4-90" fmla="*/ 2707501 h 5252013"/>
              <a:gd name="connsiteX0-91" fmla="*/ 8078 w 7789061"/>
              <a:gd name="connsiteY0-92" fmla="*/ 2744796 h 5249051"/>
              <a:gd name="connsiteX1-93" fmla="*/ 3368413 w 7789061"/>
              <a:gd name="connsiteY1-94" fmla="*/ 10121 h 5249051"/>
              <a:gd name="connsiteX2-95" fmla="*/ 7789061 w 7789061"/>
              <a:gd name="connsiteY2-96" fmla="*/ 3377093 h 5249051"/>
              <a:gd name="connsiteX3-97" fmla="*/ 3796430 w 7789061"/>
              <a:gd name="connsiteY3-98" fmla="*/ 5236277 h 5249051"/>
              <a:gd name="connsiteX4-99" fmla="*/ 8078 w 7789061"/>
              <a:gd name="connsiteY4-100" fmla="*/ 2744796 h 5249051"/>
              <a:gd name="connsiteX0-101" fmla="*/ 8078 w 7789061"/>
              <a:gd name="connsiteY0-102" fmla="*/ 2744796 h 5271741"/>
              <a:gd name="connsiteX1-103" fmla="*/ 3368413 w 7789061"/>
              <a:gd name="connsiteY1-104" fmla="*/ 10121 h 5271741"/>
              <a:gd name="connsiteX2-105" fmla="*/ 7789061 w 7789061"/>
              <a:gd name="connsiteY2-106" fmla="*/ 3377093 h 5271741"/>
              <a:gd name="connsiteX3-107" fmla="*/ 3796430 w 7789061"/>
              <a:gd name="connsiteY3-108" fmla="*/ 5236277 h 5271741"/>
              <a:gd name="connsiteX4-109" fmla="*/ 8078 w 7789061"/>
              <a:gd name="connsiteY4-110" fmla="*/ 2744796 h 5271741"/>
              <a:gd name="connsiteX0-111" fmla="*/ 1055 w 7782038"/>
              <a:gd name="connsiteY0-112" fmla="*/ 2738806 h 5438018"/>
              <a:gd name="connsiteX1-113" fmla="*/ 3361390 w 7782038"/>
              <a:gd name="connsiteY1-114" fmla="*/ 4131 h 5438018"/>
              <a:gd name="connsiteX2-115" fmla="*/ 7782038 w 7782038"/>
              <a:gd name="connsiteY2-116" fmla="*/ 3371103 h 5438018"/>
              <a:gd name="connsiteX3-117" fmla="*/ 3692130 w 7782038"/>
              <a:gd name="connsiteY3-118" fmla="*/ 5415113 h 5438018"/>
              <a:gd name="connsiteX4-119" fmla="*/ 1055 w 7782038"/>
              <a:gd name="connsiteY4-120" fmla="*/ 2738806 h 5438018"/>
              <a:gd name="connsiteX0-121" fmla="*/ 28883 w 7809866"/>
              <a:gd name="connsiteY0-122" fmla="*/ 2742147 h 5441359"/>
              <a:gd name="connsiteX1-123" fmla="*/ 3389218 w 7809866"/>
              <a:gd name="connsiteY1-124" fmla="*/ 7472 h 5441359"/>
              <a:gd name="connsiteX2-125" fmla="*/ 7809866 w 7809866"/>
              <a:gd name="connsiteY2-126" fmla="*/ 3374444 h 5441359"/>
              <a:gd name="connsiteX3-127" fmla="*/ 3719958 w 7809866"/>
              <a:gd name="connsiteY3-128" fmla="*/ 5418454 h 5441359"/>
              <a:gd name="connsiteX4-129" fmla="*/ 28883 w 7809866"/>
              <a:gd name="connsiteY4-130" fmla="*/ 2742147 h 5441359"/>
              <a:gd name="connsiteX0-131" fmla="*/ 36549 w 7817532"/>
              <a:gd name="connsiteY0-132" fmla="*/ 2751085 h 5450297"/>
              <a:gd name="connsiteX1-133" fmla="*/ 3396884 w 7817532"/>
              <a:gd name="connsiteY1-134" fmla="*/ 16410 h 5450297"/>
              <a:gd name="connsiteX2-135" fmla="*/ 7817532 w 7817532"/>
              <a:gd name="connsiteY2-136" fmla="*/ 3383382 h 5450297"/>
              <a:gd name="connsiteX3-137" fmla="*/ 3727624 w 7817532"/>
              <a:gd name="connsiteY3-138" fmla="*/ 5427392 h 5450297"/>
              <a:gd name="connsiteX4-139" fmla="*/ 36549 w 7817532"/>
              <a:gd name="connsiteY4-140" fmla="*/ 2751085 h 545029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p:cNvSpPr>
            <a:spLocks noGrp="1" noRot="1" noChangeAspect="1" noMove="1" noResize="1" noEditPoints="1" noAdjustHandles="1" noChangeArrowheads="1" noChangeShapeType="1" noTextEdit="1"/>
          </p:cNvSpPr>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04672" y="2350008"/>
            <a:ext cx="2441448" cy="2459736"/>
          </a:xfrm>
        </p:spPr>
        <p:txBody>
          <a:bodyPr>
            <a:normAutofit/>
          </a:bodyPr>
          <a:lstStyle/>
          <a:p>
            <a:r>
              <a:rPr lang="en-US" sz="2700" b="1" u="sng">
                <a:latin typeface="Calibri" panose="020F0502020204030204"/>
                <a:cs typeface="Calibri" panose="020F0502020204030204"/>
              </a:rPr>
              <a:t>APPLICATIONS:</a:t>
            </a:r>
            <a:endParaRPr lang="en-US" sz="2700"/>
          </a:p>
        </p:txBody>
      </p:sp>
      <p:sp>
        <p:nvSpPr>
          <p:cNvPr id="3" name="Content Placeholder 2"/>
          <p:cNvSpPr>
            <a:spLocks noGrp="1"/>
          </p:cNvSpPr>
          <p:nvPr>
            <p:ph idx="1"/>
          </p:nvPr>
        </p:nvSpPr>
        <p:spPr>
          <a:xfrm>
            <a:off x="4846320" y="1115568"/>
            <a:ext cx="6556248" cy="4636008"/>
          </a:xfrm>
        </p:spPr>
        <p:txBody>
          <a:bodyPr vert="horz" lIns="0" tIns="45720" rIns="0" bIns="45720" rtlCol="0" anchor="ctr">
            <a:normAutofit/>
          </a:bodyPr>
          <a:lstStyle/>
          <a:p>
            <a:endParaRPr lang="en-US" sz="2200" b="1" u="sng">
              <a:cs typeface="Calibri" panose="020F0502020204030204"/>
            </a:endParaRPr>
          </a:p>
          <a:p>
            <a:endParaRPr lang="en-US" sz="2200">
              <a:ea typeface="+mn-lt"/>
              <a:cs typeface="+mn-lt"/>
            </a:endParaRPr>
          </a:p>
          <a:p>
            <a:r>
              <a:rPr lang="en-US" sz="2200">
                <a:ea typeface="+mn-lt"/>
                <a:cs typeface="+mn-lt"/>
              </a:rPr>
              <a:t>➤ Can  be used by government authorities.</a:t>
            </a:r>
            <a:endParaRPr lang="en-US" sz="2200"/>
          </a:p>
          <a:p>
            <a:r>
              <a:rPr lang="en-US" sz="2200">
                <a:ea typeface="+mn-lt"/>
                <a:cs typeface="+mn-lt"/>
              </a:rPr>
              <a:t>➤ Can be used in business planning.</a:t>
            </a:r>
            <a:endParaRPr lang="en-US" sz="2200"/>
          </a:p>
          <a:p>
            <a:r>
              <a:rPr lang="en-US" sz="2200">
                <a:ea typeface="+mn-lt"/>
                <a:cs typeface="+mn-lt"/>
              </a:rPr>
              <a:t>➤ Analyze trends and patterns.</a:t>
            </a:r>
            <a:endParaRPr lang="en-US" sz="2200"/>
          </a:p>
          <a:p>
            <a:r>
              <a:rPr lang="en-US" sz="2200">
                <a:ea typeface="+mn-lt"/>
                <a:cs typeface="+mn-lt"/>
              </a:rPr>
              <a:t>➤ Historical track of public opinions.</a:t>
            </a:r>
            <a:endParaRPr lang="en-US" sz="2200"/>
          </a:p>
          <a:p>
            <a:endParaRPr lang="en-US" sz="2200"/>
          </a:p>
        </p:txBody>
      </p:sp>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p:cNvSpPr>
            <a:spLocks noGrp="1" noRot="1" noChangeAspect="1" noMove="1" noResize="1" noEditPoints="1" noAdjustHandles="1" noChangeArrowheads="1" noChangeShapeType="1" noTextEdit="1"/>
          </p:cNvSpPr>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400" b="1" u="sng">
                <a:ea typeface="+mj-lt"/>
                <a:cs typeface="+mj-lt"/>
              </a:rPr>
              <a:t>CONCLUSION:</a:t>
            </a:r>
            <a:endParaRPr lang="en-US" sz="2400"/>
          </a:p>
        </p:txBody>
      </p:sp>
      <p:sp>
        <p:nvSpPr>
          <p:cNvPr id="3" name="Content Placeholder 2"/>
          <p:cNvSpPr>
            <a:spLocks noGrp="1"/>
          </p:cNvSpPr>
          <p:nvPr>
            <p:ph idx="1"/>
          </p:nvPr>
        </p:nvSpPr>
        <p:spPr>
          <a:xfrm>
            <a:off x="4256690" y="1088137"/>
            <a:ext cx="7465956" cy="4444004"/>
          </a:xfrm>
        </p:spPr>
        <p:txBody>
          <a:bodyPr vert="horz" lIns="0" tIns="45720" rIns="0" bIns="45720" rtlCol="0" anchor="ctr">
            <a:normAutofit/>
          </a:bodyPr>
          <a:lstStyle/>
          <a:p>
            <a:r>
              <a:rPr lang="en-US" sz="2000">
                <a:solidFill>
                  <a:schemeClr val="bg1"/>
                </a:solidFill>
                <a:ea typeface="+mn-lt"/>
                <a:cs typeface="+mn-lt"/>
              </a:rPr>
              <a:t>We have tried different types of libraries and tools and finally arrived at a conclusion that IBM Tone analyzer was more accurate in the sentiment prediction. Using this we have performed further analysis on the extracted data from twitter and the results were visualized in the dashboard.</a:t>
            </a:r>
            <a:endParaRPr lang="en-US" sz="2000">
              <a:solidFill>
                <a:schemeClr val="bg1"/>
              </a:solidFill>
              <a:cs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p:cNvSpPr>
            <a:spLocks noGrp="1" noRot="1" noChangeAspect="1" noMove="1" noResize="1" noEditPoints="1" noAdjustHandles="1" noChangeArrowheads="1" noChangeShapeType="1" noTextEdit="1"/>
          </p:cNvSpPr>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p:cNvSpPr>
            <a:spLocks noGrp="1" noRot="1" noChangeAspect="1" noMove="1" noResize="1" noEditPoints="1" noAdjustHandles="1" noChangeArrowheads="1" noChangeShapeType="1" noTextEdit="1"/>
          </p:cNvSpPr>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29991" y="1590420"/>
            <a:ext cx="3750009" cy="3706176"/>
          </a:xfrm>
        </p:spPr>
        <p:txBody>
          <a:bodyPr>
            <a:normAutofit/>
          </a:bodyPr>
          <a:lstStyle/>
          <a:p>
            <a:pPr>
              <a:spcBef>
                <a:spcPts val="1000"/>
              </a:spcBef>
            </a:pPr>
            <a:r>
              <a:rPr lang="en-US" sz="4800">
                <a:solidFill>
                  <a:srgbClr val="FFFFFF"/>
                </a:solidFill>
                <a:ea typeface="+mj-lt"/>
                <a:cs typeface="+mj-lt"/>
              </a:rPr>
              <a:t>Thank you!</a:t>
            </a:r>
            <a:endParaRPr lang="en-US" sz="4800">
              <a:solidFill>
                <a:srgbClr val="FFFFFF"/>
              </a:solidFill>
              <a:ea typeface="+mj-lt"/>
              <a:cs typeface="+mj-lt"/>
            </a:endParaRPr>
          </a:p>
          <a:p>
            <a:pPr marL="285750" indent="-285750">
              <a:spcBef>
                <a:spcPts val="1000"/>
              </a:spcBef>
              <a:buFont typeface="Arial" panose="020B0604020202020204"/>
              <a:buChar char="•"/>
            </a:pPr>
            <a:endParaRPr lang="en-US" sz="4800">
              <a:solidFill>
                <a:srgbClr val="FFFFFF"/>
              </a:solidFill>
              <a:ea typeface="+mj-lt"/>
              <a:cs typeface="+mj-lt"/>
            </a:endParaRPr>
          </a:p>
          <a:p>
            <a:endParaRPr lang="en-US" sz="4800">
              <a:solidFill>
                <a:srgbClr val="FFFFFF"/>
              </a:solidFill>
              <a:cs typeface="Calibri Light" panose="020F0302020204030204"/>
            </a:endParaRPr>
          </a:p>
        </p:txBody>
      </p:sp>
      <p:grpSp>
        <p:nvGrpSpPr>
          <p:cNvPr id="7" name="Group 13"/>
          <p:cNvGrpSpPr>
            <a:grpSpLocks noGrp="1" noRot="1" noChangeAspect="1" noMove="1" noResize="1" noUngrp="1"/>
          </p:cNvGrpSpPr>
          <p:nvPr/>
        </p:nvGrpSpPr>
        <p:grpSpPr>
          <a:xfrm>
            <a:off x="11873418" y="44817"/>
            <a:ext cx="233303" cy="772404"/>
            <a:chOff x="11873418" y="44817"/>
            <a:chExt cx="233303" cy="772404"/>
          </a:xfrm>
        </p:grpSpPr>
        <p:sp>
          <p:nvSpPr>
            <p:cNvPr id="15" name="Rectangle 64"/>
            <p:cNvSpPr/>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p:cNvSpPr/>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p:cNvSpPr/>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p:cNvSpPr/>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p:cNvSpPr/>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p:cNvSpPr/>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p:cNvSpPr/>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p:cNvSpPr/>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p:cNvSpPr/>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p:cNvSpPr/>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p:cNvSpPr/>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p:cNvSpPr/>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a:grpSpLocks noGrp="1" noRot="1" noChangeAspect="1" noMove="1" noResize="1" noUngrp="1"/>
          </p:cNvGrpSpPr>
          <p:nvPr/>
        </p:nvGrpSpPr>
        <p:grpSpPr>
          <a:xfrm>
            <a:off x="687925" y="3500294"/>
            <a:ext cx="2177162" cy="2376595"/>
            <a:chOff x="687925" y="3500294"/>
            <a:chExt cx="2177162" cy="2376595"/>
          </a:xfrm>
        </p:grpSpPr>
        <p:sp>
          <p:nvSpPr>
            <p:cNvPr id="29" name="Rectangle 66"/>
            <p:cNvSpPr/>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p:cNvSpPr/>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p:cNvSpPr/>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p:cNvSpPr/>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p:cNvSpPr/>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p:cNvSpPr/>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p:cNvSpPr/>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p:cNvSpPr/>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p:cNvSpPr/>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p:cNvSpPr/>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p:cNvSpPr/>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p:cNvSpPr/>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p:cNvSpPr/>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p:cNvSpPr/>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p:cNvSpPr/>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p:cNvSpPr/>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p:cNvSpPr/>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2"/>
            <p:cNvSpPr/>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p:cNvSpPr/>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p:cNvSpPr/>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p:cNvSpPr/>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p:cNvSpPr/>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9"/>
            <p:cNvSpPr/>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2"/>
            <p:cNvSpPr/>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p:cNvSpPr/>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p:cNvSpPr/>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p:cNvSpPr/>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p:cNvSpPr/>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2"/>
            <p:cNvSpPr/>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p:cNvSpPr/>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p:cNvSpPr/>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p:cNvSpPr/>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p:cNvSpPr/>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p:cNvSpPr/>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p:cNvSpPr/>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p:cNvSpPr/>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p:cNvSpPr/>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2"/>
            <p:cNvSpPr/>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p:cNvSpPr/>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p:cNvSpPr/>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p:cNvSpPr/>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p:cNvSpPr/>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p:cNvSpPr/>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p:cNvSpPr/>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2"/>
            <p:cNvSpPr/>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p:cNvSpPr/>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p:cNvSpPr/>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p:cNvSpPr/>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p:cNvSpPr/>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p:cNvSpPr/>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p:cNvSpPr/>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p:cNvSpPr/>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p:cNvSpPr/>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p:cNvSpPr/>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p:cNvSpPr/>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6312596" y="1157201"/>
            <a:ext cx="5002191" cy="4543599"/>
          </a:xfrm>
        </p:spPr>
        <p:txBody>
          <a:bodyPr vert="horz" lIns="91440" tIns="45720" rIns="91440" bIns="45720" rtlCol="0" anchor="ctr">
            <a:normAutofit/>
          </a:bodyPr>
          <a:lstStyle/>
          <a:p>
            <a:endParaRPr lang="en-US" sz="1800">
              <a:solidFill>
                <a:schemeClr val="bg1"/>
              </a:solidFill>
              <a:cs typeface="Calibri" panose="020F0502020204030204"/>
            </a:endParaRPr>
          </a:p>
          <a:p>
            <a:endParaRPr lang="en-US" sz="1800">
              <a:solidFill>
                <a:schemeClr val="bg1"/>
              </a:solidFill>
              <a:cs typeface="Calibri" panose="020F0502020204030204"/>
            </a:endParaRPr>
          </a:p>
          <a:p>
            <a:pPr marL="0" indent="0">
              <a:buNone/>
            </a:pPr>
            <a:r>
              <a:rPr lang="en-US" sz="1800">
                <a:solidFill>
                  <a:schemeClr val="bg1"/>
                </a:solidFill>
                <a:cs typeface="Calibri" panose="020F0502020204030204"/>
              </a:rPr>
              <a:t>Done by:-</a:t>
            </a:r>
            <a:endParaRPr lang="en-US" sz="1800">
              <a:solidFill>
                <a:schemeClr val="bg1"/>
              </a:solidFill>
              <a:cs typeface="Calibri" panose="020F0502020204030204"/>
            </a:endParaRPr>
          </a:p>
          <a:p>
            <a:r>
              <a:rPr lang="en-US" sz="1800" err="1">
                <a:solidFill>
                  <a:schemeClr val="bg1"/>
                </a:solidFill>
                <a:cs typeface="Calibri" panose="020F0502020204030204"/>
              </a:rPr>
              <a:t>Staffin</a:t>
            </a:r>
            <a:r>
              <a:rPr lang="en-US" sz="1800">
                <a:solidFill>
                  <a:schemeClr val="bg1"/>
                </a:solidFill>
                <a:cs typeface="Calibri" panose="020F0502020204030204"/>
              </a:rPr>
              <a:t> T </a:t>
            </a:r>
            <a:r>
              <a:rPr lang="en-US" sz="1800" err="1">
                <a:solidFill>
                  <a:schemeClr val="bg1"/>
                </a:solidFill>
                <a:cs typeface="Calibri" panose="020F0502020204030204"/>
              </a:rPr>
              <a:t>Shabu</a:t>
            </a:r>
            <a:endParaRPr lang="en-US" sz="1800" err="1">
              <a:solidFill>
                <a:schemeClr val="bg1"/>
              </a:solidFill>
              <a:cs typeface="Calibri" panose="020F0502020204030204"/>
            </a:endParaRPr>
          </a:p>
          <a:p>
            <a:r>
              <a:rPr lang="en-US" sz="1800" err="1">
                <a:solidFill>
                  <a:schemeClr val="bg1"/>
                </a:solidFill>
                <a:cs typeface="Calibri" panose="020F0502020204030204"/>
              </a:rPr>
              <a:t>Garud</a:t>
            </a:r>
            <a:r>
              <a:rPr lang="en-US" sz="1800">
                <a:solidFill>
                  <a:schemeClr val="bg1"/>
                </a:solidFill>
                <a:cs typeface="Calibri" panose="020F0502020204030204"/>
              </a:rPr>
              <a:t> Shubham</a:t>
            </a:r>
            <a:endParaRPr lang="en-US" sz="1800">
              <a:solidFill>
                <a:schemeClr val="bg1"/>
              </a:solidFill>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p:cNvSpPr>
            <a:spLocks noGrp="1" noRot="1" noChangeAspect="1" noMove="1" noResize="1" noEditPoints="1" noAdjustHandles="1" noChangeArrowheads="1" noChangeShapeType="1" noTextEdit="1"/>
          </p:cNvSpPr>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41248" y="704850"/>
            <a:ext cx="3751697" cy="2978150"/>
          </a:xfrm>
        </p:spPr>
        <p:txBody>
          <a:bodyPr anchor="b">
            <a:normAutofit/>
          </a:bodyPr>
          <a:lstStyle/>
          <a:p>
            <a:r>
              <a:rPr lang="en-US">
                <a:solidFill>
                  <a:schemeClr val="bg1"/>
                </a:solidFill>
                <a:cs typeface="Calibri Light" panose="020F0302020204030204"/>
              </a:rPr>
              <a:t>Problem Statement</a:t>
            </a:r>
            <a:endParaRPr lang="en-US">
              <a:solidFill>
                <a:schemeClr val="bg1"/>
              </a:solidFill>
            </a:endParaRPr>
          </a:p>
        </p:txBody>
      </p:sp>
      <p:sp>
        <p:nvSpPr>
          <p:cNvPr id="3" name="Content Placeholder 2"/>
          <p:cNvSpPr>
            <a:spLocks noGrp="1"/>
          </p:cNvSpPr>
          <p:nvPr>
            <p:ph idx="1"/>
          </p:nvPr>
        </p:nvSpPr>
        <p:spPr>
          <a:xfrm>
            <a:off x="6121400" y="939800"/>
            <a:ext cx="5232400" cy="4845050"/>
          </a:xfrm>
        </p:spPr>
        <p:txBody>
          <a:bodyPr vert="horz" lIns="0" tIns="45720" rIns="0" bIns="45720" rtlCol="0" anchor="ctr">
            <a:normAutofit/>
          </a:bodyPr>
          <a:lstStyle/>
          <a:p>
            <a:r>
              <a:rPr lang="en-US" sz="2100">
                <a:ea typeface="+mn-lt"/>
                <a:cs typeface="+mn-lt"/>
              </a:rPr>
              <a:t>The sentiment analysis of Indians after the extension of lockdown announcements to be analyzed with the relevant #tags on twitter and build a predictive analytics model to understand the behavior of people if the lockdown is further extended.</a:t>
            </a:r>
            <a:br>
              <a:rPr lang="en-US" sz="2100">
                <a:ea typeface="+mn-lt"/>
                <a:cs typeface="+mn-lt"/>
              </a:rPr>
            </a:br>
            <a:r>
              <a:rPr lang="en-US" sz="2100">
                <a:ea typeface="+mn-lt"/>
                <a:cs typeface="+mn-lt"/>
              </a:rPr>
              <a:t>Also develop a dashboard with visualization of people reaction to the govt announcements on lockdown extension.</a:t>
            </a:r>
            <a:endParaRPr lang="en-US" sz="2100"/>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29991" y="1590420"/>
            <a:ext cx="3750009" cy="3706176"/>
          </a:xfrm>
        </p:spPr>
        <p:txBody>
          <a:bodyPr>
            <a:normAutofit/>
          </a:bodyPr>
          <a:lstStyle/>
          <a:p>
            <a:r>
              <a:rPr lang="en-US" sz="4800" b="1">
                <a:solidFill>
                  <a:srgbClr val="FFFFFF"/>
                </a:solidFill>
                <a:cs typeface="Calibri Light" panose="020F0302020204030204"/>
              </a:rPr>
              <a:t>Solution</a:t>
            </a:r>
            <a:endParaRPr lang="en-US" sz="4800" b="1">
              <a:solidFill>
                <a:srgbClr val="FFFFFF"/>
              </a:solidFill>
              <a:cs typeface="Calibri Light" panose="020F0302020204030204"/>
            </a:endParaRPr>
          </a:p>
        </p:txBody>
      </p:sp>
      <p:grpSp>
        <p:nvGrpSpPr>
          <p:cNvPr id="23" name="Group 22"/>
          <p:cNvGrpSpPr>
            <a:grpSpLocks noGrp="1" noRot="1" noChangeAspect="1" noMove="1" noResize="1" noUngrp="1"/>
          </p:cNvGrpSpPr>
          <p:nvPr/>
        </p:nvGrpSpPr>
        <p:grpSpPr>
          <a:xfrm>
            <a:off x="11873418" y="44817"/>
            <a:ext cx="233303" cy="772404"/>
            <a:chOff x="11873418" y="44817"/>
            <a:chExt cx="233303" cy="772404"/>
          </a:xfrm>
        </p:grpSpPr>
        <p:sp>
          <p:nvSpPr>
            <p:cNvPr id="24" name="Rectangle 64"/>
            <p:cNvSpPr/>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p:cNvSpPr/>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p:cNvSpPr/>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p:cNvSpPr/>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p:cNvSpPr/>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p:cNvSpPr/>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p:cNvSpPr/>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p:cNvSpPr/>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p:cNvSpPr/>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p:cNvSpPr/>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p:cNvSpPr/>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p:cNvSpPr/>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a:grpSpLocks noGrp="1" noRot="1" noChangeAspect="1" noMove="1" noResize="1" noUngrp="1"/>
          </p:cNvGrpSpPr>
          <p:nvPr/>
        </p:nvGrpSpPr>
        <p:grpSpPr>
          <a:xfrm>
            <a:off x="687925" y="3500294"/>
            <a:ext cx="2177162" cy="2376595"/>
            <a:chOff x="687925" y="3500294"/>
            <a:chExt cx="2177162" cy="2376595"/>
          </a:xfrm>
        </p:grpSpPr>
        <p:sp>
          <p:nvSpPr>
            <p:cNvPr id="38" name="Rectangle 66"/>
            <p:cNvSpPr/>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p:cNvSpPr/>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p:cNvSpPr/>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p:cNvSpPr/>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p:cNvSpPr/>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p:cNvSpPr/>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p:cNvSpPr/>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p:cNvSpPr/>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p:cNvSpPr/>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p:cNvSpPr/>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p:cNvSpPr/>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p:cNvSpPr/>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p:cNvSpPr/>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p:cNvSpPr/>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9"/>
            <p:cNvSpPr/>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2"/>
            <p:cNvSpPr/>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p:cNvSpPr/>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2"/>
            <p:cNvSpPr/>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p:cNvSpPr/>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9"/>
            <p:cNvSpPr/>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2"/>
            <p:cNvSpPr/>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9"/>
            <p:cNvSpPr/>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p:cNvSpPr/>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9"/>
            <p:cNvSpPr/>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p:cNvSpPr/>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9"/>
            <p:cNvSpPr/>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p:cNvSpPr/>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9"/>
            <p:cNvSpPr/>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p:cNvSpPr/>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p:cNvSpPr/>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2"/>
            <p:cNvSpPr/>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p:cNvSpPr/>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p:cNvSpPr/>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4"/>
            <p:cNvSpPr/>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p:cNvSpPr/>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59"/>
            <p:cNvSpPr/>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2"/>
            <p:cNvSpPr/>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2"/>
            <p:cNvSpPr/>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59"/>
            <p:cNvSpPr/>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p:cNvSpPr/>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p:cNvSpPr/>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p:cNvSpPr/>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p:cNvSpPr/>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2"/>
            <p:cNvSpPr/>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p:cNvSpPr/>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p:cNvSpPr/>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p:cNvSpPr/>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p:cNvSpPr/>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59"/>
            <p:cNvSpPr/>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2"/>
            <p:cNvSpPr/>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2"/>
            <p:cNvSpPr/>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59"/>
            <p:cNvSpPr/>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p:cNvSpPr/>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p:cNvSpPr/>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6312596" y="1157201"/>
            <a:ext cx="5002191" cy="4543599"/>
          </a:xfrm>
        </p:spPr>
        <p:txBody>
          <a:bodyPr vert="horz" lIns="0" tIns="45720" rIns="0" bIns="45720" rtlCol="0" anchor="ctr">
            <a:noAutofit/>
          </a:bodyPr>
          <a:lstStyle/>
          <a:p>
            <a:r>
              <a:rPr lang="en-US" sz="2000">
                <a:solidFill>
                  <a:schemeClr val="bg1"/>
                </a:solidFill>
                <a:cs typeface="Calibri" panose="020F0502020204030204"/>
              </a:rPr>
              <a:t>The complete project is done using </a:t>
            </a:r>
            <a:r>
              <a:rPr lang="en-US" sz="2000" b="1">
                <a:solidFill>
                  <a:schemeClr val="bg1"/>
                </a:solidFill>
                <a:cs typeface="Calibri" panose="020F0502020204030204"/>
              </a:rPr>
              <a:t>Node-Red</a:t>
            </a:r>
            <a:r>
              <a:rPr lang="en-US" sz="2000">
                <a:solidFill>
                  <a:schemeClr val="bg1"/>
                </a:solidFill>
                <a:cs typeface="Calibri" panose="020F0502020204030204"/>
              </a:rPr>
              <a:t> in IBM Cloud</a:t>
            </a:r>
            <a:endParaRPr lang="en-US" sz="2000">
              <a:solidFill>
                <a:schemeClr val="bg1"/>
              </a:solidFill>
              <a:cs typeface="Calibri" panose="020F0502020204030204"/>
            </a:endParaRPr>
          </a:p>
          <a:p>
            <a:r>
              <a:rPr lang="en-US" sz="2000" b="1">
                <a:solidFill>
                  <a:schemeClr val="bg1"/>
                </a:solidFill>
                <a:ea typeface="+mn-lt"/>
                <a:cs typeface="+mn-lt"/>
              </a:rPr>
              <a:t>Node-RED</a:t>
            </a:r>
            <a:r>
              <a:rPr lang="en-US" sz="2000">
                <a:solidFill>
                  <a:schemeClr val="bg1"/>
                </a:solidFill>
                <a:ea typeface="+mn-lt"/>
                <a:cs typeface="+mn-lt"/>
              </a:rPr>
              <a:t> is a flow-based development tool for visual programming developed originally by </a:t>
            </a:r>
            <a:r>
              <a:rPr lang="en-US" sz="2000" b="1">
                <a:solidFill>
                  <a:schemeClr val="bg1"/>
                </a:solidFill>
                <a:ea typeface="+mn-lt"/>
                <a:cs typeface="+mn-lt"/>
              </a:rPr>
              <a:t>IBM</a:t>
            </a:r>
            <a:r>
              <a:rPr lang="en-US" sz="2000">
                <a:solidFill>
                  <a:schemeClr val="bg1"/>
                </a:solidFill>
                <a:ea typeface="+mn-lt"/>
                <a:cs typeface="+mn-lt"/>
              </a:rPr>
              <a:t> for wiring together hardware devices, APIs and online services as part of the Internet of Things. IBM Tone analyzer is used for analyzing the sentiment of each tweets.</a:t>
            </a:r>
            <a:endParaRPr lang="en-US" sz="2000">
              <a:solidFill>
                <a:schemeClr val="bg1"/>
              </a:solidFill>
              <a:ea typeface="+mn-lt"/>
              <a:cs typeface="+mn-lt"/>
            </a:endParaRPr>
          </a:p>
          <a:p>
            <a:r>
              <a:rPr lang="en-US" sz="2000">
                <a:solidFill>
                  <a:schemeClr val="bg1"/>
                </a:solidFill>
                <a:cs typeface="Calibri" panose="020F0502020204030204"/>
              </a:rPr>
              <a:t>For sentimental analysis I</a:t>
            </a:r>
            <a:r>
              <a:rPr lang="en-US" sz="2000" b="1">
                <a:solidFill>
                  <a:schemeClr val="bg1"/>
                </a:solidFill>
                <a:cs typeface="Calibri" panose="020F0502020204030204"/>
              </a:rPr>
              <a:t>BM Tone Analyzer </a:t>
            </a:r>
            <a:r>
              <a:rPr lang="en-US" sz="2000">
                <a:solidFill>
                  <a:schemeClr val="bg1"/>
                </a:solidFill>
                <a:cs typeface="Calibri" panose="020F0502020204030204"/>
              </a:rPr>
              <a:t>is used. The twitter data is streamed using twitter in node. The data is pre-processed and then sent to the Tone analyzer node. From there the </a:t>
            </a:r>
            <a:r>
              <a:rPr lang="en-US" sz="2000" err="1">
                <a:solidFill>
                  <a:schemeClr val="bg1"/>
                </a:solidFill>
                <a:cs typeface="Calibri" panose="020F0502020204030204"/>
              </a:rPr>
              <a:t>the</a:t>
            </a:r>
            <a:r>
              <a:rPr lang="en-US" sz="2000">
                <a:solidFill>
                  <a:schemeClr val="bg1"/>
                </a:solidFill>
                <a:cs typeface="Calibri" panose="020F0502020204030204"/>
              </a:rPr>
              <a:t> scores and sentiments are classified and sent to respective output nodes.</a:t>
            </a:r>
            <a:endParaRPr lang="en-US" sz="2000">
              <a:solidFill>
                <a:schemeClr val="bg1"/>
              </a:solidFill>
              <a:cs typeface="Calibri" panose="020F0502020204030204"/>
            </a:endParaRPr>
          </a:p>
          <a:p>
            <a:r>
              <a:rPr lang="en-US" sz="2000">
                <a:solidFill>
                  <a:schemeClr val="bg1"/>
                </a:solidFill>
                <a:ea typeface="+mn-lt"/>
                <a:cs typeface="+mn-lt"/>
              </a:rPr>
              <a:t>Using</a:t>
            </a:r>
            <a:r>
              <a:rPr lang="en-US" sz="2000" b="1">
                <a:solidFill>
                  <a:schemeClr val="bg1"/>
                </a:solidFill>
                <a:ea typeface="+mn-lt"/>
                <a:cs typeface="+mn-lt"/>
              </a:rPr>
              <a:t> IBM Watson Text To Speech </a:t>
            </a:r>
            <a:r>
              <a:rPr lang="en-US" sz="2000">
                <a:solidFill>
                  <a:schemeClr val="bg1"/>
                </a:solidFill>
                <a:ea typeface="+mn-lt"/>
                <a:cs typeface="+mn-lt"/>
              </a:rPr>
              <a:t>the project further has a feature which converts the text(tweets) to speech(audio) and helps the visually challenged to know about the tweets based on the given input hashtag/trend</a:t>
            </a:r>
            <a:endParaRPr lang="en-US" sz="2000">
              <a:solidFill>
                <a:schemeClr val="bg1"/>
              </a:solidFill>
              <a:cs typeface="Calibri" panose="020F0502020204030204"/>
            </a:endParaRPr>
          </a:p>
          <a:p>
            <a:endParaRPr lang="en-US" sz="2000">
              <a:solidFill>
                <a:schemeClr val="bg1"/>
              </a:solidFill>
              <a:cs typeface="Calibri" panose="020F0502020204030204"/>
            </a:endParaRPr>
          </a:p>
          <a:p>
            <a:endParaRPr lang="en-US" sz="2000">
              <a:solidFill>
                <a:schemeClr val="bg1"/>
              </a:solidFill>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u="sng" dirty="0">
                <a:cs typeface="Calibri Light" panose="020F0302020204030204"/>
              </a:rPr>
              <a:t>Technolog</a:t>
            </a:r>
            <a:r>
              <a:rPr lang="en-IN" altLang="en-US" sz="5400" u="sng" dirty="0">
                <a:cs typeface="Calibri Light" panose="020F0302020204030204"/>
              </a:rPr>
              <a:t>y</a:t>
            </a:r>
            <a:r>
              <a:rPr lang="en-US" sz="5400" u="sng" dirty="0">
                <a:cs typeface="Calibri Light" panose="020F0302020204030204"/>
              </a:rPr>
              <a:t> Stack</a:t>
            </a:r>
            <a:endParaRPr lang="en-US" sz="5400" u="sng" dirty="0">
              <a:cs typeface="Calibri Light" panose="020F0302020204030204"/>
            </a:endParaRPr>
          </a:p>
        </p:txBody>
      </p:sp>
      <p:sp>
        <p:nvSpPr>
          <p:cNvPr id="3" name="Content Placeholder 2"/>
          <p:cNvSpPr>
            <a:spLocks noGrp="1"/>
          </p:cNvSpPr>
          <p:nvPr>
            <p:ph idx="1"/>
          </p:nvPr>
        </p:nvSpPr>
        <p:spPr/>
        <p:txBody>
          <a:bodyPr vert="horz" lIns="0" tIns="45720" rIns="0" bIns="45720" rtlCol="0" anchor="t">
            <a:normAutofit/>
          </a:bodyPr>
          <a:lstStyle/>
          <a:p>
            <a:r>
              <a:rPr lang="en-US" b="1" u="sng">
                <a:cs typeface="Calibri" panose="020F0502020204030204"/>
              </a:rPr>
              <a:t>IBM Cloud</a:t>
            </a:r>
            <a:endParaRPr lang="en-US" b="1" u="sng">
              <a:cs typeface="Calibri" panose="020F0502020204030204"/>
            </a:endParaRPr>
          </a:p>
          <a:p>
            <a:r>
              <a:rPr lang="en-US">
                <a:cs typeface="Calibri" panose="020F0502020204030204"/>
              </a:rPr>
              <a:t>The entire project is done in IBM Cloud platform</a:t>
            </a:r>
            <a:endParaRPr lang="en-US">
              <a:cs typeface="Calibri" panose="020F0502020204030204"/>
            </a:endParaRPr>
          </a:p>
          <a:p>
            <a:endParaRPr lang="en-US">
              <a:cs typeface="Calibri" panose="020F0502020204030204"/>
            </a:endParaRPr>
          </a:p>
          <a:p>
            <a:r>
              <a:rPr lang="en-US" b="1">
                <a:ea typeface="+mn-lt"/>
                <a:cs typeface="+mn-lt"/>
              </a:rPr>
              <a:t>IBM </a:t>
            </a:r>
            <a:r>
              <a:rPr lang="en-US" b="1" err="1">
                <a:ea typeface="+mn-lt"/>
                <a:cs typeface="+mn-lt"/>
              </a:rPr>
              <a:t>WatsonTone</a:t>
            </a:r>
            <a:r>
              <a:rPr lang="en-US" b="1">
                <a:ea typeface="+mn-lt"/>
                <a:cs typeface="+mn-lt"/>
              </a:rPr>
              <a:t> Analyzer</a:t>
            </a:r>
            <a:endParaRPr lang="en-US" b="1">
              <a:ea typeface="+mn-lt"/>
              <a:cs typeface="+mn-lt"/>
            </a:endParaRPr>
          </a:p>
          <a:p>
            <a:r>
              <a:rPr lang="en-US">
                <a:ea typeface="+mn-lt"/>
                <a:cs typeface="+mn-lt"/>
              </a:rPr>
              <a:t>The </a:t>
            </a:r>
            <a:r>
              <a:rPr lang="en-US" b="1">
                <a:ea typeface="+mn-lt"/>
                <a:cs typeface="+mn-lt"/>
              </a:rPr>
              <a:t>IBM Watson Tone Analyzer</a:t>
            </a:r>
            <a:r>
              <a:rPr lang="en-US">
                <a:ea typeface="+mn-lt"/>
                <a:cs typeface="+mn-lt"/>
              </a:rPr>
              <a:t> service uses linguistic analysis to detect emotional and language tones in written text. The User Interface displays the sentiment score for the respective live tweets.</a:t>
            </a:r>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mj-lt"/>
                <a:cs typeface="+mj-lt"/>
              </a:rPr>
              <a:t>IBM Watson Text To Speech</a:t>
            </a:r>
            <a:endParaRPr lang="en-US"/>
          </a:p>
        </p:txBody>
      </p:sp>
      <p:sp>
        <p:nvSpPr>
          <p:cNvPr id="3" name="Content Placeholder 2"/>
          <p:cNvSpPr>
            <a:spLocks noGrp="1"/>
          </p:cNvSpPr>
          <p:nvPr>
            <p:ph idx="1"/>
          </p:nvPr>
        </p:nvSpPr>
        <p:spPr/>
        <p:txBody>
          <a:bodyPr vert="horz" lIns="0" tIns="45720" rIns="0" bIns="45720" rtlCol="0" anchor="t">
            <a:normAutofit/>
          </a:bodyPr>
          <a:lstStyle/>
          <a:p>
            <a:r>
              <a:rPr lang="en-US">
                <a:ea typeface="+mn-lt"/>
                <a:cs typeface="+mn-lt"/>
              </a:rPr>
              <a:t>Using</a:t>
            </a:r>
            <a:r>
              <a:rPr lang="en-US" b="1">
                <a:ea typeface="+mn-lt"/>
                <a:cs typeface="+mn-lt"/>
              </a:rPr>
              <a:t> IBM Watson Text To Speech </a:t>
            </a:r>
            <a:r>
              <a:rPr lang="en-US">
                <a:ea typeface="+mn-lt"/>
                <a:cs typeface="+mn-lt"/>
              </a:rPr>
              <a:t>the project further has a feature which converts the text(tweets) to speech(audio) and helps the visually challenged to know about the tweets based on the given input hashtag/trend.</a:t>
            </a:r>
            <a:endParaRPr lang="en-US">
              <a:ea typeface="+mn-lt"/>
              <a:cs typeface="+mn-lt"/>
            </a:endParaRPr>
          </a:p>
          <a:p>
            <a:endParaRPr lang="en-US">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scaled="0"/>
        </a:gradFill>
        <a:effectLst/>
      </p:bgPr>
    </p:bg>
    <p:spTree>
      <p:nvGrpSpPr>
        <p:cNvPr id="1" name=""/>
        <p:cNvGrpSpPr/>
        <p:nvPr/>
      </p:nvGrpSpPr>
      <p:grpSpPr/>
      <p:sp>
        <p:nvSpPr>
          <p:cNvPr id="2" name="Title 1"/>
          <p:cNvSpPr>
            <a:spLocks noGrp="1"/>
          </p:cNvSpPr>
          <p:nvPr>
            <p:ph type="title"/>
          </p:nvPr>
        </p:nvSpPr>
        <p:spPr>
          <a:xfrm>
            <a:off x="470535" y="2016443"/>
            <a:ext cx="10972800" cy="1143000"/>
          </a:xfrm>
        </p:spPr>
        <p:txBody>
          <a:bodyPr/>
          <a:p>
            <a:pPr algn="ctr"/>
            <a:r>
              <a:rPr lang="en-IN" altLang="en-US" sz="7200" u="sng"/>
              <a:t>Node-Red Flows</a:t>
            </a:r>
            <a:br>
              <a:rPr lang="en-IN" altLang="en-US" sz="7200" u="sng"/>
            </a:br>
            <a:br>
              <a:rPr lang="en-IN" altLang="en-US" sz="7200" u="sng"/>
            </a:br>
            <a:endParaRPr lang="en-IN" altLang="en-US" sz="7200" u="sng"/>
          </a:p>
        </p:txBody>
      </p:sp>
      <p:pic>
        <p:nvPicPr>
          <p:cNvPr id="4" name="Picture 3"/>
          <p:cNvPicPr>
            <a:picLocks noChangeAspect="1"/>
          </p:cNvPicPr>
          <p:nvPr/>
        </p:nvPicPr>
        <p:blipFill>
          <a:blip r:embed="rId1"/>
          <a:stretch>
            <a:fillRect/>
          </a:stretch>
        </p:blipFill>
        <p:spPr>
          <a:xfrm>
            <a:off x="3185795" y="2473960"/>
            <a:ext cx="5105400" cy="3566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vert="horz" lIns="0" tIns="45720" rIns="0" bIns="45720" rtlCol="0">
            <a:normAutofit/>
          </a:bodyPr>
          <a:lstStyle/>
          <a:p>
            <a:r>
              <a:rPr lang="en-US" sz="1800" b="1" u="sng">
                <a:solidFill>
                  <a:srgbClr val="FFFFFF"/>
                </a:solidFill>
                <a:cs typeface="Calibri" panose="020F0502020204030204"/>
              </a:rPr>
              <a:t>Live feed</a:t>
            </a:r>
            <a:endParaRPr lang="en-US" sz="1800" b="1" u="sng">
              <a:solidFill>
                <a:srgbClr val="FFFFFF"/>
              </a:solidFill>
              <a:cs typeface="Calibri" panose="020F0502020204030204"/>
            </a:endParaRPr>
          </a:p>
          <a:p>
            <a:endParaRPr lang="en-US" sz="1800" b="1" u="sng">
              <a:solidFill>
                <a:srgbClr val="FFFFFF"/>
              </a:solidFill>
              <a:cs typeface="Calibri" panose="020F0502020204030204"/>
            </a:endParaRPr>
          </a:p>
        </p:txBody>
      </p:sp>
      <p:sp>
        <p:nvSpPr>
          <p:cNvPr id="5" name="Title 4"/>
          <p:cNvSpPr/>
          <p:nvPr>
            <p:ph type="title"/>
          </p:nvPr>
        </p:nvSpPr>
        <p:spPr/>
        <p:txBody>
          <a:bodyPr/>
          <a:p>
            <a:r>
              <a:rPr lang="en-IN" altLang="en-US"/>
              <a:t>i)</a:t>
            </a:r>
            <a:r>
              <a:rPr lang="en-IN" altLang="en-US" u="sng"/>
              <a:t>Live feed</a:t>
            </a:r>
            <a:endParaRPr lang="en-IN" altLang="en-US" u="sng"/>
          </a:p>
        </p:txBody>
      </p:sp>
      <p:pic>
        <p:nvPicPr>
          <p:cNvPr id="8" name="Content Placeholder 7"/>
          <p:cNvPicPr>
            <a:picLocks noChangeAspect="1"/>
          </p:cNvPicPr>
          <p:nvPr>
            <p:ph sz="half" idx="2"/>
          </p:nvPr>
        </p:nvPicPr>
        <p:blipFill>
          <a:blip r:embed="rId1"/>
          <a:stretch>
            <a:fillRect/>
          </a:stretch>
        </p:blipFill>
        <p:spPr>
          <a:xfrm>
            <a:off x="1117600" y="1691005"/>
            <a:ext cx="9551035" cy="45637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8558213" cy="700664"/>
          </a:xfrm>
        </p:spPr>
        <p:txBody>
          <a:bodyPr>
            <a:normAutofit fontScale="90000"/>
          </a:bodyPr>
          <a:lstStyle/>
          <a:p>
            <a:r>
              <a:rPr lang="en-US">
                <a:ea typeface="+mj-lt"/>
                <a:cs typeface="+mj-lt"/>
              </a:rPr>
              <a:t>ii)</a:t>
            </a:r>
            <a:r>
              <a:rPr lang="en-US" u="sng">
                <a:ea typeface="+mj-lt"/>
                <a:cs typeface="+mj-lt"/>
              </a:rPr>
              <a:t>Manual Input</a:t>
            </a:r>
            <a:endParaRPr lang="en-US"/>
          </a:p>
        </p:txBody>
      </p:sp>
      <p:pic>
        <p:nvPicPr>
          <p:cNvPr id="4" name="Picture 4" descr="A close up of a map&#10;&#10;Description automatically generated"/>
          <p:cNvPicPr>
            <a:picLocks noGrp="1" noChangeAspect="1"/>
          </p:cNvPicPr>
          <p:nvPr>
            <p:ph idx="1"/>
          </p:nvPr>
        </p:nvPicPr>
        <p:blipFill>
          <a:blip r:embed="rId1"/>
          <a:stretch>
            <a:fillRect/>
          </a:stretch>
        </p:blipFill>
        <p:spPr>
          <a:xfrm>
            <a:off x="967891" y="989014"/>
            <a:ext cx="9674240" cy="516582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58103"/>
            <a:ext cx="10344149" cy="855445"/>
          </a:xfrm>
        </p:spPr>
        <p:txBody>
          <a:bodyPr/>
          <a:lstStyle/>
          <a:p>
            <a:r>
              <a:rPr lang="en-US" u="sng">
                <a:ea typeface="+mj-lt"/>
                <a:cs typeface="+mj-lt"/>
              </a:rPr>
              <a:t>iii)Assistance For Visually challenged</a:t>
            </a:r>
            <a:endParaRPr lang="en-US">
              <a:ea typeface="+mj-lt"/>
              <a:cs typeface="+mj-lt"/>
            </a:endParaRPr>
          </a:p>
          <a:p>
            <a:endParaRPr lang="en-US">
              <a:cs typeface="Calibri Light" panose="020F0302020204030204"/>
            </a:endParaRPr>
          </a:p>
        </p:txBody>
      </p:sp>
      <p:pic>
        <p:nvPicPr>
          <p:cNvPr id="4" name="Picture 4" descr="A close up of text on a white background&#10;&#10;Description automatically generated"/>
          <p:cNvPicPr>
            <a:picLocks noGrp="1" noChangeAspect="1"/>
          </p:cNvPicPr>
          <p:nvPr>
            <p:ph idx="1"/>
          </p:nvPr>
        </p:nvPicPr>
        <p:blipFill>
          <a:blip r:embed="rId1"/>
          <a:stretch>
            <a:fillRect/>
          </a:stretch>
        </p:blipFill>
        <p:spPr>
          <a:xfrm>
            <a:off x="1341855" y="1786733"/>
            <a:ext cx="9593063" cy="4082359"/>
          </a:xfr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2934</Words>
  <Application>WPS Presentation</Application>
  <PresentationFormat>Widescreen</PresentationFormat>
  <Paragraphs>101</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19</vt:i4>
      </vt:variant>
    </vt:vector>
  </HeadingPairs>
  <TitlesOfParts>
    <vt:vector size="33" baseType="lpstr">
      <vt:lpstr>Arial</vt:lpstr>
      <vt:lpstr>SimSun</vt:lpstr>
      <vt:lpstr>Wingdings</vt:lpstr>
      <vt:lpstr>Times New Roman</vt:lpstr>
      <vt:lpstr>Calibri Light</vt:lpstr>
      <vt:lpstr>Calibri</vt:lpstr>
      <vt:lpstr>Arial</vt:lpstr>
      <vt:lpstr>Microsoft YaHei</vt:lpstr>
      <vt:lpstr>Arial Unicode MS</vt:lpstr>
      <vt:lpstr>Calibri</vt:lpstr>
      <vt:lpstr>Office Theme</vt:lpstr>
      <vt:lpstr>Art_mountaineering</vt:lpstr>
      <vt:lpstr>1_Art_mountaineering</vt:lpstr>
      <vt:lpstr>Gear Drives</vt:lpstr>
      <vt:lpstr>Covid-19 Twitter Sentimental Analysis </vt:lpstr>
      <vt:lpstr>Problem Statement</vt:lpstr>
      <vt:lpstr>Solution</vt:lpstr>
      <vt:lpstr>Technology Stack</vt:lpstr>
      <vt:lpstr>IBM Watson Text To Speech</vt:lpstr>
      <vt:lpstr>Node-Red Flows  </vt:lpstr>
      <vt:lpstr>i)Live feed</vt:lpstr>
      <vt:lpstr>ii)Manual Input</vt:lpstr>
      <vt:lpstr>iii)Assistance For Visually challenged</vt:lpstr>
      <vt:lpstr>Output/UI</vt:lpstr>
      <vt:lpstr>I)Home Page</vt:lpstr>
      <vt:lpstr>ii) Main UI</vt:lpstr>
      <vt:lpstr>iii) User Input</vt:lpstr>
      <vt:lpstr>iv)Audio Output</vt:lpstr>
      <vt:lpstr>ADVANTAGES </vt:lpstr>
      <vt:lpstr>DISADVANTAGES</vt:lpstr>
      <vt:lpstr>APPLICATIONS: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staff</cp:lastModifiedBy>
  <cp:revision>11</cp:revision>
  <dcterms:created xsi:type="dcterms:W3CDTF">2020-07-14T16:33:00Z</dcterms:created>
  <dcterms:modified xsi:type="dcterms:W3CDTF">2020-07-14T23:32:59Z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