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6"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4C85FB6-BE06-425A-B8C0-915F3908275C}" type="datetimeFigureOut">
              <a:rPr lang="en-US" smtClean="0"/>
              <a:t>7/19/2020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8C2EB32-7802-47F2-BAF5-87B92D523C8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C85FB6-BE06-425A-B8C0-915F3908275C}"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2EB32-7802-47F2-BAF5-87B92D523C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C85FB6-BE06-425A-B8C0-915F3908275C}"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2EB32-7802-47F2-BAF5-87B92D523C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4C85FB6-BE06-425A-B8C0-915F3908275C}" type="datetimeFigureOut">
              <a:rPr lang="en-US" smtClean="0"/>
              <a:t>7/19/2020</a:t>
            </a:fld>
            <a:endParaRPr lang="en-US"/>
          </a:p>
        </p:txBody>
      </p:sp>
      <p:sp>
        <p:nvSpPr>
          <p:cNvPr id="9" name="Slide Number Placeholder 8"/>
          <p:cNvSpPr>
            <a:spLocks noGrp="1"/>
          </p:cNvSpPr>
          <p:nvPr>
            <p:ph type="sldNum" sz="quarter" idx="15"/>
          </p:nvPr>
        </p:nvSpPr>
        <p:spPr/>
        <p:txBody>
          <a:bodyPr rtlCol="0"/>
          <a:lstStyle/>
          <a:p>
            <a:fld id="{18C2EB32-7802-47F2-BAF5-87B92D523C8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4C85FB6-BE06-425A-B8C0-915F3908275C}" type="datetimeFigureOut">
              <a:rPr lang="en-US" smtClean="0"/>
              <a:t>7/19/2020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8C2EB32-7802-47F2-BAF5-87B92D523C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C85FB6-BE06-425A-B8C0-915F3908275C}"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2EB32-7802-47F2-BAF5-87B92D523C8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C85FB6-BE06-425A-B8C0-915F3908275C}"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2EB32-7802-47F2-BAF5-87B92D523C8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4C85FB6-BE06-425A-B8C0-915F3908275C}" type="datetimeFigureOut">
              <a:rPr lang="en-US" smtClean="0"/>
              <a:t>7/19/2020</a:t>
            </a:fld>
            <a:endParaRPr lang="en-US"/>
          </a:p>
        </p:txBody>
      </p:sp>
      <p:sp>
        <p:nvSpPr>
          <p:cNvPr id="7" name="Slide Number Placeholder 6"/>
          <p:cNvSpPr>
            <a:spLocks noGrp="1"/>
          </p:cNvSpPr>
          <p:nvPr>
            <p:ph type="sldNum" sz="quarter" idx="11"/>
          </p:nvPr>
        </p:nvSpPr>
        <p:spPr/>
        <p:txBody>
          <a:bodyPr rtlCol="0"/>
          <a:lstStyle/>
          <a:p>
            <a:fld id="{18C2EB32-7802-47F2-BAF5-87B92D523C8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85FB6-BE06-425A-B8C0-915F3908275C}" type="datetimeFigureOut">
              <a:rPr lang="en-US" smtClean="0"/>
              <a:t>7/19/2020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2EB32-7802-47F2-BAF5-87B92D523C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4C85FB6-BE06-425A-B8C0-915F3908275C}" type="datetimeFigureOut">
              <a:rPr lang="en-US" smtClean="0"/>
              <a:t>7/19/2020</a:t>
            </a:fld>
            <a:endParaRPr lang="en-US"/>
          </a:p>
        </p:txBody>
      </p:sp>
      <p:sp>
        <p:nvSpPr>
          <p:cNvPr id="22" name="Slide Number Placeholder 21"/>
          <p:cNvSpPr>
            <a:spLocks noGrp="1"/>
          </p:cNvSpPr>
          <p:nvPr>
            <p:ph type="sldNum" sz="quarter" idx="15"/>
          </p:nvPr>
        </p:nvSpPr>
        <p:spPr/>
        <p:txBody>
          <a:bodyPr rtlCol="0"/>
          <a:lstStyle/>
          <a:p>
            <a:fld id="{18C2EB32-7802-47F2-BAF5-87B92D523C8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4C85FB6-BE06-425A-B8C0-915F3908275C}" type="datetimeFigureOut">
              <a:rPr lang="en-US" smtClean="0"/>
              <a:t>7/19/2020</a:t>
            </a:fld>
            <a:endParaRPr lang="en-US"/>
          </a:p>
        </p:txBody>
      </p:sp>
      <p:sp>
        <p:nvSpPr>
          <p:cNvPr id="18" name="Slide Number Placeholder 17"/>
          <p:cNvSpPr>
            <a:spLocks noGrp="1"/>
          </p:cNvSpPr>
          <p:nvPr>
            <p:ph type="sldNum" sz="quarter" idx="11"/>
          </p:nvPr>
        </p:nvSpPr>
        <p:spPr/>
        <p:txBody>
          <a:bodyPr rtlCol="0"/>
          <a:lstStyle/>
          <a:p>
            <a:fld id="{18C2EB32-7802-47F2-BAF5-87B92D523C8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4C85FB6-BE06-425A-B8C0-915F3908275C}" type="datetimeFigureOut">
              <a:rPr lang="en-US" smtClean="0"/>
              <a:t>7/19/2020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8C2EB32-7802-47F2-BAF5-87B92D523C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886" y="642918"/>
            <a:ext cx="7358114" cy="2786082"/>
          </a:xfrm>
        </p:spPr>
        <p:txBody>
          <a:bodyPr>
            <a:normAutofit/>
          </a:bodyPr>
          <a:lstStyle/>
          <a:p>
            <a:r>
              <a:rPr lang="en-US" sz="4400" cap="all" dirty="0" smtClean="0"/>
              <a:t>IBM </a:t>
            </a:r>
            <a:r>
              <a:rPr lang="en-US" sz="4400" cap="all" dirty="0" smtClean="0"/>
              <a:t>HC 2020</a:t>
            </a:r>
            <a:r>
              <a:rPr lang="en-US" cap="all" dirty="0" smtClean="0"/>
              <a:t/>
            </a:r>
            <a:br>
              <a:rPr lang="en-US" cap="all" dirty="0" smtClean="0"/>
            </a:br>
            <a:r>
              <a:rPr lang="en-US" sz="3200" b="0" cap="all" dirty="0" smtClean="0"/>
              <a:t>- </a:t>
            </a:r>
            <a:r>
              <a:rPr lang="en-US" sz="3200" b="0" dirty="0" smtClean="0"/>
              <a:t>Predicting </a:t>
            </a:r>
            <a:r>
              <a:rPr lang="en-US" sz="3200" b="0" dirty="0" smtClean="0"/>
              <a:t>the energy output of wind turbine based on weather condition</a:t>
            </a:r>
            <a:r>
              <a:rPr lang="en-US" cap="all" dirty="0" smtClean="0"/>
              <a:t/>
            </a:r>
            <a:br>
              <a:rPr lang="en-US" cap="all" dirty="0" smtClean="0"/>
            </a:br>
            <a:endParaRPr lang="en-US" dirty="0"/>
          </a:p>
        </p:txBody>
      </p:sp>
      <p:sp>
        <p:nvSpPr>
          <p:cNvPr id="3" name="Subtitle 2"/>
          <p:cNvSpPr>
            <a:spLocks noGrp="1"/>
          </p:cNvSpPr>
          <p:nvPr>
            <p:ph type="subTitle" idx="1"/>
          </p:nvPr>
        </p:nvSpPr>
        <p:spPr>
          <a:xfrm>
            <a:off x="2285984" y="3357562"/>
            <a:ext cx="6172200" cy="2143140"/>
          </a:xfrm>
        </p:spPr>
        <p:txBody>
          <a:bodyPr>
            <a:noAutofit/>
          </a:bodyPr>
          <a:lstStyle/>
          <a:p>
            <a:r>
              <a:rPr lang="en-IN" sz="2400" dirty="0" smtClean="0"/>
              <a:t>Team – Aesthetic</a:t>
            </a:r>
          </a:p>
          <a:p>
            <a:pPr>
              <a:buFont typeface="Arial" pitchFamily="34" charset="0"/>
              <a:buChar char="•"/>
            </a:pPr>
            <a:r>
              <a:rPr lang="en-IN" sz="2400" dirty="0" smtClean="0"/>
              <a:t> </a:t>
            </a:r>
            <a:r>
              <a:rPr lang="en-IN" sz="2400" dirty="0" err="1" smtClean="0"/>
              <a:t>Saloni</a:t>
            </a:r>
            <a:r>
              <a:rPr lang="en-IN" sz="2400" dirty="0" smtClean="0"/>
              <a:t> </a:t>
            </a:r>
            <a:r>
              <a:rPr lang="en-IN" sz="2400" dirty="0" err="1" smtClean="0"/>
              <a:t>Shukla</a:t>
            </a:r>
            <a:endParaRPr lang="en-IN" sz="2400" dirty="0" smtClean="0"/>
          </a:p>
          <a:p>
            <a:pPr>
              <a:buFont typeface="Arial" pitchFamily="34" charset="0"/>
              <a:buChar char="•"/>
            </a:pPr>
            <a:r>
              <a:rPr lang="en-IN" sz="2400" dirty="0" smtClean="0"/>
              <a:t> </a:t>
            </a:r>
            <a:r>
              <a:rPr lang="en-IN" sz="2400" dirty="0" err="1" smtClean="0"/>
              <a:t>Utkarsh</a:t>
            </a:r>
            <a:r>
              <a:rPr lang="en-IN" sz="2400" dirty="0" smtClean="0"/>
              <a:t> Gupta</a:t>
            </a:r>
          </a:p>
          <a:p>
            <a:pPr>
              <a:buFont typeface="Arial" pitchFamily="34" charset="0"/>
              <a:buChar char="•"/>
            </a:pPr>
            <a:r>
              <a:rPr lang="en-IN" sz="2400" dirty="0" smtClean="0"/>
              <a:t> </a:t>
            </a:r>
            <a:r>
              <a:rPr lang="en-IN" sz="2400" dirty="0" err="1" smtClean="0"/>
              <a:t>Jalaj</a:t>
            </a:r>
            <a:r>
              <a:rPr lang="en-IN" sz="2400" dirty="0" smtClean="0"/>
              <a:t> </a:t>
            </a:r>
            <a:r>
              <a:rPr lang="en-IN" sz="2400" dirty="0" err="1" smtClean="0"/>
              <a:t>Khandelwal</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7467600" cy="1143008"/>
          </a:xfrm>
        </p:spPr>
        <p:txBody>
          <a:bodyPr>
            <a:normAutofit/>
          </a:bodyPr>
          <a:lstStyle/>
          <a:p>
            <a:pPr algn="ctr"/>
            <a:r>
              <a:rPr lang="en-IN" sz="3600" b="1" dirty="0" smtClean="0"/>
              <a:t>Frontend Application</a:t>
            </a:r>
            <a:br>
              <a:rPr lang="en-IN" sz="3600" b="1" dirty="0" smtClean="0"/>
            </a:br>
            <a:r>
              <a:rPr lang="en-IN" sz="2800" dirty="0" smtClean="0"/>
              <a:t>Home Page</a:t>
            </a:r>
            <a:endParaRPr lang="en-US" sz="3600" dirty="0"/>
          </a:p>
        </p:txBody>
      </p:sp>
      <p:pic>
        <p:nvPicPr>
          <p:cNvPr id="10" name="Picture 2"/>
          <p:cNvPicPr>
            <a:picLocks noChangeAspect="1" noChangeArrowheads="1"/>
          </p:cNvPicPr>
          <p:nvPr/>
        </p:nvPicPr>
        <p:blipFill>
          <a:blip r:embed="rId2"/>
          <a:srcRect/>
          <a:stretch>
            <a:fillRect/>
          </a:stretch>
        </p:blipFill>
        <p:spPr bwMode="auto">
          <a:xfrm>
            <a:off x="500034" y="1714488"/>
            <a:ext cx="7572428" cy="3471395"/>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500034" y="5143512"/>
            <a:ext cx="7572428" cy="9239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t>Frontend Application </a:t>
            </a:r>
            <a:r>
              <a:rPr lang="en-IN" sz="3200" b="1" dirty="0" smtClean="0"/>
              <a:t/>
            </a:r>
            <a:br>
              <a:rPr lang="en-IN" sz="3200" b="1" dirty="0" smtClean="0"/>
            </a:br>
            <a:r>
              <a:rPr lang="en-IN" dirty="0" smtClean="0"/>
              <a:t>Dashboard</a:t>
            </a:r>
            <a:endParaRPr lang="en-US" dirty="0"/>
          </a:p>
        </p:txBody>
      </p:sp>
      <p:pic>
        <p:nvPicPr>
          <p:cNvPr id="4" name="Content Placeholder 3" descr="1594806858145.png"/>
          <p:cNvPicPr>
            <a:picLocks noGrp="1" noChangeAspect="1"/>
          </p:cNvPicPr>
          <p:nvPr>
            <p:ph sz="quarter" idx="1"/>
          </p:nvPr>
        </p:nvPicPr>
        <p:blipFill>
          <a:blip r:embed="rId2"/>
          <a:stretch>
            <a:fillRect/>
          </a:stretch>
        </p:blipFill>
        <p:spPr>
          <a:xfrm>
            <a:off x="500034" y="1643050"/>
            <a:ext cx="7615262" cy="453144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t>Frontend Application </a:t>
            </a:r>
            <a:r>
              <a:rPr lang="en-IN" sz="2800" b="1" dirty="0" smtClean="0"/>
              <a:t/>
            </a:r>
            <a:br>
              <a:rPr lang="en-IN" sz="2800" b="1" dirty="0" smtClean="0"/>
            </a:br>
            <a:r>
              <a:rPr lang="en-IN" dirty="0" smtClean="0"/>
              <a:t>Visual Prediction</a:t>
            </a:r>
            <a:endParaRPr lang="en-US" dirty="0"/>
          </a:p>
        </p:txBody>
      </p:sp>
      <p:pic>
        <p:nvPicPr>
          <p:cNvPr id="2050" name="Picture 2"/>
          <p:cNvPicPr>
            <a:picLocks noChangeAspect="1" noChangeArrowheads="1"/>
          </p:cNvPicPr>
          <p:nvPr/>
        </p:nvPicPr>
        <p:blipFill>
          <a:blip r:embed="rId2"/>
          <a:srcRect/>
          <a:stretch>
            <a:fillRect/>
          </a:stretch>
        </p:blipFill>
        <p:spPr bwMode="auto">
          <a:xfrm>
            <a:off x="357158" y="1571612"/>
            <a:ext cx="7858180" cy="464347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t>Frontend Application </a:t>
            </a:r>
            <a:r>
              <a:rPr lang="en-IN" sz="2400" b="1" dirty="0" smtClean="0"/>
              <a:t/>
            </a:r>
            <a:br>
              <a:rPr lang="en-IN" sz="2400" b="1" dirty="0" smtClean="0"/>
            </a:br>
            <a:r>
              <a:rPr lang="en-IN" dirty="0" smtClean="0"/>
              <a:t>Team Description</a:t>
            </a:r>
            <a:endParaRPr lang="en-US" dirty="0"/>
          </a:p>
        </p:txBody>
      </p:sp>
      <p:pic>
        <p:nvPicPr>
          <p:cNvPr id="3075" name="Picture 3"/>
          <p:cNvPicPr>
            <a:picLocks noChangeAspect="1" noChangeArrowheads="1"/>
          </p:cNvPicPr>
          <p:nvPr/>
        </p:nvPicPr>
        <p:blipFill>
          <a:blip r:embed="rId2"/>
          <a:srcRect/>
          <a:stretch>
            <a:fillRect/>
          </a:stretch>
        </p:blipFill>
        <p:spPr bwMode="auto">
          <a:xfrm>
            <a:off x="2643174" y="1643050"/>
            <a:ext cx="3248025" cy="4743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74720"/>
          </a:xfrm>
        </p:spPr>
        <p:txBody>
          <a:bodyPr>
            <a:normAutofit/>
          </a:bodyPr>
          <a:lstStyle/>
          <a:p>
            <a:r>
              <a:rPr lang="en-IN" sz="3600" b="1" dirty="0" smtClean="0"/>
              <a:t>Technology Stack</a:t>
            </a:r>
            <a:endParaRPr lang="en-US" sz="3600" b="1" dirty="0"/>
          </a:p>
        </p:txBody>
      </p:sp>
      <p:sp>
        <p:nvSpPr>
          <p:cNvPr id="3" name="Content Placeholder 2"/>
          <p:cNvSpPr>
            <a:spLocks noGrp="1"/>
          </p:cNvSpPr>
          <p:nvPr>
            <p:ph sz="quarter" idx="1"/>
          </p:nvPr>
        </p:nvSpPr>
        <p:spPr>
          <a:xfrm>
            <a:off x="428596" y="1428736"/>
            <a:ext cx="7467600" cy="5188092"/>
          </a:xfrm>
        </p:spPr>
        <p:txBody>
          <a:bodyPr/>
          <a:lstStyle/>
          <a:p>
            <a:pPr algn="just"/>
            <a:r>
              <a:rPr lang="en-US" dirty="0" smtClean="0"/>
              <a:t>Programming </a:t>
            </a:r>
            <a:r>
              <a:rPr lang="en-US" dirty="0" smtClean="0"/>
              <a:t>Languages </a:t>
            </a:r>
            <a:r>
              <a:rPr lang="en-US" dirty="0" smtClean="0"/>
              <a:t>– </a:t>
            </a:r>
          </a:p>
          <a:p>
            <a:pPr algn="just">
              <a:buNone/>
            </a:pPr>
            <a:r>
              <a:rPr lang="en-US" dirty="0" smtClean="0"/>
              <a:t>	</a:t>
            </a:r>
            <a:r>
              <a:rPr lang="en-US" dirty="0" err="1" smtClean="0"/>
              <a:t>Javascript</a:t>
            </a:r>
            <a:r>
              <a:rPr lang="en-US" dirty="0" smtClean="0"/>
              <a:t> - Node-red </a:t>
            </a:r>
          </a:p>
          <a:p>
            <a:pPr algn="just">
              <a:buNone/>
            </a:pPr>
            <a:r>
              <a:rPr lang="en-US" dirty="0" smtClean="0"/>
              <a:t>	</a:t>
            </a:r>
            <a:r>
              <a:rPr lang="en-US" dirty="0" smtClean="0"/>
              <a:t>Python - Watson Studio</a:t>
            </a:r>
            <a:endParaRPr lang="en-US" dirty="0" smtClean="0"/>
          </a:p>
          <a:p>
            <a:pPr algn="just"/>
            <a:r>
              <a:rPr lang="en-US" dirty="0" smtClean="0"/>
              <a:t>Cloud </a:t>
            </a:r>
            <a:r>
              <a:rPr lang="en-US" dirty="0" smtClean="0"/>
              <a:t>- IBM </a:t>
            </a:r>
            <a:r>
              <a:rPr lang="en-US" dirty="0" smtClean="0"/>
              <a:t>Cloud Platform</a:t>
            </a:r>
            <a:endParaRPr lang="en-US" dirty="0" smtClean="0"/>
          </a:p>
          <a:p>
            <a:pPr algn="just"/>
            <a:r>
              <a:rPr lang="en-US" dirty="0" smtClean="0"/>
              <a:t>Libraries </a:t>
            </a:r>
            <a:r>
              <a:rPr lang="en-US" dirty="0" smtClean="0"/>
              <a:t>- </a:t>
            </a:r>
            <a:r>
              <a:rPr lang="en-US" dirty="0" err="1" smtClean="0"/>
              <a:t>Facebook</a:t>
            </a:r>
            <a:r>
              <a:rPr lang="en-US" dirty="0" smtClean="0"/>
              <a:t> Prophet Time series </a:t>
            </a:r>
            <a:r>
              <a:rPr lang="en-US" dirty="0" smtClean="0"/>
              <a:t>			Analysis, </a:t>
            </a:r>
            <a:r>
              <a:rPr lang="en-US" dirty="0" err="1" smtClean="0"/>
              <a:t>Numpy</a:t>
            </a:r>
            <a:r>
              <a:rPr lang="en-US" dirty="0" smtClean="0"/>
              <a:t>, Panda, </a:t>
            </a:r>
            <a:r>
              <a:rPr lang="en-US" dirty="0" err="1" smtClean="0"/>
              <a:t>Matplotlib</a:t>
            </a:r>
            <a:r>
              <a:rPr lang="en-US" dirty="0" smtClean="0"/>
              <a:t>, 		</a:t>
            </a:r>
            <a:r>
              <a:rPr lang="en-US" dirty="0" err="1" smtClean="0"/>
              <a:t>Scikit</a:t>
            </a:r>
            <a:r>
              <a:rPr lang="en-US" dirty="0" smtClean="0"/>
              <a:t>-learn</a:t>
            </a:r>
            <a:endParaRPr lang="en-US" dirty="0" smtClean="0"/>
          </a:p>
          <a:p>
            <a:pPr algn="just" fontAlgn="base"/>
            <a:r>
              <a:rPr lang="en-IN" dirty="0" smtClean="0"/>
              <a:t>Dataset - </a:t>
            </a:r>
            <a:r>
              <a:rPr lang="en-US" dirty="0" smtClean="0"/>
              <a:t>Wind </a:t>
            </a:r>
            <a:r>
              <a:rPr lang="en-US" dirty="0" smtClean="0"/>
              <a:t>Turbine </a:t>
            </a:r>
            <a:r>
              <a:rPr lang="en-US" dirty="0" err="1" smtClean="0"/>
              <a:t>Scada</a:t>
            </a:r>
            <a:r>
              <a:rPr lang="en-US" dirty="0" smtClean="0"/>
              <a:t> </a:t>
            </a:r>
            <a:r>
              <a:rPr lang="en-US" dirty="0" smtClean="0"/>
              <a:t>Dataset 2018 		 </a:t>
            </a:r>
            <a:r>
              <a:rPr lang="en-US" dirty="0" err="1" smtClean="0"/>
              <a:t>Scada</a:t>
            </a:r>
            <a:r>
              <a:rPr lang="en-US" dirty="0" smtClean="0"/>
              <a:t> </a:t>
            </a:r>
            <a:r>
              <a:rPr lang="en-US" dirty="0" smtClean="0"/>
              <a:t>Data of a Wind Turbine in </a:t>
            </a:r>
            <a:r>
              <a:rPr lang="en-US" dirty="0" smtClean="0"/>
              <a:t>		 Turkey</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604" y="2500306"/>
            <a:ext cx="5833649"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Problem Statement</a:t>
            </a:r>
            <a:br>
              <a:rPr lang="en-IN" sz="3200" b="1" dirty="0" smtClean="0"/>
            </a:br>
            <a:r>
              <a:rPr lang="en-IN" dirty="0" smtClean="0"/>
              <a:t>Power Prediction</a:t>
            </a:r>
            <a:endParaRPr lang="en-US" dirty="0"/>
          </a:p>
        </p:txBody>
      </p:sp>
      <p:sp>
        <p:nvSpPr>
          <p:cNvPr id="3" name="Content Placeholder 2"/>
          <p:cNvSpPr>
            <a:spLocks noGrp="1"/>
          </p:cNvSpPr>
          <p:nvPr>
            <p:ph sz="quarter" idx="1"/>
          </p:nvPr>
        </p:nvSpPr>
        <p:spPr>
          <a:xfrm>
            <a:off x="500034" y="1500174"/>
            <a:ext cx="7467600" cy="4873752"/>
          </a:xfrm>
        </p:spPr>
        <p:txBody>
          <a:bodyPr>
            <a:normAutofit/>
          </a:bodyPr>
          <a:lstStyle/>
          <a:p>
            <a:r>
              <a:rPr lang="en-US" dirty="0" smtClean="0"/>
              <a:t>Description –</a:t>
            </a:r>
          </a:p>
          <a:p>
            <a:pPr algn="just">
              <a:buNone/>
            </a:pPr>
            <a:r>
              <a:rPr lang="en-US" dirty="0" smtClean="0"/>
              <a:t>	</a:t>
            </a:r>
            <a:r>
              <a:rPr lang="en-US" sz="2000" dirty="0" smtClean="0"/>
              <a:t>Wind </a:t>
            </a:r>
            <a:r>
              <a:rPr lang="en-US" sz="2000" dirty="0" smtClean="0"/>
              <a:t>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r>
              <a:rPr lang="en-US" sz="2000" dirty="0" smtClean="0"/>
              <a:t>.</a:t>
            </a:r>
          </a:p>
          <a:p>
            <a:r>
              <a:rPr lang="en-US" dirty="0" smtClean="0"/>
              <a:t>Expected </a:t>
            </a:r>
            <a:r>
              <a:rPr lang="en-US" dirty="0" smtClean="0"/>
              <a:t>Solutions –</a:t>
            </a:r>
          </a:p>
          <a:p>
            <a:pPr algn="just">
              <a:buNone/>
            </a:pPr>
            <a:r>
              <a:rPr lang="en-IN" dirty="0" smtClean="0"/>
              <a:t>	</a:t>
            </a:r>
            <a:r>
              <a:rPr lang="en-US" sz="2000" dirty="0" smtClean="0"/>
              <a:t>Develop </a:t>
            </a:r>
            <a:r>
              <a:rPr lang="en-US" sz="2000" dirty="0" smtClean="0"/>
              <a:t>a time series model to Predict the power output of wind farm based on the weather condition in the site (1Hr prediction to 72Hrs. prediction) Build an application to recommend the Power Grid to suggest the best time to utilize the energy from wind </a:t>
            </a:r>
            <a:r>
              <a:rPr lang="en-US" sz="2000" dirty="0" smtClean="0"/>
              <a:t>farm.</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normAutofit/>
          </a:bodyPr>
          <a:lstStyle/>
          <a:p>
            <a:r>
              <a:rPr lang="en-IN" sz="3600" b="1" dirty="0" smtClean="0"/>
              <a:t>Our approach</a:t>
            </a:r>
            <a:endParaRPr lang="en-US" sz="3600" b="1" dirty="0"/>
          </a:p>
        </p:txBody>
      </p:sp>
      <p:sp>
        <p:nvSpPr>
          <p:cNvPr id="3" name="Content Placeholder 2"/>
          <p:cNvSpPr>
            <a:spLocks noGrp="1"/>
          </p:cNvSpPr>
          <p:nvPr>
            <p:ph sz="quarter" idx="1"/>
          </p:nvPr>
        </p:nvSpPr>
        <p:spPr>
          <a:xfrm>
            <a:off x="428596" y="1285860"/>
            <a:ext cx="7467600" cy="4873752"/>
          </a:xfrm>
        </p:spPr>
        <p:txBody>
          <a:bodyPr/>
          <a:lstStyle/>
          <a:p>
            <a:pPr algn="just">
              <a:buNone/>
            </a:pPr>
            <a:r>
              <a:rPr lang="en-IN" dirty="0" smtClean="0"/>
              <a:t>	We split the entire process in small section so it’s easier to complete the idea.</a:t>
            </a:r>
          </a:p>
          <a:p>
            <a:r>
              <a:rPr lang="en-IN" dirty="0" smtClean="0"/>
              <a:t>Data Collection</a:t>
            </a:r>
          </a:p>
          <a:p>
            <a:r>
              <a:rPr lang="en-IN" dirty="0" smtClean="0"/>
              <a:t>Data Mining</a:t>
            </a:r>
          </a:p>
          <a:p>
            <a:r>
              <a:rPr lang="en-IN" dirty="0" smtClean="0"/>
              <a:t>Data Visualisation</a:t>
            </a:r>
          </a:p>
          <a:p>
            <a:r>
              <a:rPr lang="en-IN" dirty="0" smtClean="0"/>
              <a:t>Model Building</a:t>
            </a:r>
          </a:p>
          <a:p>
            <a:r>
              <a:rPr lang="en-IN" dirty="0" smtClean="0"/>
              <a:t>Understanding IBM Cloud</a:t>
            </a:r>
          </a:p>
          <a:p>
            <a:r>
              <a:rPr lang="en-IN" dirty="0" smtClean="0"/>
              <a:t>Designing Frontend</a:t>
            </a:r>
          </a:p>
          <a:p>
            <a:r>
              <a:rPr lang="en-IN" dirty="0" smtClean="0"/>
              <a:t>Deployment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57166"/>
            <a:ext cx="7467600" cy="6072230"/>
          </a:xfrm>
        </p:spPr>
        <p:txBody>
          <a:bodyPr>
            <a:normAutofit lnSpcReduction="10000"/>
          </a:bodyPr>
          <a:lstStyle/>
          <a:p>
            <a:r>
              <a:rPr lang="en-US" sz="2200" b="1" dirty="0" smtClean="0"/>
              <a:t>Data </a:t>
            </a:r>
            <a:r>
              <a:rPr lang="en-US" sz="2200" b="1" dirty="0" smtClean="0"/>
              <a:t>Collection –</a:t>
            </a:r>
          </a:p>
          <a:p>
            <a:pPr algn="just">
              <a:buNone/>
            </a:pPr>
            <a:r>
              <a:rPr lang="en-US" dirty="0" smtClean="0"/>
              <a:t>	</a:t>
            </a:r>
            <a:r>
              <a:rPr lang="en-US" sz="2000" dirty="0" smtClean="0"/>
              <a:t>This </a:t>
            </a:r>
            <a:r>
              <a:rPr lang="en-US" sz="2000" dirty="0" smtClean="0"/>
              <a:t>is the first stage, where we'll gather the much-needed data, for a sufficient amount of </a:t>
            </a:r>
            <a:r>
              <a:rPr lang="en-US" sz="2000" dirty="0" smtClean="0"/>
              <a:t>period. Further </a:t>
            </a:r>
            <a:r>
              <a:rPr lang="en-US" sz="2000" dirty="0" smtClean="0"/>
              <a:t>data will be handled widely from theoretically useful parameters to least important factors values</a:t>
            </a:r>
            <a:r>
              <a:rPr lang="en-US" sz="2000" dirty="0" smtClean="0"/>
              <a:t>.</a:t>
            </a:r>
            <a:endParaRPr lang="en-US" sz="2000" dirty="0" smtClean="0"/>
          </a:p>
          <a:p>
            <a:pPr algn="just">
              <a:buNone/>
            </a:pPr>
            <a:r>
              <a:rPr lang="en-US" sz="2000" dirty="0" smtClean="0"/>
              <a:t>	This </a:t>
            </a:r>
            <a:r>
              <a:rPr lang="en-US" sz="2000" dirty="0" smtClean="0"/>
              <a:t>process includes: </a:t>
            </a:r>
          </a:p>
          <a:p>
            <a:pPr algn="just">
              <a:buNone/>
            </a:pPr>
            <a:r>
              <a:rPr lang="en-US" sz="2000" dirty="0" smtClean="0"/>
              <a:t>	1</a:t>
            </a:r>
            <a:r>
              <a:rPr lang="en-US" sz="2000" dirty="0" smtClean="0"/>
              <a:t>] </a:t>
            </a:r>
            <a:r>
              <a:rPr lang="en-US" sz="2000" dirty="0" smtClean="0"/>
              <a:t>Analyzing </a:t>
            </a:r>
            <a:r>
              <a:rPr lang="en-US" sz="2000" dirty="0" smtClean="0"/>
              <a:t>the raw data</a:t>
            </a:r>
          </a:p>
          <a:p>
            <a:pPr algn="just">
              <a:buNone/>
            </a:pPr>
            <a:r>
              <a:rPr lang="en-US" sz="2000" dirty="0" smtClean="0"/>
              <a:t>	2</a:t>
            </a:r>
            <a:r>
              <a:rPr lang="en-US" sz="2000" dirty="0" smtClean="0"/>
              <a:t>] Understanding the raw </a:t>
            </a:r>
            <a:r>
              <a:rPr lang="en-US" sz="2000" dirty="0" smtClean="0"/>
              <a:t>data</a:t>
            </a:r>
          </a:p>
          <a:p>
            <a:pPr algn="just"/>
            <a:r>
              <a:rPr lang="en-IN" sz="2200" b="1" dirty="0" smtClean="0"/>
              <a:t>Data </a:t>
            </a:r>
            <a:r>
              <a:rPr lang="en-IN" sz="2200" b="1" dirty="0" smtClean="0"/>
              <a:t>Mining </a:t>
            </a:r>
            <a:r>
              <a:rPr lang="en-IN" sz="2200" dirty="0" smtClean="0"/>
              <a:t>–</a:t>
            </a:r>
          </a:p>
          <a:p>
            <a:pPr algn="just">
              <a:buNone/>
            </a:pPr>
            <a:r>
              <a:rPr lang="en-US" sz="2000" dirty="0" smtClean="0"/>
              <a:t>	Data </a:t>
            </a:r>
            <a:r>
              <a:rPr lang="en-US" sz="2000" dirty="0" smtClean="0"/>
              <a:t>Mining is the process of playing with our previously gathered </a:t>
            </a:r>
            <a:r>
              <a:rPr lang="en-US" sz="2000" dirty="0" smtClean="0"/>
              <a:t>dataset. For Instance in this, </a:t>
            </a:r>
            <a:r>
              <a:rPr lang="en-US" sz="2000" dirty="0" smtClean="0"/>
              <a:t>we read the data, clean the data, and evaluating the data. This process is to be done under the term of data preprocessing</a:t>
            </a:r>
            <a:r>
              <a:rPr lang="en-US" sz="2000" dirty="0" smtClean="0"/>
              <a:t>.</a:t>
            </a:r>
            <a:endParaRPr lang="en-IN" sz="2000" dirty="0" smtClean="0"/>
          </a:p>
          <a:p>
            <a:pPr algn="just"/>
            <a:r>
              <a:rPr lang="en-IN" sz="2200" b="1" dirty="0" smtClean="0"/>
              <a:t>Data </a:t>
            </a:r>
            <a:r>
              <a:rPr lang="en-IN" sz="2200" b="1" dirty="0" smtClean="0"/>
              <a:t>Visualisation –</a:t>
            </a:r>
          </a:p>
          <a:p>
            <a:pPr>
              <a:buNone/>
            </a:pPr>
            <a:r>
              <a:rPr lang="en-US" sz="2000" dirty="0" smtClean="0"/>
              <a:t>	Visualization </a:t>
            </a:r>
            <a:r>
              <a:rPr lang="en-US" sz="2000" dirty="0" smtClean="0"/>
              <a:t>is an important part of the route to understand the fully tested model before and after optimizing it. Visualize the dataset using graphs and accessories for a deep understanding of the dataset.</a:t>
            </a:r>
          </a:p>
          <a:p>
            <a:pPr>
              <a:buNone/>
            </a:pPr>
            <a:endParaRPr lang="en-IN" sz="2000" dirty="0" smtClean="0"/>
          </a:p>
          <a:p>
            <a:pPr algn="just"/>
            <a:endParaRPr lang="en-US" sz="2000" dirty="0" smtClean="0"/>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703282"/>
          </a:xfrm>
        </p:spPr>
        <p:txBody>
          <a:bodyPr/>
          <a:lstStyle/>
          <a:p>
            <a:r>
              <a:rPr lang="en-IN" dirty="0" smtClean="0"/>
              <a:t>Continuation</a:t>
            </a:r>
            <a:endParaRPr lang="en-US" dirty="0"/>
          </a:p>
        </p:txBody>
      </p:sp>
      <p:sp>
        <p:nvSpPr>
          <p:cNvPr id="3" name="Content Placeholder 2"/>
          <p:cNvSpPr>
            <a:spLocks noGrp="1"/>
          </p:cNvSpPr>
          <p:nvPr>
            <p:ph sz="quarter" idx="1"/>
          </p:nvPr>
        </p:nvSpPr>
        <p:spPr>
          <a:xfrm>
            <a:off x="428596" y="785794"/>
            <a:ext cx="7467600" cy="5643602"/>
          </a:xfrm>
        </p:spPr>
        <p:txBody>
          <a:bodyPr/>
          <a:lstStyle/>
          <a:p>
            <a:pPr algn="just">
              <a:buNone/>
            </a:pPr>
            <a:r>
              <a:rPr lang="en-US" dirty="0" smtClean="0"/>
              <a:t>	</a:t>
            </a:r>
            <a:r>
              <a:rPr lang="en-US" sz="2000" dirty="0" smtClean="0"/>
              <a:t>For </a:t>
            </a:r>
            <a:r>
              <a:rPr lang="en-US" sz="2000" dirty="0" smtClean="0"/>
              <a:t>this process, we'll be using a few libraries of python to our accessories.</a:t>
            </a:r>
          </a:p>
          <a:p>
            <a:pPr algn="just">
              <a:buNone/>
            </a:pPr>
            <a:r>
              <a:rPr lang="en-US" sz="2000" b="1" dirty="0" smtClean="0"/>
              <a:t>	</a:t>
            </a:r>
            <a:r>
              <a:rPr lang="en-US" sz="2000" dirty="0" smtClean="0"/>
              <a:t>1. Import</a:t>
            </a:r>
            <a:r>
              <a:rPr lang="en-US" sz="2000" dirty="0" smtClean="0"/>
              <a:t> </a:t>
            </a:r>
            <a:r>
              <a:rPr lang="en-US" sz="2000" dirty="0" err="1" smtClean="0"/>
              <a:t>Scikit</a:t>
            </a:r>
            <a:r>
              <a:rPr lang="en-US" sz="2000" dirty="0" smtClean="0"/>
              <a:t>-learn</a:t>
            </a:r>
          </a:p>
          <a:p>
            <a:pPr algn="just">
              <a:buNone/>
            </a:pPr>
            <a:r>
              <a:rPr lang="en-US" sz="2000" dirty="0" smtClean="0"/>
              <a:t>	</a:t>
            </a:r>
            <a:r>
              <a:rPr lang="en-US" sz="2000" dirty="0" smtClean="0"/>
              <a:t>2. Import </a:t>
            </a:r>
            <a:r>
              <a:rPr lang="en-US" sz="2000" dirty="0" err="1" smtClean="0"/>
              <a:t>Matplotlib</a:t>
            </a:r>
            <a:endParaRPr lang="en-US" sz="2000" dirty="0" smtClean="0"/>
          </a:p>
          <a:p>
            <a:r>
              <a:rPr lang="en-IN" sz="2200" b="1" dirty="0" smtClean="0"/>
              <a:t>Model </a:t>
            </a:r>
            <a:r>
              <a:rPr lang="en-IN" sz="2200" b="1" dirty="0" smtClean="0"/>
              <a:t>Building –</a:t>
            </a:r>
          </a:p>
          <a:p>
            <a:pPr algn="just">
              <a:buNone/>
            </a:pPr>
            <a:r>
              <a:rPr lang="en-US" sz="2000" dirty="0" smtClean="0"/>
              <a:t>	After compiling </a:t>
            </a:r>
            <a:r>
              <a:rPr lang="en-US" sz="2000" dirty="0" smtClean="0"/>
              <a:t>the trained data from the decision tree algorithm, We used </a:t>
            </a:r>
            <a:r>
              <a:rPr lang="en-US" sz="2000" dirty="0" err="1" smtClean="0"/>
              <a:t>Facebook</a:t>
            </a:r>
            <a:r>
              <a:rPr lang="en-US" sz="2000" dirty="0" smtClean="0"/>
              <a:t> prophet as our main software to analyze the time series forecasting which is a yearly basis, weekly basis, and on other various trends. It is a procedure for forecasting time series data based on an additive model where non-linear trends are fit with yearly, weekly, and daily seasonality, plus holiday effects</a:t>
            </a:r>
            <a:r>
              <a:rPr lang="en-US" sz="2000" dirty="0" smtClean="0"/>
              <a:t>.</a:t>
            </a:r>
            <a:endParaRPr lang="en-IN" sz="2200" b="1" dirty="0" smtClean="0"/>
          </a:p>
          <a:p>
            <a:endParaRPr lang="en-US" sz="2000" dirty="0" smtClean="0"/>
          </a:p>
          <a:p>
            <a:pPr>
              <a:buNone/>
            </a:pPr>
            <a:endParaRPr lang="en-US" dirty="0"/>
          </a:p>
        </p:txBody>
      </p:sp>
      <p:pic>
        <p:nvPicPr>
          <p:cNvPr id="4" name="Picture 3" descr="1_BVIwEoE5oEmHJU8XbV_mKA.png"/>
          <p:cNvPicPr>
            <a:picLocks noChangeAspect="1"/>
          </p:cNvPicPr>
          <p:nvPr/>
        </p:nvPicPr>
        <p:blipFill>
          <a:blip r:embed="rId2"/>
          <a:stretch>
            <a:fillRect/>
          </a:stretch>
        </p:blipFill>
        <p:spPr>
          <a:xfrm>
            <a:off x="2285984" y="5143512"/>
            <a:ext cx="3963002" cy="9297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560406"/>
          </a:xfrm>
        </p:spPr>
        <p:txBody>
          <a:bodyPr/>
          <a:lstStyle/>
          <a:p>
            <a:r>
              <a:rPr lang="en-IN" dirty="0" smtClean="0"/>
              <a:t>Continuation</a:t>
            </a:r>
            <a:endParaRPr lang="en-US" dirty="0"/>
          </a:p>
        </p:txBody>
      </p:sp>
      <p:sp>
        <p:nvSpPr>
          <p:cNvPr id="3" name="Content Placeholder 2"/>
          <p:cNvSpPr>
            <a:spLocks noGrp="1"/>
          </p:cNvSpPr>
          <p:nvPr>
            <p:ph sz="quarter" idx="1"/>
          </p:nvPr>
        </p:nvSpPr>
        <p:spPr>
          <a:xfrm>
            <a:off x="428596" y="642918"/>
            <a:ext cx="7467600" cy="5929354"/>
          </a:xfrm>
        </p:spPr>
        <p:txBody>
          <a:bodyPr/>
          <a:lstStyle/>
          <a:p>
            <a:r>
              <a:rPr lang="en-IN" sz="2200" b="1" dirty="0" smtClean="0"/>
              <a:t>Understanding IBM </a:t>
            </a:r>
            <a:r>
              <a:rPr lang="en-IN" sz="2200" b="1" dirty="0" smtClean="0"/>
              <a:t>Cloud –</a:t>
            </a:r>
          </a:p>
          <a:p>
            <a:pPr algn="just">
              <a:buNone/>
            </a:pPr>
            <a:r>
              <a:rPr lang="en-US" dirty="0" smtClean="0"/>
              <a:t>	</a:t>
            </a:r>
            <a:r>
              <a:rPr lang="en-US" sz="2000" dirty="0" smtClean="0"/>
              <a:t>This </a:t>
            </a:r>
            <a:r>
              <a:rPr lang="en-US" sz="2000" dirty="0" smtClean="0"/>
              <a:t>is an important milestone to be completed before moving to the frontend portion. This will give us a much clearer vision to proceed further in this project. Getting familiar with the IBM Cloud and Node-Red is a vital part of this project. </a:t>
            </a:r>
            <a:endParaRPr lang="en-US" sz="2000" dirty="0" smtClean="0"/>
          </a:p>
          <a:p>
            <a:pPr algn="just">
              <a:buNone/>
            </a:pPr>
            <a:r>
              <a:rPr lang="en-US" sz="2000" dirty="0" smtClean="0"/>
              <a:t>	</a:t>
            </a:r>
            <a:r>
              <a:rPr lang="en-US" sz="2000" dirty="0" smtClean="0"/>
              <a:t>There </a:t>
            </a:r>
            <a:r>
              <a:rPr lang="en-US" sz="2000" dirty="0" smtClean="0"/>
              <a:t>are two major activities of this section:</a:t>
            </a:r>
          </a:p>
          <a:p>
            <a:pPr algn="just">
              <a:buNone/>
            </a:pPr>
            <a:r>
              <a:rPr lang="en-US" sz="2000" dirty="0" smtClean="0"/>
              <a:t>	1</a:t>
            </a:r>
            <a:r>
              <a:rPr lang="en-US" sz="2000" dirty="0" smtClean="0"/>
              <a:t>. </a:t>
            </a:r>
            <a:r>
              <a:rPr lang="en-US" sz="2000" dirty="0" smtClean="0"/>
              <a:t>  Creating </a:t>
            </a:r>
            <a:r>
              <a:rPr lang="en-US" sz="2000" dirty="0" smtClean="0"/>
              <a:t>the IBM cloud account.</a:t>
            </a:r>
          </a:p>
          <a:p>
            <a:pPr algn="just">
              <a:buNone/>
            </a:pPr>
            <a:r>
              <a:rPr lang="en-US" sz="2000" dirty="0" smtClean="0"/>
              <a:t>	2. Getting </a:t>
            </a:r>
            <a:r>
              <a:rPr lang="en-US" sz="2000" dirty="0" smtClean="0"/>
              <a:t>familiar with node-red by creating a basic </a:t>
            </a:r>
            <a:r>
              <a:rPr lang="en-US" sz="2000" dirty="0" smtClean="0"/>
              <a:t>application</a:t>
            </a:r>
            <a:r>
              <a:rPr lang="en-US" sz="2000" dirty="0" smtClean="0"/>
              <a:t>.</a:t>
            </a:r>
          </a:p>
          <a:p>
            <a:r>
              <a:rPr lang="en-IN" sz="2200" b="1" dirty="0" smtClean="0"/>
              <a:t>Designing </a:t>
            </a:r>
            <a:r>
              <a:rPr lang="en-IN" sz="2200" b="1" dirty="0" smtClean="0"/>
              <a:t>Frontend –</a:t>
            </a:r>
          </a:p>
          <a:p>
            <a:pPr algn="just">
              <a:buNone/>
            </a:pPr>
            <a:r>
              <a:rPr lang="en-US" sz="2000" dirty="0" smtClean="0"/>
              <a:t>	The </a:t>
            </a:r>
            <a:r>
              <a:rPr lang="en-US" sz="2000" dirty="0" smtClean="0"/>
              <a:t>frontend </a:t>
            </a:r>
            <a:r>
              <a:rPr lang="en-US" sz="2000" dirty="0" smtClean="0"/>
              <a:t>was </a:t>
            </a:r>
            <a:r>
              <a:rPr lang="en-US" sz="2000" dirty="0" smtClean="0"/>
              <a:t>be created with the node-red. </a:t>
            </a:r>
            <a:r>
              <a:rPr lang="en-US" sz="2000" dirty="0" smtClean="0"/>
              <a:t>This portion is having </a:t>
            </a:r>
            <a:r>
              <a:rPr lang="en-US" sz="2000" dirty="0" smtClean="0"/>
              <a:t>a time series model that </a:t>
            </a:r>
            <a:r>
              <a:rPr lang="en-US" sz="2000" dirty="0" smtClean="0"/>
              <a:t>is </a:t>
            </a:r>
            <a:r>
              <a:rPr lang="en-US" sz="2000" dirty="0" smtClean="0"/>
              <a:t>showing the predicted energy output up to </a:t>
            </a:r>
            <a:r>
              <a:rPr lang="en-US" sz="2000" dirty="0" smtClean="0"/>
              <a:t>several </a:t>
            </a:r>
            <a:r>
              <a:rPr lang="en-US" sz="2000" dirty="0" smtClean="0"/>
              <a:t>days</a:t>
            </a:r>
            <a:r>
              <a:rPr lang="en-US" sz="2000" dirty="0" smtClean="0"/>
              <a:t>. The dashboard is also having a predictor section where user can input the data and get the predicted value of desired date.</a:t>
            </a:r>
            <a:endParaRPr lang="en-IN" sz="22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7467600" cy="560406"/>
          </a:xfrm>
        </p:spPr>
        <p:txBody>
          <a:bodyPr/>
          <a:lstStyle/>
          <a:p>
            <a:r>
              <a:rPr lang="en-IN" dirty="0" smtClean="0"/>
              <a:t>Continuation</a:t>
            </a:r>
            <a:endParaRPr lang="en-US" dirty="0"/>
          </a:p>
        </p:txBody>
      </p:sp>
      <p:sp>
        <p:nvSpPr>
          <p:cNvPr id="3" name="Content Placeholder 2"/>
          <p:cNvSpPr>
            <a:spLocks noGrp="1"/>
          </p:cNvSpPr>
          <p:nvPr>
            <p:ph sz="quarter" idx="1"/>
          </p:nvPr>
        </p:nvSpPr>
        <p:spPr>
          <a:xfrm>
            <a:off x="428596" y="785794"/>
            <a:ext cx="7467600" cy="5715040"/>
          </a:xfrm>
        </p:spPr>
        <p:txBody>
          <a:bodyPr/>
          <a:lstStyle/>
          <a:p>
            <a:r>
              <a:rPr lang="en-IN" sz="2200" b="1" dirty="0" smtClean="0"/>
              <a:t>Deployment –</a:t>
            </a:r>
          </a:p>
          <a:p>
            <a:pPr>
              <a:buNone/>
            </a:pPr>
            <a:r>
              <a:rPr lang="en-IN" dirty="0" smtClean="0"/>
              <a:t>	</a:t>
            </a:r>
            <a:r>
              <a:rPr lang="en-IN" sz="2000" dirty="0" smtClean="0"/>
              <a:t>We will be deploying the Machine learning code, the dataset and the our frontend on the IBM cloud platform.</a:t>
            </a:r>
            <a:endParaRPr lang="en-US" dirty="0"/>
          </a:p>
        </p:txBody>
      </p:sp>
      <p:pic>
        <p:nvPicPr>
          <p:cNvPr id="4" name="Picture 3" descr="IBM-Cloud-SoftLayer-Servers-Storage-img.png"/>
          <p:cNvPicPr>
            <a:picLocks noChangeAspect="1"/>
          </p:cNvPicPr>
          <p:nvPr/>
        </p:nvPicPr>
        <p:blipFill>
          <a:blip r:embed="rId2"/>
          <a:stretch>
            <a:fillRect/>
          </a:stretch>
        </p:blipFill>
        <p:spPr>
          <a:xfrm>
            <a:off x="2285984" y="2214554"/>
            <a:ext cx="4296098" cy="25003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7467600" cy="703282"/>
          </a:xfrm>
        </p:spPr>
        <p:txBody>
          <a:bodyPr>
            <a:normAutofit/>
          </a:bodyPr>
          <a:lstStyle/>
          <a:p>
            <a:r>
              <a:rPr lang="en-IN" sz="3600" b="1" dirty="0" smtClean="0"/>
              <a:t>Significance</a:t>
            </a:r>
            <a:endParaRPr lang="en-US" sz="3600" b="1" dirty="0"/>
          </a:p>
        </p:txBody>
      </p:sp>
      <p:sp>
        <p:nvSpPr>
          <p:cNvPr id="3" name="Content Placeholder 2"/>
          <p:cNvSpPr>
            <a:spLocks noGrp="1"/>
          </p:cNvSpPr>
          <p:nvPr>
            <p:ph sz="quarter" idx="1"/>
          </p:nvPr>
        </p:nvSpPr>
        <p:spPr>
          <a:xfrm>
            <a:off x="428596" y="1500150"/>
            <a:ext cx="7467600" cy="5357850"/>
          </a:xfrm>
        </p:spPr>
        <p:txBody>
          <a:bodyPr>
            <a:normAutofit/>
          </a:bodyPr>
          <a:lstStyle/>
          <a:p>
            <a:r>
              <a:rPr lang="en-US" sz="2000" dirty="0" smtClean="0"/>
              <a:t>This </a:t>
            </a:r>
            <a:r>
              <a:rPr lang="en-US" sz="2000" dirty="0" smtClean="0"/>
              <a:t>solution can predict the power output of a power plant, which can help the plant be more economically feasible since the over-production costs will be reduced.</a:t>
            </a:r>
          </a:p>
          <a:p>
            <a:r>
              <a:rPr lang="en-US" sz="2000" dirty="0" smtClean="0"/>
              <a:t>Since </a:t>
            </a:r>
            <a:r>
              <a:rPr lang="en-US" sz="2000" dirty="0" smtClean="0"/>
              <a:t>the solution will make power generation from wind energy power plants more feasible, it can replace a significant part of other non-environment friendly ways of power production and hence making the environment significantly cleaner</a:t>
            </a:r>
            <a:r>
              <a:rPr lang="en-US" sz="2000" dirty="0" smtClean="0"/>
              <a:t>.</a:t>
            </a:r>
          </a:p>
          <a:p>
            <a:r>
              <a:rPr lang="en-IN" sz="2000" dirty="0" smtClean="0"/>
              <a:t>Model is scalable and can be modified easily so if we want to predict power of some other power generation source that thing can be easily employed.</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7467600" cy="703282"/>
          </a:xfrm>
        </p:spPr>
        <p:txBody>
          <a:bodyPr>
            <a:normAutofit/>
          </a:bodyPr>
          <a:lstStyle/>
          <a:p>
            <a:r>
              <a:rPr lang="en-IN" sz="3600" b="1" dirty="0" smtClean="0"/>
              <a:t>Flow Process</a:t>
            </a:r>
            <a:endParaRPr lang="en-US" sz="3600" b="1" dirty="0"/>
          </a:p>
        </p:txBody>
      </p:sp>
      <p:pic>
        <p:nvPicPr>
          <p:cNvPr id="4" name="Content Placeholder 3" descr="1594807031036.png"/>
          <p:cNvPicPr>
            <a:picLocks noGrp="1" noChangeAspect="1"/>
          </p:cNvPicPr>
          <p:nvPr>
            <p:ph sz="quarter" idx="1"/>
          </p:nvPr>
        </p:nvPicPr>
        <p:blipFill>
          <a:blip r:embed="rId2"/>
          <a:stretch>
            <a:fillRect/>
          </a:stretch>
        </p:blipFill>
        <p:spPr>
          <a:xfrm>
            <a:off x="4214810" y="1571612"/>
            <a:ext cx="3858164" cy="4820323"/>
          </a:xfrm>
        </p:spPr>
      </p:pic>
      <p:sp>
        <p:nvSpPr>
          <p:cNvPr id="7" name="TextBox 6"/>
          <p:cNvSpPr txBox="1"/>
          <p:nvPr/>
        </p:nvSpPr>
        <p:spPr>
          <a:xfrm>
            <a:off x="357158" y="1785926"/>
            <a:ext cx="3643338" cy="4247317"/>
          </a:xfrm>
          <a:prstGeom prst="rect">
            <a:avLst/>
          </a:prstGeom>
          <a:noFill/>
        </p:spPr>
        <p:txBody>
          <a:bodyPr wrap="square" rtlCol="0">
            <a:spAutoFit/>
          </a:bodyPr>
          <a:lstStyle/>
          <a:p>
            <a:pPr algn="just"/>
            <a:r>
              <a:rPr lang="en-IN" dirty="0" smtClean="0"/>
              <a:t>User will input the data in the Power Predictor column on the dashboard page which will send a HTTP request by POST method to the backend application where the input value will be injected into the model and compute the power predicted. Once the predicted power is computed by the model it will send back the HTTP response to the frontend application and power variation graphs will be generated on the visual prediction page.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TotalTime>
  <Words>221</Words>
  <Application>Microsoft Office PowerPoint</Application>
  <PresentationFormat>On-screen Show (4:3)</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IBM HC 2020 - Predicting the energy output of wind turbine based on weather condition </vt:lpstr>
      <vt:lpstr>Problem Statement Power Prediction</vt:lpstr>
      <vt:lpstr>Our approach</vt:lpstr>
      <vt:lpstr>Slide 4</vt:lpstr>
      <vt:lpstr>Continuation</vt:lpstr>
      <vt:lpstr>Continuation</vt:lpstr>
      <vt:lpstr>Continuation</vt:lpstr>
      <vt:lpstr>Significance</vt:lpstr>
      <vt:lpstr>Flow Process</vt:lpstr>
      <vt:lpstr>Frontend Application Home Page</vt:lpstr>
      <vt:lpstr>Frontend Application  Dashboard</vt:lpstr>
      <vt:lpstr>Frontend Application  Visual Prediction</vt:lpstr>
      <vt:lpstr>Frontend Application  Team Description</vt:lpstr>
      <vt:lpstr>Technology Stack</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HC 2020 - Predicting the energy output of wind turbine based on weather condition</dc:title>
  <dc:creator>dell</dc:creator>
  <cp:lastModifiedBy>dell</cp:lastModifiedBy>
  <cp:revision>11</cp:revision>
  <dcterms:created xsi:type="dcterms:W3CDTF">2020-07-19T17:48:39Z</dcterms:created>
  <dcterms:modified xsi:type="dcterms:W3CDTF">2020-07-19T19:35:00Z</dcterms:modified>
</cp:coreProperties>
</file>