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D8508-953A-4CC9-B338-2E8B7F36A809}" v="19" dt="2020-07-14T07:45:35.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B8D8-CAAC-4EE1-A6DD-2E3512D7C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1A22B-4926-41CC-90C9-7D35AF27B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AF758-1D03-414A-94FA-E705290B244B}"/>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B6A538F8-9F28-432D-A4B7-6210EBC87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D1B62-A9F1-4185-A36F-CD5747539B43}"/>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361554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8EDF-2D17-45A0-8DCB-34C5A920C7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887999-146B-40BE-BD22-59DFF651C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319EC-C90F-48C9-8BDD-3341B4039764}"/>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A0DF3096-410B-4839-B0B6-7FB847BDE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9404D-B1CD-429D-9BAB-2E41B472E8BA}"/>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322608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0B0E6-EAA9-4AD5-B376-19465EAB4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E68370-BFEC-4C32-8156-16599E7BC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BAC8-B957-4268-8A9B-BDBF248DAF41}"/>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4192A104-87AA-4780-8F2D-5FAE0ED1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C0C98-446E-4A98-AC52-7E16C91AAC0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8013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00DE-B45D-4447-8017-F3F662AA6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C0FF7-23E0-405B-B149-6826AF7D3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B2AC-A191-4D6B-B0F9-ADC0689EE8B6}"/>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D433E73C-B867-4FB6-8ED8-8713279EA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D802C-B0B6-40AA-9911-4DEED46A0E92}"/>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53031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6476-FD43-45D8-A3C0-EEC73EC4A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69E6DC-B51F-4D07-844D-483694A61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68F56-D992-4A54-B81D-61B985DE3D75}"/>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749C262D-2172-4DDE-84E7-0672321A5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61826-EB08-4282-879E-43A4A2639E34}"/>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78916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F5C0-42EB-4686-9643-2C40AD0DF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B45A0-CB17-46DB-9596-7244B4406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09769F-1A85-4572-9A27-D4AC7E569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CC36F-B7A9-4980-A361-2A70C941E446}"/>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14CE0907-AD18-4ED2-8798-BC819226A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2DAB3-EABD-42CB-94C0-A57D464D31BE}"/>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1646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3084-3F3C-4D76-BC92-73E0CD257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B561C-B075-42B0-A42E-A104382E4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F2D64-7AD3-48EB-85CF-34A42719C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2ACCC6-B86A-47C0-9925-EA9160F0E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0E7C7-13DB-4B46-925C-6E665EB0F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F7A4F-2FB4-474F-AE7B-C198CED09EB0}"/>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8" name="Footer Placeholder 7">
            <a:extLst>
              <a:ext uri="{FF2B5EF4-FFF2-40B4-BE49-F238E27FC236}">
                <a16:creationId xmlns:a16="http://schemas.microsoft.com/office/drawing/2014/main" id="{AC7E3C1B-AA73-436C-940A-38479941F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577AD-FCD9-472D-80D5-6E2A136220A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167172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6EF-FADC-4456-83B3-E6A7B0354C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19301-FB34-4F5C-8759-5EB9258AEB59}"/>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4" name="Footer Placeholder 3">
            <a:extLst>
              <a:ext uri="{FF2B5EF4-FFF2-40B4-BE49-F238E27FC236}">
                <a16:creationId xmlns:a16="http://schemas.microsoft.com/office/drawing/2014/main" id="{A5BD8666-2F1B-4F53-AA75-697D6608E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A248FD-9011-4483-A89D-D5CA5DD5382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12224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9F050-B794-4022-A226-11101A00FF24}"/>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3" name="Footer Placeholder 2">
            <a:extLst>
              <a:ext uri="{FF2B5EF4-FFF2-40B4-BE49-F238E27FC236}">
                <a16:creationId xmlns:a16="http://schemas.microsoft.com/office/drawing/2014/main" id="{E1F7D45C-9652-478C-B3BA-AC0DCA8A4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618C7-2CAA-46B7-94F2-5101C245A700}"/>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90746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FE3-D18E-4406-B11E-43938C93A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D515DA-7E34-4D3A-9386-6AE6BCB85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09BCC-39ED-41EB-8853-43FC62E22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A3C24-A63B-49E7-80F0-EBB737927370}"/>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C5BF3A0D-2E9F-4CE5-AC80-A479BAFCE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3452E-430E-4483-9E89-518E62259F81}"/>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50304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4B2B-BEF3-4358-A567-8BEA4F739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E8F47-619F-4E7C-9442-91BCDA3EC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2D666-B954-4625-8D79-24839FEEE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52885-BC12-4A9C-80E4-4AF8BD0385AB}"/>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1512785F-D365-4362-AC13-16C356AEB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52254-AE50-451F-98DE-6BC56C2CFECE}"/>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87305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96F96-3F60-4B99-90FB-5320C3229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8B8EFB-8B9D-448A-B133-FC7B2E9FA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EBB9B-013F-4B9D-89B2-00594BC93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D935638C-D9F8-41DD-88F4-746EF9D67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28A4F-B49B-4B9D-B02F-6E02389E6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F358F-880F-4927-AAA5-3CA3BD72B150}" type="slidenum">
              <a:rPr lang="en-US" smtClean="0"/>
              <a:t>‹#›</a:t>
            </a:fld>
            <a:endParaRPr lang="en-US"/>
          </a:p>
        </p:txBody>
      </p:sp>
    </p:spTree>
    <p:extLst>
      <p:ext uri="{BB962C8B-B14F-4D97-AF65-F5344CB8AC3E}">
        <p14:creationId xmlns:p14="http://schemas.microsoft.com/office/powerpoint/2010/main" val="412219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opscience.iop.org/article/10.1088/1748-9326/8/2/024009#erl458255fig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F5D2-03F3-4B44-A840-0138B9EBA971}"/>
              </a:ext>
            </a:extLst>
          </p:cNvPr>
          <p:cNvSpPr>
            <a:spLocks noGrp="1"/>
          </p:cNvSpPr>
          <p:nvPr>
            <p:ph type="ctrTitle"/>
          </p:nvPr>
        </p:nvSpPr>
        <p:spPr/>
        <p:txBody>
          <a:bodyPr>
            <a:normAutofit fontScale="90000"/>
          </a:bodyPr>
          <a:lstStyle/>
          <a:p>
            <a:r>
              <a:rPr lang="en-US" b="0" i="0" dirty="0">
                <a:solidFill>
                  <a:schemeClr val="accent1"/>
                </a:solidFill>
                <a:effectLst/>
                <a:highlight>
                  <a:srgbClr val="FFFF00"/>
                </a:highlight>
                <a:latin typeface="Montserrat"/>
              </a:rPr>
              <a:t>Predicting the energy output of wind turbine based on weather condition</a:t>
            </a:r>
            <a:endParaRPr lang="en-US" dirty="0">
              <a:solidFill>
                <a:schemeClr val="accent1"/>
              </a:solidFill>
              <a:highlight>
                <a:srgbClr val="FFFF00"/>
              </a:highlight>
            </a:endParaRPr>
          </a:p>
        </p:txBody>
      </p:sp>
      <p:sp>
        <p:nvSpPr>
          <p:cNvPr id="3" name="Subtitle 2">
            <a:extLst>
              <a:ext uri="{FF2B5EF4-FFF2-40B4-BE49-F238E27FC236}">
                <a16:creationId xmlns:a16="http://schemas.microsoft.com/office/drawing/2014/main" id="{C88BBAB4-CBA3-44D0-9D69-33737EF8F037}"/>
              </a:ext>
            </a:extLst>
          </p:cNvPr>
          <p:cNvSpPr>
            <a:spLocks noGrp="1"/>
          </p:cNvSpPr>
          <p:nvPr>
            <p:ph type="subTitle" idx="1"/>
          </p:nvPr>
        </p:nvSpPr>
        <p:spPr/>
        <p:txBody>
          <a:bodyPr/>
          <a:lstStyle/>
          <a:p>
            <a:r>
              <a:rPr lang="en-US" b="0" i="0" dirty="0">
                <a:solidFill>
                  <a:srgbClr val="616873"/>
                </a:solidFill>
                <a:effectLst/>
                <a:latin typeface="Montserrat"/>
              </a:rPr>
              <a:t>:IBM Hack Challenge 2020</a:t>
            </a:r>
            <a:endParaRPr lang="en-US" dirty="0"/>
          </a:p>
        </p:txBody>
      </p:sp>
    </p:spTree>
    <p:extLst>
      <p:ext uri="{BB962C8B-B14F-4D97-AF65-F5344CB8AC3E}">
        <p14:creationId xmlns:p14="http://schemas.microsoft.com/office/powerpoint/2010/main" val="19899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3153-2A9A-426A-93B3-A06D86394B7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0CBAFE-887C-4209-AFF3-F44B896A0FAA}"/>
              </a:ext>
            </a:extLst>
          </p:cNvPr>
          <p:cNvPicPr>
            <a:picLocks noGrp="1" noChangeAspect="1"/>
          </p:cNvPicPr>
          <p:nvPr>
            <p:ph idx="1"/>
          </p:nvPr>
        </p:nvPicPr>
        <p:blipFill>
          <a:blip r:embed="rId2"/>
          <a:stretch>
            <a:fillRect/>
          </a:stretch>
        </p:blipFill>
        <p:spPr>
          <a:xfrm>
            <a:off x="478303" y="365125"/>
            <a:ext cx="11535506" cy="6260757"/>
          </a:xfrm>
          <a:prstGeom prst="rect">
            <a:avLst/>
          </a:prstGeom>
        </p:spPr>
      </p:pic>
    </p:spTree>
    <p:extLst>
      <p:ext uri="{BB962C8B-B14F-4D97-AF65-F5344CB8AC3E}">
        <p14:creationId xmlns:p14="http://schemas.microsoft.com/office/powerpoint/2010/main" val="363250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4001-B4C5-4C3F-A692-394078BFF3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307B70-D359-4517-A8C8-E278F714D830}"/>
              </a:ext>
            </a:extLst>
          </p:cNvPr>
          <p:cNvSpPr>
            <a:spLocks noGrp="1"/>
          </p:cNvSpPr>
          <p:nvPr>
            <p:ph idx="1"/>
          </p:nvPr>
        </p:nvSpPr>
        <p:spPr>
          <a:xfrm>
            <a:off x="838200" y="1115955"/>
            <a:ext cx="10515600" cy="6305903"/>
          </a:xfrm>
        </p:spPr>
        <p:txBody>
          <a:bodyPr/>
          <a:lstStyle/>
          <a:p>
            <a:r>
              <a:rPr lang="en-US" dirty="0"/>
              <a:t>And also flask folder contains html and </a:t>
            </a:r>
            <a:r>
              <a:rPr lang="en-US" dirty="0" err="1"/>
              <a:t>css</a:t>
            </a:r>
            <a:r>
              <a:rPr lang="en-US" dirty="0"/>
              <a:t> codes which is present in template and static folders respectively.</a:t>
            </a:r>
          </a:p>
          <a:p>
            <a:endParaRPr lang="en-US" dirty="0"/>
          </a:p>
        </p:txBody>
      </p:sp>
      <p:pic>
        <p:nvPicPr>
          <p:cNvPr id="4098" name="Picture 2">
            <a:extLst>
              <a:ext uri="{FF2B5EF4-FFF2-40B4-BE49-F238E27FC236}">
                <a16:creationId xmlns:a16="http://schemas.microsoft.com/office/drawing/2014/main" id="{61DEF8DA-9874-4440-A281-E475C3E28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011680"/>
            <a:ext cx="1562100" cy="294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8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AFAA-5D90-4BEB-B22D-2483D6F5FD68}"/>
              </a:ext>
            </a:extLst>
          </p:cNvPr>
          <p:cNvSpPr>
            <a:spLocks noGrp="1"/>
          </p:cNvSpPr>
          <p:nvPr>
            <p:ph type="title"/>
          </p:nvPr>
        </p:nvSpPr>
        <p:spPr/>
        <p:txBody>
          <a:bodyPr/>
          <a:lstStyle/>
          <a:p>
            <a:endParaRPr lang="en-US" dirty="0"/>
          </a:p>
        </p:txBody>
      </p:sp>
      <p:pic>
        <p:nvPicPr>
          <p:cNvPr id="4" name="图片 1">
            <a:extLst>
              <a:ext uri="{FF2B5EF4-FFF2-40B4-BE49-F238E27FC236}">
                <a16:creationId xmlns:a16="http://schemas.microsoft.com/office/drawing/2014/main" id="{B393AD47-B09B-4EC7-BD13-17DE00FCD326}"/>
              </a:ext>
            </a:extLst>
          </p:cNvPr>
          <p:cNvPicPr>
            <a:picLocks noGrp="1" noChangeAspect="1"/>
          </p:cNvPicPr>
          <p:nvPr>
            <p:ph idx="1"/>
          </p:nvPr>
        </p:nvPicPr>
        <p:blipFill>
          <a:blip r:embed="rId2"/>
          <a:stretch>
            <a:fillRect/>
          </a:stretch>
        </p:blipFill>
        <p:spPr>
          <a:xfrm>
            <a:off x="3657365" y="844062"/>
            <a:ext cx="4484553" cy="3235569"/>
          </a:xfrm>
          <a:prstGeom prst="rect">
            <a:avLst/>
          </a:prstGeom>
        </p:spPr>
      </p:pic>
      <p:sp>
        <p:nvSpPr>
          <p:cNvPr id="5" name="任意多边形 12">
            <a:extLst>
              <a:ext uri="{FF2B5EF4-FFF2-40B4-BE49-F238E27FC236}">
                <a16:creationId xmlns:a16="http://schemas.microsoft.com/office/drawing/2014/main" id="{320C354A-66D7-4853-B3E4-0A89445C3A39}"/>
              </a:ext>
            </a:extLst>
          </p:cNvPr>
          <p:cNvSpPr/>
          <p:nvPr/>
        </p:nvSpPr>
        <p:spPr>
          <a:xfrm>
            <a:off x="2516407" y="4698559"/>
            <a:ext cx="7135863" cy="1116694"/>
          </a:xfrm>
          <a:custGeom>
            <a:avLst/>
            <a:gdLst>
              <a:gd name="connsiteX0" fmla="*/ 3102007 w 5187379"/>
              <a:gd name="connsiteY0" fmla="*/ 0 h 811775"/>
              <a:gd name="connsiteX1" fmla="*/ 5052563 w 5187379"/>
              <a:gd name="connsiteY1" fmla="*/ 0 h 811775"/>
              <a:gd name="connsiteX2" fmla="*/ 5187379 w 5187379"/>
              <a:gd name="connsiteY2" fmla="*/ 135297 h 811775"/>
              <a:gd name="connsiteX3" fmla="*/ 5187378 w 5187379"/>
              <a:gd name="connsiteY3" fmla="*/ 135297 h 811775"/>
              <a:gd name="connsiteX4" fmla="*/ 5052562 w 5187379"/>
              <a:gd name="connsiteY4" fmla="*/ 270593 h 811775"/>
              <a:gd name="connsiteX5" fmla="*/ 4729477 w 5187379"/>
              <a:gd name="connsiteY5" fmla="*/ 270593 h 811775"/>
              <a:gd name="connsiteX6" fmla="*/ 4729477 w 5187379"/>
              <a:gd name="connsiteY6" fmla="*/ 271318 h 811775"/>
              <a:gd name="connsiteX7" fmla="*/ 4680585 w 5187379"/>
              <a:gd name="connsiteY7" fmla="*/ 281225 h 811775"/>
              <a:gd name="connsiteX8" fmla="*/ 4608840 w 5187379"/>
              <a:gd name="connsiteY8" fmla="*/ 353225 h 811775"/>
              <a:gd name="connsiteX9" fmla="*/ 4598246 w 5187379"/>
              <a:gd name="connsiteY9" fmla="*/ 405888 h 811775"/>
              <a:gd name="connsiteX10" fmla="*/ 4608840 w 5187379"/>
              <a:gd name="connsiteY10" fmla="*/ 458551 h 811775"/>
              <a:gd name="connsiteX11" fmla="*/ 4680585 w 5187379"/>
              <a:gd name="connsiteY11" fmla="*/ 530552 h 811775"/>
              <a:gd name="connsiteX12" fmla="*/ 4729477 w 5187379"/>
              <a:gd name="connsiteY12" fmla="*/ 540457 h 811775"/>
              <a:gd name="connsiteX13" fmla="*/ 4729477 w 5187379"/>
              <a:gd name="connsiteY13" fmla="*/ 541183 h 811775"/>
              <a:gd name="connsiteX14" fmla="*/ 4823612 w 5187379"/>
              <a:gd name="connsiteY14" fmla="*/ 541183 h 811775"/>
              <a:gd name="connsiteX15" fmla="*/ 4958428 w 5187379"/>
              <a:gd name="connsiteY15" fmla="*/ 676479 h 811775"/>
              <a:gd name="connsiteX16" fmla="*/ 4958427 w 5187379"/>
              <a:gd name="connsiteY16" fmla="*/ 676479 h 811775"/>
              <a:gd name="connsiteX17" fmla="*/ 4823611 w 5187379"/>
              <a:gd name="connsiteY17" fmla="*/ 811775 h 811775"/>
              <a:gd name="connsiteX18" fmla="*/ 4570005 w 5187379"/>
              <a:gd name="connsiteY18" fmla="*/ 811775 h 811775"/>
              <a:gd name="connsiteX19" fmla="*/ 4570004 w 5187379"/>
              <a:gd name="connsiteY19" fmla="*/ 811775 h 811775"/>
              <a:gd name="connsiteX20" fmla="*/ 2212510 w 5187379"/>
              <a:gd name="connsiteY20" fmla="*/ 811775 h 811775"/>
              <a:gd name="connsiteX21" fmla="*/ 2212510 w 5187379"/>
              <a:gd name="connsiteY21" fmla="*/ 811774 h 811775"/>
              <a:gd name="connsiteX22" fmla="*/ 2085376 w 5187379"/>
              <a:gd name="connsiteY22" fmla="*/ 811774 h 811775"/>
              <a:gd name="connsiteX23" fmla="*/ 2085371 w 5187379"/>
              <a:gd name="connsiteY23" fmla="*/ 811775 h 811775"/>
              <a:gd name="connsiteX24" fmla="*/ 134816 w 5187379"/>
              <a:gd name="connsiteY24" fmla="*/ 811774 h 811775"/>
              <a:gd name="connsiteX25" fmla="*/ 10594 w 5187379"/>
              <a:gd name="connsiteY25" fmla="*/ 729142 h 811775"/>
              <a:gd name="connsiteX26" fmla="*/ 0 w 5187379"/>
              <a:gd name="connsiteY26" fmla="*/ 676479 h 811775"/>
              <a:gd name="connsiteX27" fmla="*/ 10594 w 5187379"/>
              <a:gd name="connsiteY27" fmla="*/ 623816 h 811775"/>
              <a:gd name="connsiteX28" fmla="*/ 134816 w 5187379"/>
              <a:gd name="connsiteY28" fmla="*/ 541183 h 811775"/>
              <a:gd name="connsiteX29" fmla="*/ 457901 w 5187379"/>
              <a:gd name="connsiteY29" fmla="*/ 541183 h 811775"/>
              <a:gd name="connsiteX30" fmla="*/ 457901 w 5187379"/>
              <a:gd name="connsiteY30" fmla="*/ 541182 h 811775"/>
              <a:gd name="connsiteX31" fmla="*/ 471790 w 5187379"/>
              <a:gd name="connsiteY31" fmla="*/ 541182 h 811775"/>
              <a:gd name="connsiteX32" fmla="*/ 606605 w 5187379"/>
              <a:gd name="connsiteY32" fmla="*/ 405887 h 811775"/>
              <a:gd name="connsiteX33" fmla="*/ 524266 w 5187379"/>
              <a:gd name="connsiteY33" fmla="*/ 281223 h 811775"/>
              <a:gd name="connsiteX34" fmla="*/ 471795 w 5187379"/>
              <a:gd name="connsiteY34" fmla="*/ 270593 h 811775"/>
              <a:gd name="connsiteX35" fmla="*/ 368928 w 5187379"/>
              <a:gd name="connsiteY35" fmla="*/ 270593 h 811775"/>
              <a:gd name="connsiteX36" fmla="*/ 244706 w 5187379"/>
              <a:gd name="connsiteY36" fmla="*/ 187959 h 811775"/>
              <a:gd name="connsiteX37" fmla="*/ 234112 w 5187379"/>
              <a:gd name="connsiteY37" fmla="*/ 135296 h 811775"/>
              <a:gd name="connsiteX38" fmla="*/ 244706 w 5187379"/>
              <a:gd name="connsiteY38" fmla="*/ 82634 h 811775"/>
              <a:gd name="connsiteX39" fmla="*/ 368928 w 5187379"/>
              <a:gd name="connsiteY39" fmla="*/ 1 h 811775"/>
              <a:gd name="connsiteX40" fmla="*/ 617374 w 5187379"/>
              <a:gd name="connsiteY40" fmla="*/ 1 h 811775"/>
              <a:gd name="connsiteX41" fmla="*/ 2212510 w 5187379"/>
              <a:gd name="connsiteY41" fmla="*/ 1 h 811775"/>
              <a:gd name="connsiteX42" fmla="*/ 2319484 w 5187379"/>
              <a:gd name="connsiteY42" fmla="*/ 1 h 811775"/>
              <a:gd name="connsiteX43" fmla="*/ 3102002 w 5187379"/>
              <a:gd name="connsiteY43" fmla="*/ 1 h 81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87379" h="811775">
                <a:moveTo>
                  <a:pt x="3102007" y="0"/>
                </a:moveTo>
                <a:lnTo>
                  <a:pt x="5052563" y="0"/>
                </a:lnTo>
                <a:cubicBezTo>
                  <a:pt x="5127020" y="0"/>
                  <a:pt x="5187379" y="60574"/>
                  <a:pt x="5187379" y="135297"/>
                </a:cubicBezTo>
                <a:lnTo>
                  <a:pt x="5187378" y="135297"/>
                </a:lnTo>
                <a:cubicBezTo>
                  <a:pt x="5187378" y="210019"/>
                  <a:pt x="5127019" y="270593"/>
                  <a:pt x="5052562" y="270593"/>
                </a:cubicBezTo>
                <a:lnTo>
                  <a:pt x="4729477" y="270593"/>
                </a:lnTo>
                <a:lnTo>
                  <a:pt x="4729477" y="271318"/>
                </a:lnTo>
                <a:lnTo>
                  <a:pt x="4680585" y="281225"/>
                </a:lnTo>
                <a:cubicBezTo>
                  <a:pt x="4648327" y="294917"/>
                  <a:pt x="4622485" y="320851"/>
                  <a:pt x="4608840" y="353225"/>
                </a:cubicBezTo>
                <a:lnTo>
                  <a:pt x="4598246" y="405888"/>
                </a:lnTo>
                <a:lnTo>
                  <a:pt x="4608840" y="458551"/>
                </a:lnTo>
                <a:cubicBezTo>
                  <a:pt x="4622485" y="490924"/>
                  <a:pt x="4648327" y="516859"/>
                  <a:pt x="4680585" y="530552"/>
                </a:cubicBezTo>
                <a:lnTo>
                  <a:pt x="4729477" y="540457"/>
                </a:lnTo>
                <a:lnTo>
                  <a:pt x="4729477" y="541183"/>
                </a:lnTo>
                <a:lnTo>
                  <a:pt x="4823612" y="541183"/>
                </a:lnTo>
                <a:cubicBezTo>
                  <a:pt x="4898069" y="541183"/>
                  <a:pt x="4958428" y="601757"/>
                  <a:pt x="4958428" y="676479"/>
                </a:cubicBezTo>
                <a:lnTo>
                  <a:pt x="4958427" y="676479"/>
                </a:lnTo>
                <a:cubicBezTo>
                  <a:pt x="4958427" y="751201"/>
                  <a:pt x="4898068" y="811775"/>
                  <a:pt x="4823611" y="811775"/>
                </a:cubicBezTo>
                <a:lnTo>
                  <a:pt x="4570005" y="811775"/>
                </a:lnTo>
                <a:lnTo>
                  <a:pt x="4570004" y="811775"/>
                </a:lnTo>
                <a:lnTo>
                  <a:pt x="2212510" y="811775"/>
                </a:lnTo>
                <a:lnTo>
                  <a:pt x="2212510" y="811774"/>
                </a:lnTo>
                <a:lnTo>
                  <a:pt x="2085376" y="811774"/>
                </a:lnTo>
                <a:lnTo>
                  <a:pt x="2085371" y="811775"/>
                </a:lnTo>
                <a:lnTo>
                  <a:pt x="134816" y="811774"/>
                </a:lnTo>
                <a:cubicBezTo>
                  <a:pt x="78973" y="811774"/>
                  <a:pt x="31061" y="777701"/>
                  <a:pt x="10594" y="729142"/>
                </a:cubicBezTo>
                <a:lnTo>
                  <a:pt x="0" y="676479"/>
                </a:lnTo>
                <a:lnTo>
                  <a:pt x="10594" y="623816"/>
                </a:lnTo>
                <a:cubicBezTo>
                  <a:pt x="31061" y="575256"/>
                  <a:pt x="78973" y="541183"/>
                  <a:pt x="134816" y="541183"/>
                </a:cubicBezTo>
                <a:lnTo>
                  <a:pt x="457901" y="541183"/>
                </a:lnTo>
                <a:lnTo>
                  <a:pt x="457901" y="541182"/>
                </a:lnTo>
                <a:lnTo>
                  <a:pt x="471790" y="541182"/>
                </a:lnTo>
                <a:cubicBezTo>
                  <a:pt x="546246" y="541182"/>
                  <a:pt x="606605" y="480608"/>
                  <a:pt x="606605" y="405887"/>
                </a:cubicBezTo>
                <a:cubicBezTo>
                  <a:pt x="606605" y="349846"/>
                  <a:pt x="572653" y="301762"/>
                  <a:pt x="524266" y="281223"/>
                </a:cubicBezTo>
                <a:lnTo>
                  <a:pt x="471795" y="270593"/>
                </a:lnTo>
                <a:lnTo>
                  <a:pt x="368928" y="270593"/>
                </a:lnTo>
                <a:cubicBezTo>
                  <a:pt x="313085" y="270593"/>
                  <a:pt x="265173" y="236520"/>
                  <a:pt x="244706" y="187959"/>
                </a:cubicBezTo>
                <a:lnTo>
                  <a:pt x="234112" y="135296"/>
                </a:lnTo>
                <a:lnTo>
                  <a:pt x="244706" y="82634"/>
                </a:lnTo>
                <a:cubicBezTo>
                  <a:pt x="265173" y="34074"/>
                  <a:pt x="313085" y="1"/>
                  <a:pt x="368928" y="1"/>
                </a:cubicBezTo>
                <a:lnTo>
                  <a:pt x="617374" y="1"/>
                </a:lnTo>
                <a:lnTo>
                  <a:pt x="2212510" y="1"/>
                </a:lnTo>
                <a:lnTo>
                  <a:pt x="2319484" y="1"/>
                </a:lnTo>
                <a:lnTo>
                  <a:pt x="3102002" y="1"/>
                </a:lnTo>
                <a:close/>
              </a:path>
            </a:pathLst>
          </a:custGeom>
          <a:solidFill>
            <a:srgbClr val="FEDD5D"/>
          </a:solidFill>
          <a:ln w="635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lumMod val="95000"/>
                    <a:lumOff val="5000"/>
                  </a:schemeClr>
                </a:solidFill>
              </a:rPr>
              <a:t>Thank you!!</a:t>
            </a:r>
            <a:endParaRPr lang="zh-CN" altLang="en-US" sz="4400" dirty="0">
              <a:solidFill>
                <a:schemeClr val="tx1">
                  <a:lumMod val="95000"/>
                  <a:lumOff val="5000"/>
                </a:schemeClr>
              </a:solidFill>
            </a:endParaRPr>
          </a:p>
        </p:txBody>
      </p:sp>
    </p:spTree>
    <p:extLst>
      <p:ext uri="{BB962C8B-B14F-4D97-AF65-F5344CB8AC3E}">
        <p14:creationId xmlns:p14="http://schemas.microsoft.com/office/powerpoint/2010/main" val="159055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F73E-ABCC-46F6-A69E-2E2A5F4CB010}"/>
              </a:ext>
            </a:extLst>
          </p:cNvPr>
          <p:cNvSpPr>
            <a:spLocks noGrp="1"/>
          </p:cNvSpPr>
          <p:nvPr>
            <p:ph type="title"/>
          </p:nvPr>
        </p:nvSpPr>
        <p:spPr/>
        <p:txBody>
          <a:bodyPr/>
          <a:lstStyle/>
          <a:p>
            <a:r>
              <a:rPr lang="en-US" b="1" i="0" dirty="0">
                <a:effectLst/>
                <a:latin typeface="Montserrat"/>
              </a:rPr>
              <a:t>Project Description:</a:t>
            </a:r>
            <a:br>
              <a:rPr lang="en-US" b="1" i="0" dirty="0">
                <a:effectLst/>
                <a:latin typeface="Montserrat"/>
              </a:rPr>
            </a:br>
            <a:endParaRPr lang="en-US" dirty="0"/>
          </a:p>
        </p:txBody>
      </p:sp>
      <p:sp>
        <p:nvSpPr>
          <p:cNvPr id="3" name="Content Placeholder 2">
            <a:extLst>
              <a:ext uri="{FF2B5EF4-FFF2-40B4-BE49-F238E27FC236}">
                <a16:creationId xmlns:a16="http://schemas.microsoft.com/office/drawing/2014/main" id="{AA8946B2-70DF-4CA2-9AB8-3D1676FFB74E}"/>
              </a:ext>
            </a:extLst>
          </p:cNvPr>
          <p:cNvSpPr>
            <a:spLocks noGrp="1"/>
          </p:cNvSpPr>
          <p:nvPr>
            <p:ph idx="1"/>
          </p:nvPr>
        </p:nvSpPr>
        <p:spPr/>
        <p:txBody>
          <a:bodyPr/>
          <a:lstStyle/>
          <a:p>
            <a:pPr algn="just"/>
            <a:r>
              <a:rPr lang="en-US" b="0" i="0" dirty="0">
                <a:solidFill>
                  <a:srgbClr val="212529"/>
                </a:solidFill>
                <a:effectLst/>
                <a:latin typeface="Montserrat"/>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endParaRPr lang="en-US" b="0" i="0" dirty="0">
              <a:solidFill>
                <a:srgbClr val="333333"/>
              </a:solidFill>
              <a:effectLst/>
              <a:latin typeface="Montserrat"/>
            </a:endParaRPr>
          </a:p>
          <a:p>
            <a:endParaRPr lang="en-US" dirty="0"/>
          </a:p>
        </p:txBody>
      </p:sp>
    </p:spTree>
    <p:extLst>
      <p:ext uri="{BB962C8B-B14F-4D97-AF65-F5344CB8AC3E}">
        <p14:creationId xmlns:p14="http://schemas.microsoft.com/office/powerpoint/2010/main" val="36053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7A3768-FCF7-407F-B6E5-AA41B1500BAA}"/>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C557CB90-45EE-4B4B-B902-C9DFFA769449}"/>
              </a:ext>
            </a:extLst>
          </p:cNvPr>
          <p:cNvSpPr>
            <a:spLocks noGrp="1"/>
          </p:cNvSpPr>
          <p:nvPr>
            <p:ph idx="1"/>
          </p:nvPr>
        </p:nvSpPr>
        <p:spPr>
          <a:xfrm>
            <a:off x="1367624" y="2490436"/>
            <a:ext cx="9708995" cy="3567173"/>
          </a:xfrm>
        </p:spPr>
        <p:txBody>
          <a:bodyPr anchor="ctr">
            <a:normAutofit/>
          </a:bodyPr>
          <a:lstStyle/>
          <a:p>
            <a:r>
              <a:rPr lang="en-US" sz="2400" b="0" i="0" dirty="0">
                <a:effectLst/>
                <a:latin typeface="-apple-system"/>
              </a:rPr>
              <a:t>Wind turbine power output is known to be a strong function of wind speed, but is also affected by turbulence and shear. In this work, new </a:t>
            </a:r>
            <a:r>
              <a:rPr lang="en-US" sz="2400" b="0" i="0" dirty="0" err="1">
                <a:effectLst/>
                <a:latin typeface="-apple-system"/>
              </a:rPr>
              <a:t>aerostructural</a:t>
            </a:r>
            <a:r>
              <a:rPr lang="en-US" sz="2400" b="0" i="0" dirty="0">
                <a:effectLst/>
                <a:latin typeface="-apple-system"/>
              </a:rPr>
              <a:t> simulations of a generic 1.5 MW turbine are used to rank atmospheric influences on power output. Most 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a:t>
            </a:r>
            <a:endParaRPr lang="en-US" sz="2400" dirty="0"/>
          </a:p>
        </p:txBody>
      </p:sp>
    </p:spTree>
    <p:extLst>
      <p:ext uri="{BB962C8B-B14F-4D97-AF65-F5344CB8AC3E}">
        <p14:creationId xmlns:p14="http://schemas.microsoft.com/office/powerpoint/2010/main" val="42483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D1A7-6D30-46A8-B1E8-1E471A548A2A}"/>
              </a:ext>
            </a:extLst>
          </p:cNvPr>
          <p:cNvSpPr>
            <a:spLocks noGrp="1"/>
          </p:cNvSpPr>
          <p:nvPr>
            <p:ph type="title"/>
          </p:nvPr>
        </p:nvSpPr>
        <p:spPr>
          <a:xfrm>
            <a:off x="1136428" y="627564"/>
            <a:ext cx="7474172" cy="1325563"/>
          </a:xfrm>
        </p:spPr>
        <p:txBody>
          <a:bodyPr>
            <a:normAutofit/>
          </a:bodyPr>
          <a:lstStyle/>
          <a:p>
            <a:endParaRPr lang="en-US"/>
          </a:p>
        </p:txBody>
      </p:sp>
      <p:sp>
        <p:nvSpPr>
          <p:cNvPr id="3" name="Content Placeholder 2">
            <a:extLst>
              <a:ext uri="{FF2B5EF4-FFF2-40B4-BE49-F238E27FC236}">
                <a16:creationId xmlns:a16="http://schemas.microsoft.com/office/drawing/2014/main" id="{A2A27FCC-0463-4DD7-B9AE-8C452CB092D7}"/>
              </a:ext>
            </a:extLst>
          </p:cNvPr>
          <p:cNvSpPr>
            <a:spLocks noGrp="1"/>
          </p:cNvSpPr>
          <p:nvPr>
            <p:ph idx="1"/>
          </p:nvPr>
        </p:nvSpPr>
        <p:spPr>
          <a:xfrm>
            <a:off x="1136429" y="2278173"/>
            <a:ext cx="6467867" cy="3450613"/>
          </a:xfrm>
        </p:spPr>
        <p:txBody>
          <a:bodyPr anchor="ctr">
            <a:normAutofit/>
          </a:bodyPr>
          <a:lstStyle/>
          <a:p>
            <a:r>
              <a:rPr lang="en-US" sz="2400" b="0" i="0">
                <a:effectLst/>
                <a:latin typeface="-apple-system"/>
              </a:rPr>
              <a:t>A wind turbine's blades sweep through a circular disk, known as the rotor disk (figure </a:t>
            </a:r>
            <a:r>
              <a:rPr lang="en-US" sz="2400" b="0" i="0" u="sng">
                <a:effectLst/>
                <a:latin typeface="-apple-system"/>
                <a:hlinkClick r:id="rId2"/>
              </a:rPr>
              <a:t>1</a:t>
            </a:r>
            <a:r>
              <a:rPr lang="en-US" sz="2400" b="0" i="0">
                <a:effectLst/>
                <a:latin typeface="-apple-system"/>
              </a:rPr>
              <a:t>). The power output by a wind turbine is a function of the kinetic energy flux through the rotor disk and the efficiency with which that energy can be captured. If the wind has an instantaneous speed </a:t>
            </a:r>
            <a:r>
              <a:rPr lang="en-US" sz="2400" b="0" i="1">
                <a:effectLst/>
                <a:latin typeface="-apple-system"/>
              </a:rPr>
              <a:t>u</a:t>
            </a:r>
            <a:r>
              <a:rPr lang="en-US" sz="2400" b="0" i="0">
                <a:effectLst/>
                <a:latin typeface="-apple-system"/>
              </a:rPr>
              <a:t> that is uniform throughout a rotor disk of diameter </a:t>
            </a:r>
            <a:r>
              <a:rPr lang="en-US" sz="2400" b="0" i="1">
                <a:effectLst/>
                <a:latin typeface="-apple-system"/>
              </a:rPr>
              <a:t>d</a:t>
            </a:r>
            <a:r>
              <a:rPr lang="en-US" sz="2400" b="0" i="0">
                <a:effectLst/>
                <a:latin typeface="-apple-system"/>
              </a:rPr>
              <a:t>, the power captured is:</a:t>
            </a:r>
          </a:p>
          <a:p>
            <a:endParaRPr lang="en-US" sz="2400">
              <a:latin typeface="-apple-system"/>
            </a:endParaRPr>
          </a:p>
          <a:p>
            <a:endParaRPr lang="en-US" sz="24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ACCCE4-470B-42BF-AE05-D88362FAB349}"/>
              </a:ext>
            </a:extLst>
          </p:cNvPr>
          <p:cNvPicPr>
            <a:picLocks noChangeAspect="1"/>
          </p:cNvPicPr>
          <p:nvPr/>
        </p:nvPicPr>
        <p:blipFill>
          <a:blip r:embed="rId3"/>
          <a:stretch>
            <a:fillRect/>
          </a:stretch>
        </p:blipFill>
        <p:spPr>
          <a:xfrm>
            <a:off x="9254442" y="3120442"/>
            <a:ext cx="1462088" cy="617115"/>
          </a:xfrm>
          <a:prstGeom prst="rect">
            <a:avLst/>
          </a:prstGeom>
        </p:spPr>
      </p:pic>
    </p:spTree>
    <p:extLst>
      <p:ext uri="{BB962C8B-B14F-4D97-AF65-F5344CB8AC3E}">
        <p14:creationId xmlns:p14="http://schemas.microsoft.com/office/powerpoint/2010/main" val="40216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DBF8D-ECF6-4351-B961-2A12B2C81882}"/>
              </a:ext>
            </a:extLst>
          </p:cNvPr>
          <p:cNvSpPr>
            <a:spLocks noGrp="1"/>
          </p:cNvSpPr>
          <p:nvPr>
            <p:ph type="title"/>
          </p:nvPr>
        </p:nvSpPr>
        <p:spPr>
          <a:xfrm>
            <a:off x="808638" y="386930"/>
            <a:ext cx="9236700" cy="1188950"/>
          </a:xfrm>
        </p:spPr>
        <p:txBody>
          <a:bodyPr anchor="b">
            <a:normAutofit/>
          </a:bodyPr>
          <a:lstStyle/>
          <a:p>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86487E-F122-41C5-893F-4563010DFAD6}"/>
              </a:ext>
            </a:extLst>
          </p:cNvPr>
          <p:cNvSpPr>
            <a:spLocks noGrp="1"/>
          </p:cNvSpPr>
          <p:nvPr>
            <p:ph idx="1"/>
          </p:nvPr>
        </p:nvSpPr>
        <p:spPr>
          <a:xfrm>
            <a:off x="793660" y="2599509"/>
            <a:ext cx="10143668" cy="3435531"/>
          </a:xfrm>
        </p:spPr>
        <p:txBody>
          <a:bodyPr anchor="ctr">
            <a:normAutofit/>
          </a:bodyPr>
          <a:lstStyle/>
          <a:p>
            <a:r>
              <a:rPr lang="en-US" sz="2400" b="0" i="0">
                <a:effectLst/>
                <a:latin typeface="-apple-system"/>
              </a:rPr>
              <a:t>However, real wind turbines do not achieve this theoretical limit. Their performance is a function of aerodynamics and the need to limit power capture once the rated generator power is reached, at 'rated' wind speed. The generator power, turbine diameter and blade shape are optimized based on site characteristics such as annual average wind speed and the wind speed distribution. Turbine manufacturers measure their turbine's 'power curve'—the relationship between power output and wind speed—at turbine test site</a:t>
            </a:r>
            <a:endParaRPr lang="en-US" sz="2400"/>
          </a:p>
        </p:txBody>
      </p:sp>
    </p:spTree>
    <p:extLst>
      <p:ext uri="{BB962C8B-B14F-4D97-AF65-F5344CB8AC3E}">
        <p14:creationId xmlns:p14="http://schemas.microsoft.com/office/powerpoint/2010/main" val="161393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E36-5748-41D5-9931-896F558B92EC}"/>
              </a:ext>
            </a:extLst>
          </p:cNvPr>
          <p:cNvSpPr>
            <a:spLocks noGrp="1"/>
          </p:cNvSpPr>
          <p:nvPr>
            <p:ph type="title"/>
          </p:nvPr>
        </p:nvSpPr>
        <p:spPr>
          <a:xfrm>
            <a:off x="1136428" y="627564"/>
            <a:ext cx="7474172" cy="1325563"/>
          </a:xfrm>
        </p:spPr>
        <p:txBody>
          <a:bodyPr>
            <a:normAutofit/>
          </a:bodyPr>
          <a:lstStyle/>
          <a:p>
            <a:endParaRPr lang="en-US"/>
          </a:p>
        </p:txBody>
      </p:sp>
      <p:sp>
        <p:nvSpPr>
          <p:cNvPr id="3" name="Content Placeholder 2">
            <a:extLst>
              <a:ext uri="{FF2B5EF4-FFF2-40B4-BE49-F238E27FC236}">
                <a16:creationId xmlns:a16="http://schemas.microsoft.com/office/drawing/2014/main" id="{70186747-6401-4D1E-A298-5BE2937FD8EF}"/>
              </a:ext>
            </a:extLst>
          </p:cNvPr>
          <p:cNvSpPr>
            <a:spLocks noGrp="1"/>
          </p:cNvSpPr>
          <p:nvPr>
            <p:ph idx="1"/>
          </p:nvPr>
        </p:nvSpPr>
        <p:spPr>
          <a:xfrm>
            <a:off x="1136429" y="2278173"/>
            <a:ext cx="6467867" cy="3450613"/>
          </a:xfrm>
        </p:spPr>
        <p:txBody>
          <a:bodyPr anchor="ctr">
            <a:normAutofit/>
          </a:bodyPr>
          <a:lstStyle/>
          <a:p>
            <a:r>
              <a:rPr lang="en-US" sz="2400" dirty="0"/>
              <a:t>We perform different Machine Learning algorithms on the dataset and made our project goes through  four stages like </a:t>
            </a:r>
          </a:p>
          <a:p>
            <a:r>
              <a:rPr lang="en-US" sz="2400" dirty="0"/>
              <a:t>Data collection</a:t>
            </a:r>
          </a:p>
          <a:p>
            <a:r>
              <a:rPr lang="en-US" sz="2400" dirty="0"/>
              <a:t>Data preprocessing</a:t>
            </a:r>
          </a:p>
          <a:p>
            <a:r>
              <a:rPr lang="en-US" sz="2400" dirty="0"/>
              <a:t>Model Building</a:t>
            </a:r>
          </a:p>
          <a:p>
            <a:r>
              <a:rPr lang="en-US" sz="2400" dirty="0"/>
              <a:t>Application Building</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F9208A17-EDB5-42DF-B180-A0D420C12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6846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B2DA-311D-4D7C-B2FE-3053E4726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1B63F-82E7-47C5-B2E7-C095CB8CEE31}"/>
              </a:ext>
            </a:extLst>
          </p:cNvPr>
          <p:cNvSpPr>
            <a:spLocks noGrp="1"/>
          </p:cNvSpPr>
          <p:nvPr>
            <p:ph idx="1"/>
          </p:nvPr>
        </p:nvSpPr>
        <p:spPr/>
        <p:txBody>
          <a:bodyPr/>
          <a:lstStyle/>
          <a:p>
            <a:r>
              <a:rPr lang="en-US" dirty="0"/>
              <a:t>I used T1.csv dataset which is downloaded from </a:t>
            </a:r>
            <a:r>
              <a:rPr lang="en-US" sz="1800" dirty="0">
                <a:solidFill>
                  <a:srgbClr val="2E2E2E"/>
                </a:solidFill>
                <a:latin typeface="Roboto"/>
              </a:rPr>
              <a:t>Kaggle.com.</a:t>
            </a:r>
          </a:p>
          <a:p>
            <a:pPr algn="l">
              <a:spcAft>
                <a:spcPts val="0"/>
              </a:spcAft>
            </a:pPr>
            <a:r>
              <a:rPr lang="en-US" sz="2400" b="0" i="0" u="none" strike="noStrike" spc="0" dirty="0">
                <a:solidFill>
                  <a:srgbClr val="2E2E2E"/>
                </a:solidFill>
                <a:effectLst/>
                <a:latin typeface="Roboto"/>
              </a:rPr>
              <a:t>It contains different columns such as :</a:t>
            </a:r>
            <a:endParaRPr lang="en-US" sz="2400" dirty="0">
              <a:effectLst/>
            </a:endParaRPr>
          </a:p>
          <a:p>
            <a:pPr algn="l">
              <a:spcAft>
                <a:spcPts val="0"/>
              </a:spcAft>
            </a:pPr>
            <a:r>
              <a:rPr lang="en-US" sz="2400" b="1" i="0" u="none" strike="noStrike" spc="0" dirty="0">
                <a:solidFill>
                  <a:srgbClr val="2E2E2E"/>
                </a:solidFill>
                <a:effectLst/>
                <a:latin typeface="Inter"/>
              </a:rPr>
              <a:t>Date/</a:t>
            </a:r>
            <a:r>
              <a:rPr lang="en-US" sz="2400" b="1" i="0" u="none" strike="noStrike" spc="0" dirty="0" err="1">
                <a:solidFill>
                  <a:srgbClr val="2E2E2E"/>
                </a:solidFill>
                <a:effectLst/>
                <a:latin typeface="Inter"/>
              </a:rPr>
              <a:t>Time</a:t>
            </a:r>
            <a:r>
              <a:rPr lang="en-US" sz="2400" b="0" i="0" u="none" strike="noStrike" spc="0" dirty="0" err="1">
                <a:solidFill>
                  <a:srgbClr val="2E2E2E"/>
                </a:solidFill>
                <a:effectLst/>
                <a:latin typeface="Inter"/>
              </a:rPr>
              <a:t>,</a:t>
            </a:r>
            <a:r>
              <a:rPr lang="en-US" sz="2400" b="1" i="0" u="none" strike="noStrike" spc="0" dirty="0" err="1">
                <a:solidFill>
                  <a:srgbClr val="202124"/>
                </a:solidFill>
                <a:effectLst/>
                <a:latin typeface="Inter"/>
              </a:rPr>
              <a:t>LV</a:t>
            </a:r>
            <a:r>
              <a:rPr lang="en-US" sz="2400" b="1" i="0" u="none" strike="noStrike" spc="0" dirty="0">
                <a:solidFill>
                  <a:srgbClr val="202124"/>
                </a:solidFill>
                <a:effectLst/>
                <a:latin typeface="Inter"/>
              </a:rPr>
              <a:t> </a:t>
            </a:r>
            <a:r>
              <a:rPr lang="en-US" sz="2400" b="1" i="0" u="none" strike="noStrike" spc="0" dirty="0" err="1">
                <a:solidFill>
                  <a:srgbClr val="202124"/>
                </a:solidFill>
                <a:effectLst/>
                <a:latin typeface="Inter"/>
              </a:rPr>
              <a:t>ActivePower</a:t>
            </a:r>
            <a:r>
              <a:rPr lang="en-US" sz="2400" b="1" i="0" u="none" strike="noStrike" spc="0" dirty="0">
                <a:solidFill>
                  <a:srgbClr val="202124"/>
                </a:solidFill>
                <a:effectLst/>
                <a:latin typeface="Inter"/>
              </a:rPr>
              <a:t> (kW)</a:t>
            </a:r>
            <a:r>
              <a:rPr lang="en-US" sz="2400" b="1" i="0" u="none" strike="noStrike" spc="0" dirty="0">
                <a:solidFill>
                  <a:srgbClr val="202124"/>
                </a:solidFill>
                <a:effectLst/>
                <a:latin typeface="Roboto"/>
              </a:rPr>
              <a:t>,</a:t>
            </a:r>
            <a:r>
              <a:rPr lang="en-US" sz="2400" b="1" i="0" u="none" strike="noStrike" spc="0" dirty="0">
                <a:solidFill>
                  <a:srgbClr val="202124"/>
                </a:solidFill>
                <a:effectLst/>
                <a:latin typeface="Inter"/>
              </a:rPr>
              <a:t>Wind Speed (m/s),</a:t>
            </a:r>
            <a:r>
              <a:rPr lang="en-US" sz="2400" b="1" i="0" u="none" strike="noStrike" spc="0" dirty="0" err="1">
                <a:solidFill>
                  <a:srgbClr val="202124"/>
                </a:solidFill>
                <a:effectLst/>
                <a:latin typeface="Inter"/>
              </a:rPr>
              <a:t>Theoretical_Power_Curve</a:t>
            </a:r>
            <a:r>
              <a:rPr lang="en-US" sz="2400" b="1" i="0" u="none" strike="noStrike" spc="0" dirty="0">
                <a:solidFill>
                  <a:srgbClr val="202124"/>
                </a:solidFill>
                <a:effectLst/>
                <a:latin typeface="Inter"/>
              </a:rPr>
              <a:t> (</a:t>
            </a:r>
            <a:r>
              <a:rPr lang="en-US" sz="2400" b="1" i="0" u="none" strike="noStrike" spc="0" dirty="0" err="1">
                <a:solidFill>
                  <a:srgbClr val="202124"/>
                </a:solidFill>
                <a:effectLst/>
                <a:latin typeface="Inter"/>
              </a:rPr>
              <a:t>KWh</a:t>
            </a:r>
            <a:r>
              <a:rPr lang="en-US" sz="2400" b="1" i="0" u="none" strike="noStrike" spc="0" dirty="0">
                <a:solidFill>
                  <a:srgbClr val="202124"/>
                </a:solidFill>
                <a:effectLst/>
                <a:latin typeface="Inter"/>
              </a:rPr>
              <a:t>),</a:t>
            </a:r>
            <a:endParaRPr lang="en-US" sz="2400" dirty="0">
              <a:effectLst/>
            </a:endParaRPr>
          </a:p>
          <a:p>
            <a:r>
              <a:rPr lang="en-US" sz="2400" b="1" i="0" u="none" strike="noStrike" spc="0" dirty="0">
                <a:solidFill>
                  <a:srgbClr val="202124"/>
                </a:solidFill>
                <a:effectLst/>
                <a:latin typeface="Inter"/>
              </a:rPr>
              <a:t>Wind Direction (°).</a:t>
            </a:r>
            <a:endParaRPr lang="en-US" sz="2400" dirty="0"/>
          </a:p>
        </p:txBody>
      </p:sp>
    </p:spTree>
    <p:extLst>
      <p:ext uri="{BB962C8B-B14F-4D97-AF65-F5344CB8AC3E}">
        <p14:creationId xmlns:p14="http://schemas.microsoft.com/office/powerpoint/2010/main" val="106917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A-1558-4DC9-A654-E6AE1620EE9D}"/>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A8E48D8A-2852-49D9-A6D7-EF4544CFCD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33045"/>
            <a:ext cx="11203745"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6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FF3-2000-4B6F-AF75-7E2B69A0A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DC85D4-E6B8-469A-8527-C131AA88C162}"/>
              </a:ext>
            </a:extLst>
          </p:cNvPr>
          <p:cNvSpPr>
            <a:spLocks noGrp="1"/>
          </p:cNvSpPr>
          <p:nvPr>
            <p:ph idx="1"/>
          </p:nvPr>
        </p:nvSpPr>
        <p:spPr/>
        <p:txBody>
          <a:bodyPr/>
          <a:lstStyle/>
          <a:p>
            <a:r>
              <a:rPr lang="en-US" dirty="0"/>
              <a:t>I used flask to build application and </a:t>
            </a:r>
            <a:r>
              <a:rPr lang="en-US" dirty="0" err="1"/>
              <a:t>spyder</a:t>
            </a:r>
            <a:r>
              <a:rPr lang="en-US" dirty="0"/>
              <a:t> to write my python code.</a:t>
            </a:r>
          </a:p>
          <a:p>
            <a:r>
              <a:rPr lang="en-US" dirty="0"/>
              <a:t>Flask makes</a:t>
            </a:r>
            <a:r>
              <a:rPr lang="en-US" b="0" i="0" dirty="0">
                <a:solidFill>
                  <a:srgbClr val="0A0A23"/>
                </a:solidFill>
                <a:effectLst/>
                <a:latin typeface="Lato"/>
              </a:rPr>
              <a:t> the process of designing a web application simpler. Flask lets us focus</a:t>
            </a:r>
            <a:r>
              <a:rPr lang="en-US" b="1" i="0" dirty="0">
                <a:effectLst/>
                <a:latin typeface="Lato"/>
              </a:rPr>
              <a:t> </a:t>
            </a:r>
            <a:r>
              <a:rPr lang="en-US" b="0" i="0" dirty="0">
                <a:solidFill>
                  <a:srgbClr val="0A0A23"/>
                </a:solidFill>
                <a:effectLst/>
                <a:latin typeface="Lato"/>
              </a:rPr>
              <a:t>on what the </a:t>
            </a:r>
            <a:r>
              <a:rPr lang="en-US" b="1" i="0" dirty="0">
                <a:effectLst/>
                <a:latin typeface="Lato"/>
              </a:rPr>
              <a:t>users are requesting and what sort of response to give back.</a:t>
            </a:r>
          </a:p>
          <a:p>
            <a:endParaRPr lang="en-US" dirty="0"/>
          </a:p>
        </p:txBody>
      </p:sp>
      <p:pic>
        <p:nvPicPr>
          <p:cNvPr id="5" name="Picture 4">
            <a:extLst>
              <a:ext uri="{FF2B5EF4-FFF2-40B4-BE49-F238E27FC236}">
                <a16:creationId xmlns:a16="http://schemas.microsoft.com/office/drawing/2014/main" id="{B5E871BB-39A2-447F-A43C-EC28DD6BC928}"/>
              </a:ext>
            </a:extLst>
          </p:cNvPr>
          <p:cNvPicPr>
            <a:picLocks noChangeAspect="1"/>
          </p:cNvPicPr>
          <p:nvPr/>
        </p:nvPicPr>
        <p:blipFill>
          <a:blip r:embed="rId2"/>
          <a:stretch>
            <a:fillRect/>
          </a:stretch>
        </p:blipFill>
        <p:spPr>
          <a:xfrm>
            <a:off x="3291840" y="3969642"/>
            <a:ext cx="4164037" cy="2295525"/>
          </a:xfrm>
          <a:prstGeom prst="rect">
            <a:avLst/>
          </a:prstGeom>
        </p:spPr>
      </p:pic>
    </p:spTree>
    <p:extLst>
      <p:ext uri="{BB962C8B-B14F-4D97-AF65-F5344CB8AC3E}">
        <p14:creationId xmlns:p14="http://schemas.microsoft.com/office/powerpoint/2010/main" val="146309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488</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Calibri Light</vt:lpstr>
      <vt:lpstr>Inter</vt:lpstr>
      <vt:lpstr>Lato</vt:lpstr>
      <vt:lpstr>Montserrat</vt:lpstr>
      <vt:lpstr>Roboto</vt:lpstr>
      <vt:lpstr>Office Theme</vt:lpstr>
      <vt:lpstr>Predicting the energy output of wind turbine based on weather condition</vt:lpstr>
      <vt:lpstr>Project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polu sai rakesh</dc:creator>
  <cp:lastModifiedBy>polu sai rakesh</cp:lastModifiedBy>
  <cp:revision>2</cp:revision>
  <dcterms:created xsi:type="dcterms:W3CDTF">2020-07-14T07:36:26Z</dcterms:created>
  <dcterms:modified xsi:type="dcterms:W3CDTF">2020-07-14T08:19:25Z</dcterms:modified>
</cp:coreProperties>
</file>