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D8508-953A-4CC9-B338-2E8B7F36A809}" v="19" dt="2020-07-14T07:45:35.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B8D8-CAAC-4EE1-A6DD-2E3512D7C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A1A22B-4926-41CC-90C9-7D35AF27B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8AF758-1D03-414A-94FA-E705290B244B}"/>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B6A538F8-9F28-432D-A4B7-6210EBC87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D1B62-A9F1-4185-A36F-CD5747539B43}"/>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361554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8EDF-2D17-45A0-8DCB-34C5A920C7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887999-146B-40BE-BD22-59DFF651CA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3319EC-C90F-48C9-8BDD-3341B4039764}"/>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A0DF3096-410B-4839-B0B6-7FB847BDE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9404D-B1CD-429D-9BAB-2E41B472E8BA}"/>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322608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40B0E6-EAA9-4AD5-B376-19465EAB4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E68370-BFEC-4C32-8156-16599E7BC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BBAC8-B957-4268-8A9B-BDBF248DAF41}"/>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4192A104-87AA-4780-8F2D-5FAE0ED1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C0C98-446E-4A98-AC52-7E16C91AAC0B}"/>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280138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00DE-B45D-4447-8017-F3F662AA6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C0FF7-23E0-405B-B149-6826AF7D33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4B2AC-A191-4D6B-B0F9-ADC0689EE8B6}"/>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D433E73C-B867-4FB6-8ED8-8713279EA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D802C-B0B6-40AA-9911-4DEED46A0E92}"/>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53031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6476-FD43-45D8-A3C0-EEC73EC4A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69E6DC-B51F-4D07-844D-483694A61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68F56-D992-4A54-B81D-61B985DE3D75}"/>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749C262D-2172-4DDE-84E7-0672321A5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61826-EB08-4282-879E-43A4A2639E34}"/>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78916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F5C0-42EB-4686-9643-2C40AD0DF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B45A0-CB17-46DB-9596-7244B4406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09769F-1A85-4572-9A27-D4AC7E5698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CC36F-B7A9-4980-A361-2A70C941E446}"/>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6" name="Footer Placeholder 5">
            <a:extLst>
              <a:ext uri="{FF2B5EF4-FFF2-40B4-BE49-F238E27FC236}">
                <a16:creationId xmlns:a16="http://schemas.microsoft.com/office/drawing/2014/main" id="{14CE0907-AD18-4ED2-8798-BC819226AA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02DAB3-EABD-42CB-94C0-A57D464D31BE}"/>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21646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3084-3F3C-4D76-BC92-73E0CD257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0B561C-B075-42B0-A42E-A104382E4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F2D64-7AD3-48EB-85CF-34A42719C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2ACCC6-B86A-47C0-9925-EA9160F0E1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0E7C7-13DB-4B46-925C-6E665EB0F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F7A4F-2FB4-474F-AE7B-C198CED09EB0}"/>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8" name="Footer Placeholder 7">
            <a:extLst>
              <a:ext uri="{FF2B5EF4-FFF2-40B4-BE49-F238E27FC236}">
                <a16:creationId xmlns:a16="http://schemas.microsoft.com/office/drawing/2014/main" id="{AC7E3C1B-AA73-436C-940A-38479941F8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7577AD-FCD9-472D-80D5-6E2A136220AB}"/>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167172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6EF-FADC-4456-83B3-E6A7B0354C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219301-FB34-4F5C-8759-5EB9258AEB59}"/>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4" name="Footer Placeholder 3">
            <a:extLst>
              <a:ext uri="{FF2B5EF4-FFF2-40B4-BE49-F238E27FC236}">
                <a16:creationId xmlns:a16="http://schemas.microsoft.com/office/drawing/2014/main" id="{A5BD8666-2F1B-4F53-AA75-697D6608E8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A248FD-9011-4483-A89D-D5CA5DD5382B}"/>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212224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9F050-B794-4022-A226-11101A00FF24}"/>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3" name="Footer Placeholder 2">
            <a:extLst>
              <a:ext uri="{FF2B5EF4-FFF2-40B4-BE49-F238E27FC236}">
                <a16:creationId xmlns:a16="http://schemas.microsoft.com/office/drawing/2014/main" id="{E1F7D45C-9652-478C-B3BA-AC0DCA8A4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618C7-2CAA-46B7-94F2-5101C245A700}"/>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290746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8FE3-D18E-4406-B11E-43938C93A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D515DA-7E34-4D3A-9386-6AE6BCB85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609BCC-39ED-41EB-8853-43FC62E22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A3C24-A63B-49E7-80F0-EBB737927370}"/>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6" name="Footer Placeholder 5">
            <a:extLst>
              <a:ext uri="{FF2B5EF4-FFF2-40B4-BE49-F238E27FC236}">
                <a16:creationId xmlns:a16="http://schemas.microsoft.com/office/drawing/2014/main" id="{C5BF3A0D-2E9F-4CE5-AC80-A479BAFCE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3452E-430E-4483-9E89-518E62259F81}"/>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50304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4B2B-BEF3-4358-A567-8BEA4F739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E8F47-619F-4E7C-9442-91BCDA3EC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C2D666-B954-4625-8D79-24839FEEE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52885-BC12-4A9C-80E4-4AF8BD0385AB}"/>
              </a:ext>
            </a:extLst>
          </p:cNvPr>
          <p:cNvSpPr>
            <a:spLocks noGrp="1"/>
          </p:cNvSpPr>
          <p:nvPr>
            <p:ph type="dt" sz="half" idx="10"/>
          </p:nvPr>
        </p:nvSpPr>
        <p:spPr/>
        <p:txBody>
          <a:bodyPr/>
          <a:lstStyle/>
          <a:p>
            <a:fld id="{4BFCECFB-97A5-492C-8B32-27C233B00BC3}" type="datetimeFigureOut">
              <a:rPr lang="en-US" smtClean="0"/>
              <a:t>14-Jul-20</a:t>
            </a:fld>
            <a:endParaRPr lang="en-US"/>
          </a:p>
        </p:txBody>
      </p:sp>
      <p:sp>
        <p:nvSpPr>
          <p:cNvPr id="6" name="Footer Placeholder 5">
            <a:extLst>
              <a:ext uri="{FF2B5EF4-FFF2-40B4-BE49-F238E27FC236}">
                <a16:creationId xmlns:a16="http://schemas.microsoft.com/office/drawing/2014/main" id="{1512785F-D365-4362-AC13-16C356AEB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52254-AE50-451F-98DE-6BC56C2CFECE}"/>
              </a:ext>
            </a:extLst>
          </p:cNvPr>
          <p:cNvSpPr>
            <a:spLocks noGrp="1"/>
          </p:cNvSpPr>
          <p:nvPr>
            <p:ph type="sldNum" sz="quarter" idx="12"/>
          </p:nvPr>
        </p:nvSpPr>
        <p:spPr/>
        <p:txBody>
          <a:bodyPr/>
          <a:lstStyle/>
          <a:p>
            <a:fld id="{94FF358F-880F-4927-AAA5-3CA3BD72B150}" type="slidenum">
              <a:rPr lang="en-US" smtClean="0"/>
              <a:t>‹#›</a:t>
            </a:fld>
            <a:endParaRPr lang="en-US"/>
          </a:p>
        </p:txBody>
      </p:sp>
    </p:spTree>
    <p:extLst>
      <p:ext uri="{BB962C8B-B14F-4D97-AF65-F5344CB8AC3E}">
        <p14:creationId xmlns:p14="http://schemas.microsoft.com/office/powerpoint/2010/main" val="87305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896F96-3F60-4B99-90FB-5320C3229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8B8EFB-8B9D-448A-B133-FC7B2E9FA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EBB9B-013F-4B9D-89B2-00594BC93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CECFB-97A5-492C-8B32-27C233B00BC3}" type="datetimeFigureOut">
              <a:rPr lang="en-US" smtClean="0"/>
              <a:t>14-Jul-20</a:t>
            </a:fld>
            <a:endParaRPr lang="en-US"/>
          </a:p>
        </p:txBody>
      </p:sp>
      <p:sp>
        <p:nvSpPr>
          <p:cNvPr id="5" name="Footer Placeholder 4">
            <a:extLst>
              <a:ext uri="{FF2B5EF4-FFF2-40B4-BE49-F238E27FC236}">
                <a16:creationId xmlns:a16="http://schemas.microsoft.com/office/drawing/2014/main" id="{D935638C-D9F8-41DD-88F4-746EF9D67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28A4F-B49B-4B9D-B02F-6E02389E6A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F358F-880F-4927-AAA5-3CA3BD72B150}" type="slidenum">
              <a:rPr lang="en-US" smtClean="0"/>
              <a:t>‹#›</a:t>
            </a:fld>
            <a:endParaRPr lang="en-US"/>
          </a:p>
        </p:txBody>
      </p:sp>
    </p:spTree>
    <p:extLst>
      <p:ext uri="{BB962C8B-B14F-4D97-AF65-F5344CB8AC3E}">
        <p14:creationId xmlns:p14="http://schemas.microsoft.com/office/powerpoint/2010/main" val="4122199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opscience.iop.org/article/10.1088/1748-9326/8/2/024009#erl458255fig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F5D2-03F3-4B44-A840-0138B9EBA971}"/>
              </a:ext>
            </a:extLst>
          </p:cNvPr>
          <p:cNvSpPr>
            <a:spLocks noGrp="1"/>
          </p:cNvSpPr>
          <p:nvPr>
            <p:ph type="ctrTitle"/>
          </p:nvPr>
        </p:nvSpPr>
        <p:spPr/>
        <p:txBody>
          <a:bodyPr>
            <a:normAutofit fontScale="90000"/>
          </a:bodyPr>
          <a:lstStyle/>
          <a:p>
            <a:r>
              <a:rPr lang="en-US" b="0" i="0" dirty="0">
                <a:solidFill>
                  <a:schemeClr val="accent1"/>
                </a:solidFill>
                <a:effectLst/>
                <a:highlight>
                  <a:srgbClr val="FFFF00"/>
                </a:highlight>
                <a:latin typeface="Montserrat"/>
              </a:rPr>
              <a:t>Predicting the energy output of wind turbine based on weather condition</a:t>
            </a:r>
            <a:endParaRPr lang="en-US" dirty="0">
              <a:solidFill>
                <a:schemeClr val="accent1"/>
              </a:solidFill>
              <a:highlight>
                <a:srgbClr val="FFFF00"/>
              </a:highlight>
            </a:endParaRPr>
          </a:p>
        </p:txBody>
      </p:sp>
      <p:sp>
        <p:nvSpPr>
          <p:cNvPr id="3" name="Subtitle 2">
            <a:extLst>
              <a:ext uri="{FF2B5EF4-FFF2-40B4-BE49-F238E27FC236}">
                <a16:creationId xmlns:a16="http://schemas.microsoft.com/office/drawing/2014/main" id="{C88BBAB4-CBA3-44D0-9D69-33737EF8F037}"/>
              </a:ext>
            </a:extLst>
          </p:cNvPr>
          <p:cNvSpPr>
            <a:spLocks noGrp="1"/>
          </p:cNvSpPr>
          <p:nvPr>
            <p:ph type="subTitle" idx="1"/>
          </p:nvPr>
        </p:nvSpPr>
        <p:spPr/>
        <p:txBody>
          <a:bodyPr/>
          <a:lstStyle/>
          <a:p>
            <a:r>
              <a:rPr lang="en-US" b="0" i="0" dirty="0">
                <a:solidFill>
                  <a:srgbClr val="616873"/>
                </a:solidFill>
                <a:effectLst/>
                <a:latin typeface="Montserrat"/>
              </a:rPr>
              <a:t>:IBM Hack Challenge 2020</a:t>
            </a:r>
            <a:endParaRPr lang="en-US" dirty="0"/>
          </a:p>
        </p:txBody>
      </p:sp>
    </p:spTree>
    <p:extLst>
      <p:ext uri="{BB962C8B-B14F-4D97-AF65-F5344CB8AC3E}">
        <p14:creationId xmlns:p14="http://schemas.microsoft.com/office/powerpoint/2010/main" val="198999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3153-2A9A-426A-93B3-A06D86394B7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0CBAFE-887C-4209-AFF3-F44B896A0FAA}"/>
              </a:ext>
            </a:extLst>
          </p:cNvPr>
          <p:cNvPicPr>
            <a:picLocks noGrp="1" noChangeAspect="1"/>
          </p:cNvPicPr>
          <p:nvPr>
            <p:ph idx="1"/>
          </p:nvPr>
        </p:nvPicPr>
        <p:blipFill>
          <a:blip r:embed="rId2"/>
          <a:stretch>
            <a:fillRect/>
          </a:stretch>
        </p:blipFill>
        <p:spPr>
          <a:xfrm>
            <a:off x="478303" y="365125"/>
            <a:ext cx="11535506" cy="6260757"/>
          </a:xfrm>
          <a:prstGeom prst="rect">
            <a:avLst/>
          </a:prstGeom>
        </p:spPr>
      </p:pic>
    </p:spTree>
    <p:extLst>
      <p:ext uri="{BB962C8B-B14F-4D97-AF65-F5344CB8AC3E}">
        <p14:creationId xmlns:p14="http://schemas.microsoft.com/office/powerpoint/2010/main" val="363250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4001-B4C5-4C3F-A692-394078BFF3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307B70-D359-4517-A8C8-E278F714D830}"/>
              </a:ext>
            </a:extLst>
          </p:cNvPr>
          <p:cNvSpPr>
            <a:spLocks noGrp="1"/>
          </p:cNvSpPr>
          <p:nvPr>
            <p:ph idx="1"/>
          </p:nvPr>
        </p:nvSpPr>
        <p:spPr>
          <a:xfrm>
            <a:off x="838200" y="1115955"/>
            <a:ext cx="10515600" cy="6305903"/>
          </a:xfrm>
        </p:spPr>
        <p:txBody>
          <a:bodyPr/>
          <a:lstStyle/>
          <a:p>
            <a:r>
              <a:rPr lang="en-US" dirty="0"/>
              <a:t>And also flask folder contains html and </a:t>
            </a:r>
            <a:r>
              <a:rPr lang="en-US" dirty="0" err="1"/>
              <a:t>css</a:t>
            </a:r>
            <a:r>
              <a:rPr lang="en-US" dirty="0"/>
              <a:t> codes which is present in template and static folders respectively.</a:t>
            </a:r>
          </a:p>
          <a:p>
            <a:endParaRPr lang="en-US" dirty="0"/>
          </a:p>
        </p:txBody>
      </p:sp>
      <p:pic>
        <p:nvPicPr>
          <p:cNvPr id="4098" name="Picture 2">
            <a:extLst>
              <a:ext uri="{FF2B5EF4-FFF2-40B4-BE49-F238E27FC236}">
                <a16:creationId xmlns:a16="http://schemas.microsoft.com/office/drawing/2014/main" id="{61DEF8DA-9874-4440-A281-E475C3E28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2011680"/>
            <a:ext cx="1562100" cy="294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28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F73E-ABCC-46F6-A69E-2E2A5F4CB010}"/>
              </a:ext>
            </a:extLst>
          </p:cNvPr>
          <p:cNvSpPr>
            <a:spLocks noGrp="1"/>
          </p:cNvSpPr>
          <p:nvPr>
            <p:ph type="title"/>
          </p:nvPr>
        </p:nvSpPr>
        <p:spPr/>
        <p:txBody>
          <a:bodyPr/>
          <a:lstStyle/>
          <a:p>
            <a:r>
              <a:rPr lang="en-US" b="1" i="0" dirty="0">
                <a:effectLst/>
                <a:latin typeface="Montserrat"/>
              </a:rPr>
              <a:t>Project Description:</a:t>
            </a:r>
            <a:br>
              <a:rPr lang="en-US" b="1" i="0" dirty="0">
                <a:effectLst/>
                <a:latin typeface="Montserrat"/>
              </a:rPr>
            </a:br>
            <a:endParaRPr lang="en-US" dirty="0"/>
          </a:p>
        </p:txBody>
      </p:sp>
      <p:sp>
        <p:nvSpPr>
          <p:cNvPr id="3" name="Content Placeholder 2">
            <a:extLst>
              <a:ext uri="{FF2B5EF4-FFF2-40B4-BE49-F238E27FC236}">
                <a16:creationId xmlns:a16="http://schemas.microsoft.com/office/drawing/2014/main" id="{AA8946B2-70DF-4CA2-9AB8-3D1676FFB74E}"/>
              </a:ext>
            </a:extLst>
          </p:cNvPr>
          <p:cNvSpPr>
            <a:spLocks noGrp="1"/>
          </p:cNvSpPr>
          <p:nvPr>
            <p:ph idx="1"/>
          </p:nvPr>
        </p:nvSpPr>
        <p:spPr/>
        <p:txBody>
          <a:bodyPr/>
          <a:lstStyle/>
          <a:p>
            <a:pPr algn="just"/>
            <a:r>
              <a:rPr lang="en-US" b="0" i="0" dirty="0">
                <a:solidFill>
                  <a:srgbClr val="212529"/>
                </a:solidFill>
                <a:effectLst/>
                <a:latin typeface="Montserrat"/>
              </a:rPr>
              <a:t>Wind 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endParaRPr lang="en-US" b="0" i="0" dirty="0">
              <a:solidFill>
                <a:srgbClr val="333333"/>
              </a:solidFill>
              <a:effectLst/>
              <a:latin typeface="Montserrat"/>
            </a:endParaRPr>
          </a:p>
          <a:p>
            <a:endParaRPr lang="en-US" dirty="0"/>
          </a:p>
        </p:txBody>
      </p:sp>
    </p:spTree>
    <p:extLst>
      <p:ext uri="{BB962C8B-B14F-4D97-AF65-F5344CB8AC3E}">
        <p14:creationId xmlns:p14="http://schemas.microsoft.com/office/powerpoint/2010/main" val="360530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F7A3768-FCF7-407F-B6E5-AA41B1500BAA}"/>
              </a:ext>
            </a:extLst>
          </p:cNvPr>
          <p:cNvSpPr>
            <a:spLocks noGrp="1"/>
          </p:cNvSpPr>
          <p:nvPr>
            <p:ph type="title"/>
          </p:nvPr>
        </p:nvSpPr>
        <p:spPr>
          <a:xfrm>
            <a:off x="958506" y="800392"/>
            <a:ext cx="10264697" cy="1212102"/>
          </a:xfrm>
        </p:spPr>
        <p:txBody>
          <a:bodyPr>
            <a:normAutofit/>
          </a:bodyPr>
          <a:lstStyle/>
          <a:p>
            <a:endParaRPr lang="en-US" sz="4000">
              <a:solidFill>
                <a:srgbClr val="FFFFFF"/>
              </a:solidFill>
            </a:endParaRPr>
          </a:p>
        </p:txBody>
      </p:sp>
      <p:sp>
        <p:nvSpPr>
          <p:cNvPr id="3" name="Content Placeholder 2">
            <a:extLst>
              <a:ext uri="{FF2B5EF4-FFF2-40B4-BE49-F238E27FC236}">
                <a16:creationId xmlns:a16="http://schemas.microsoft.com/office/drawing/2014/main" id="{C557CB90-45EE-4B4B-B902-C9DFFA769449}"/>
              </a:ext>
            </a:extLst>
          </p:cNvPr>
          <p:cNvSpPr>
            <a:spLocks noGrp="1"/>
          </p:cNvSpPr>
          <p:nvPr>
            <p:ph idx="1"/>
          </p:nvPr>
        </p:nvSpPr>
        <p:spPr>
          <a:xfrm>
            <a:off x="1367624" y="2490436"/>
            <a:ext cx="9708995" cy="3567173"/>
          </a:xfrm>
        </p:spPr>
        <p:txBody>
          <a:bodyPr anchor="ctr">
            <a:normAutofit/>
          </a:bodyPr>
          <a:lstStyle/>
          <a:p>
            <a:r>
              <a:rPr lang="en-US" sz="2400" b="0" i="0" dirty="0">
                <a:effectLst/>
                <a:latin typeface="-apple-system"/>
              </a:rPr>
              <a:t>Wind turbine power output is known to be a strong function of wind speed, but is also affected by turbulence and shear. In this work, new </a:t>
            </a:r>
            <a:r>
              <a:rPr lang="en-US" sz="2400" b="0" i="0" dirty="0" err="1">
                <a:effectLst/>
                <a:latin typeface="-apple-system"/>
              </a:rPr>
              <a:t>aerostructural</a:t>
            </a:r>
            <a:r>
              <a:rPr lang="en-US" sz="2400" b="0" i="0" dirty="0">
                <a:effectLst/>
                <a:latin typeface="-apple-system"/>
              </a:rPr>
              <a:t> simulations of a generic 1.5 MW turbine are used to rank atmospheric influences on power output. Most significant is the hub height wind speed, followed by hub height turbulence intensity and then wind speed shear across the rotor disk. These simulation data are used to train regression trees that predict the turbine response for any combination of wind speed, turbulence intensity, and wind shear that might be expected at a turbine site. </a:t>
            </a:r>
            <a:endParaRPr lang="en-US" sz="2400" dirty="0"/>
          </a:p>
        </p:txBody>
      </p:sp>
    </p:spTree>
    <p:extLst>
      <p:ext uri="{BB962C8B-B14F-4D97-AF65-F5344CB8AC3E}">
        <p14:creationId xmlns:p14="http://schemas.microsoft.com/office/powerpoint/2010/main" val="42483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D1A7-6D30-46A8-B1E8-1E471A548A2A}"/>
              </a:ext>
            </a:extLst>
          </p:cNvPr>
          <p:cNvSpPr>
            <a:spLocks noGrp="1"/>
          </p:cNvSpPr>
          <p:nvPr>
            <p:ph type="title"/>
          </p:nvPr>
        </p:nvSpPr>
        <p:spPr>
          <a:xfrm>
            <a:off x="1136428" y="627564"/>
            <a:ext cx="7474172" cy="1325563"/>
          </a:xfrm>
        </p:spPr>
        <p:txBody>
          <a:bodyPr>
            <a:normAutofit/>
          </a:bodyPr>
          <a:lstStyle/>
          <a:p>
            <a:endParaRPr lang="en-US"/>
          </a:p>
        </p:txBody>
      </p:sp>
      <p:sp>
        <p:nvSpPr>
          <p:cNvPr id="3" name="Content Placeholder 2">
            <a:extLst>
              <a:ext uri="{FF2B5EF4-FFF2-40B4-BE49-F238E27FC236}">
                <a16:creationId xmlns:a16="http://schemas.microsoft.com/office/drawing/2014/main" id="{A2A27FCC-0463-4DD7-B9AE-8C452CB092D7}"/>
              </a:ext>
            </a:extLst>
          </p:cNvPr>
          <p:cNvSpPr>
            <a:spLocks noGrp="1"/>
          </p:cNvSpPr>
          <p:nvPr>
            <p:ph idx="1"/>
          </p:nvPr>
        </p:nvSpPr>
        <p:spPr>
          <a:xfrm>
            <a:off x="1136429" y="2278173"/>
            <a:ext cx="6467867" cy="3450613"/>
          </a:xfrm>
        </p:spPr>
        <p:txBody>
          <a:bodyPr anchor="ctr">
            <a:normAutofit/>
          </a:bodyPr>
          <a:lstStyle/>
          <a:p>
            <a:r>
              <a:rPr lang="en-US" sz="2400" b="0" i="0">
                <a:effectLst/>
                <a:latin typeface="-apple-system"/>
              </a:rPr>
              <a:t>A wind turbine's blades sweep through a circular disk, known as the rotor disk (figure </a:t>
            </a:r>
            <a:r>
              <a:rPr lang="en-US" sz="2400" b="0" i="0" u="sng">
                <a:effectLst/>
                <a:latin typeface="-apple-system"/>
                <a:hlinkClick r:id="rId2"/>
              </a:rPr>
              <a:t>1</a:t>
            </a:r>
            <a:r>
              <a:rPr lang="en-US" sz="2400" b="0" i="0">
                <a:effectLst/>
                <a:latin typeface="-apple-system"/>
              </a:rPr>
              <a:t>). The power output by a wind turbine is a function of the kinetic energy flux through the rotor disk and the efficiency with which that energy can be captured. If the wind has an instantaneous speed </a:t>
            </a:r>
            <a:r>
              <a:rPr lang="en-US" sz="2400" b="0" i="1">
                <a:effectLst/>
                <a:latin typeface="-apple-system"/>
              </a:rPr>
              <a:t>u</a:t>
            </a:r>
            <a:r>
              <a:rPr lang="en-US" sz="2400" b="0" i="0">
                <a:effectLst/>
                <a:latin typeface="-apple-system"/>
              </a:rPr>
              <a:t> that is uniform throughout a rotor disk of diameter </a:t>
            </a:r>
            <a:r>
              <a:rPr lang="en-US" sz="2400" b="0" i="1">
                <a:effectLst/>
                <a:latin typeface="-apple-system"/>
              </a:rPr>
              <a:t>d</a:t>
            </a:r>
            <a:r>
              <a:rPr lang="en-US" sz="2400" b="0" i="0">
                <a:effectLst/>
                <a:latin typeface="-apple-system"/>
              </a:rPr>
              <a:t>, the power captured is:</a:t>
            </a:r>
          </a:p>
          <a:p>
            <a:endParaRPr lang="en-US" sz="2400">
              <a:latin typeface="-apple-system"/>
            </a:endParaRPr>
          </a:p>
          <a:p>
            <a:endParaRPr lang="en-US" sz="24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ACCCE4-470B-42BF-AE05-D88362FAB349}"/>
              </a:ext>
            </a:extLst>
          </p:cNvPr>
          <p:cNvPicPr>
            <a:picLocks noChangeAspect="1"/>
          </p:cNvPicPr>
          <p:nvPr/>
        </p:nvPicPr>
        <p:blipFill>
          <a:blip r:embed="rId3"/>
          <a:stretch>
            <a:fillRect/>
          </a:stretch>
        </p:blipFill>
        <p:spPr>
          <a:xfrm>
            <a:off x="9254442" y="3120442"/>
            <a:ext cx="1462088" cy="617115"/>
          </a:xfrm>
          <a:prstGeom prst="rect">
            <a:avLst/>
          </a:prstGeom>
        </p:spPr>
      </p:pic>
    </p:spTree>
    <p:extLst>
      <p:ext uri="{BB962C8B-B14F-4D97-AF65-F5344CB8AC3E}">
        <p14:creationId xmlns:p14="http://schemas.microsoft.com/office/powerpoint/2010/main" val="40216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DBF8D-ECF6-4351-B961-2A12B2C81882}"/>
              </a:ext>
            </a:extLst>
          </p:cNvPr>
          <p:cNvSpPr>
            <a:spLocks noGrp="1"/>
          </p:cNvSpPr>
          <p:nvPr>
            <p:ph type="title"/>
          </p:nvPr>
        </p:nvSpPr>
        <p:spPr>
          <a:xfrm>
            <a:off x="808638" y="386930"/>
            <a:ext cx="9236700" cy="1188950"/>
          </a:xfrm>
        </p:spPr>
        <p:txBody>
          <a:bodyPr anchor="b">
            <a:normAutofit/>
          </a:bodyPr>
          <a:lstStyle/>
          <a:p>
            <a:endParaRPr lang="en-US"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86487E-F122-41C5-893F-4563010DFAD6}"/>
              </a:ext>
            </a:extLst>
          </p:cNvPr>
          <p:cNvSpPr>
            <a:spLocks noGrp="1"/>
          </p:cNvSpPr>
          <p:nvPr>
            <p:ph idx="1"/>
          </p:nvPr>
        </p:nvSpPr>
        <p:spPr>
          <a:xfrm>
            <a:off x="793660" y="2599509"/>
            <a:ext cx="10143668" cy="3435531"/>
          </a:xfrm>
        </p:spPr>
        <p:txBody>
          <a:bodyPr anchor="ctr">
            <a:normAutofit/>
          </a:bodyPr>
          <a:lstStyle/>
          <a:p>
            <a:r>
              <a:rPr lang="en-US" sz="2400" b="0" i="0">
                <a:effectLst/>
                <a:latin typeface="-apple-system"/>
              </a:rPr>
              <a:t>However, real wind turbines do not achieve this theoretical limit. Their performance is a function of aerodynamics and the need to limit power capture once the rated generator power is reached, at 'rated' wind speed. The generator power, turbine diameter and blade shape are optimized based on site characteristics such as annual average wind speed and the wind speed distribution. Turbine manufacturers measure their turbine's 'power curve'—the relationship between power output and wind speed—at turbine test site</a:t>
            </a:r>
            <a:endParaRPr lang="en-US" sz="2400"/>
          </a:p>
        </p:txBody>
      </p:sp>
    </p:spTree>
    <p:extLst>
      <p:ext uri="{BB962C8B-B14F-4D97-AF65-F5344CB8AC3E}">
        <p14:creationId xmlns:p14="http://schemas.microsoft.com/office/powerpoint/2010/main" val="161393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1E36-5748-41D5-9931-896F558B92EC}"/>
              </a:ext>
            </a:extLst>
          </p:cNvPr>
          <p:cNvSpPr>
            <a:spLocks noGrp="1"/>
          </p:cNvSpPr>
          <p:nvPr>
            <p:ph type="title"/>
          </p:nvPr>
        </p:nvSpPr>
        <p:spPr>
          <a:xfrm>
            <a:off x="1136428" y="627564"/>
            <a:ext cx="7474172" cy="1325563"/>
          </a:xfrm>
        </p:spPr>
        <p:txBody>
          <a:bodyPr>
            <a:normAutofit/>
          </a:bodyPr>
          <a:lstStyle/>
          <a:p>
            <a:endParaRPr lang="en-US"/>
          </a:p>
        </p:txBody>
      </p:sp>
      <p:sp>
        <p:nvSpPr>
          <p:cNvPr id="3" name="Content Placeholder 2">
            <a:extLst>
              <a:ext uri="{FF2B5EF4-FFF2-40B4-BE49-F238E27FC236}">
                <a16:creationId xmlns:a16="http://schemas.microsoft.com/office/drawing/2014/main" id="{70186747-6401-4D1E-A298-5BE2937FD8EF}"/>
              </a:ext>
            </a:extLst>
          </p:cNvPr>
          <p:cNvSpPr>
            <a:spLocks noGrp="1"/>
          </p:cNvSpPr>
          <p:nvPr>
            <p:ph idx="1"/>
          </p:nvPr>
        </p:nvSpPr>
        <p:spPr>
          <a:xfrm>
            <a:off x="1136429" y="2278173"/>
            <a:ext cx="6467867" cy="3450613"/>
          </a:xfrm>
        </p:spPr>
        <p:txBody>
          <a:bodyPr anchor="ctr">
            <a:normAutofit/>
          </a:bodyPr>
          <a:lstStyle/>
          <a:p>
            <a:r>
              <a:rPr lang="en-US" sz="2400" dirty="0"/>
              <a:t>We perform different Machine Learning algorithms on the dataset and made our project goes through  four stages like </a:t>
            </a:r>
          </a:p>
          <a:p>
            <a:r>
              <a:rPr lang="en-US" sz="2400" dirty="0"/>
              <a:t>Data collection</a:t>
            </a:r>
          </a:p>
          <a:p>
            <a:r>
              <a:rPr lang="en-US" sz="2400" dirty="0"/>
              <a:t>Data preprocessing</a:t>
            </a:r>
          </a:p>
          <a:p>
            <a:r>
              <a:rPr lang="en-US" sz="2400" dirty="0"/>
              <a:t>Model Building</a:t>
            </a:r>
          </a:p>
          <a:p>
            <a:r>
              <a:rPr lang="en-US" sz="2400" dirty="0"/>
              <a:t>Application Building</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ears">
            <a:extLst>
              <a:ext uri="{FF2B5EF4-FFF2-40B4-BE49-F238E27FC236}">
                <a16:creationId xmlns:a16="http://schemas.microsoft.com/office/drawing/2014/main" id="{F9208A17-EDB5-42DF-B180-A0D420C12F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6846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B2DA-311D-4D7C-B2FE-3053E4726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41B63F-82E7-47C5-B2E7-C095CB8CEE31}"/>
              </a:ext>
            </a:extLst>
          </p:cNvPr>
          <p:cNvSpPr>
            <a:spLocks noGrp="1"/>
          </p:cNvSpPr>
          <p:nvPr>
            <p:ph idx="1"/>
          </p:nvPr>
        </p:nvSpPr>
        <p:spPr/>
        <p:txBody>
          <a:bodyPr/>
          <a:lstStyle/>
          <a:p>
            <a:r>
              <a:rPr lang="en-US" dirty="0"/>
              <a:t>I used T1.csv dataset which is downloaded from </a:t>
            </a:r>
            <a:r>
              <a:rPr lang="en-US" sz="1800" dirty="0">
                <a:solidFill>
                  <a:srgbClr val="2E2E2E"/>
                </a:solidFill>
                <a:latin typeface="Roboto"/>
              </a:rPr>
              <a:t>Kaggle.com.</a:t>
            </a:r>
          </a:p>
          <a:p>
            <a:pPr algn="l">
              <a:spcAft>
                <a:spcPts val="0"/>
              </a:spcAft>
            </a:pPr>
            <a:r>
              <a:rPr lang="en-US" sz="2400" b="0" i="0" u="none" strike="noStrike" spc="0" dirty="0">
                <a:solidFill>
                  <a:srgbClr val="2E2E2E"/>
                </a:solidFill>
                <a:effectLst/>
                <a:latin typeface="Roboto"/>
              </a:rPr>
              <a:t>It contains different columns such as :</a:t>
            </a:r>
            <a:endParaRPr lang="en-US" sz="2400" dirty="0">
              <a:effectLst/>
            </a:endParaRPr>
          </a:p>
          <a:p>
            <a:pPr algn="l">
              <a:spcAft>
                <a:spcPts val="0"/>
              </a:spcAft>
            </a:pPr>
            <a:r>
              <a:rPr lang="en-US" sz="2400" b="1" i="0" u="none" strike="noStrike" spc="0" dirty="0">
                <a:solidFill>
                  <a:srgbClr val="2E2E2E"/>
                </a:solidFill>
                <a:effectLst/>
                <a:latin typeface="Inter"/>
              </a:rPr>
              <a:t>Date/</a:t>
            </a:r>
            <a:r>
              <a:rPr lang="en-US" sz="2400" b="1" i="0" u="none" strike="noStrike" spc="0" dirty="0" err="1">
                <a:solidFill>
                  <a:srgbClr val="2E2E2E"/>
                </a:solidFill>
                <a:effectLst/>
                <a:latin typeface="Inter"/>
              </a:rPr>
              <a:t>Time</a:t>
            </a:r>
            <a:r>
              <a:rPr lang="en-US" sz="2400" b="0" i="0" u="none" strike="noStrike" spc="0" dirty="0" err="1">
                <a:solidFill>
                  <a:srgbClr val="2E2E2E"/>
                </a:solidFill>
                <a:effectLst/>
                <a:latin typeface="Inter"/>
              </a:rPr>
              <a:t>,</a:t>
            </a:r>
            <a:r>
              <a:rPr lang="en-US" sz="2400" b="1" i="0" u="none" strike="noStrike" spc="0" dirty="0" err="1">
                <a:solidFill>
                  <a:srgbClr val="202124"/>
                </a:solidFill>
                <a:effectLst/>
                <a:latin typeface="Inter"/>
              </a:rPr>
              <a:t>LV</a:t>
            </a:r>
            <a:r>
              <a:rPr lang="en-US" sz="2400" b="1" i="0" u="none" strike="noStrike" spc="0" dirty="0">
                <a:solidFill>
                  <a:srgbClr val="202124"/>
                </a:solidFill>
                <a:effectLst/>
                <a:latin typeface="Inter"/>
              </a:rPr>
              <a:t> </a:t>
            </a:r>
            <a:r>
              <a:rPr lang="en-US" sz="2400" b="1" i="0" u="none" strike="noStrike" spc="0" dirty="0" err="1">
                <a:solidFill>
                  <a:srgbClr val="202124"/>
                </a:solidFill>
                <a:effectLst/>
                <a:latin typeface="Inter"/>
              </a:rPr>
              <a:t>ActivePower</a:t>
            </a:r>
            <a:r>
              <a:rPr lang="en-US" sz="2400" b="1" i="0" u="none" strike="noStrike" spc="0" dirty="0">
                <a:solidFill>
                  <a:srgbClr val="202124"/>
                </a:solidFill>
                <a:effectLst/>
                <a:latin typeface="Inter"/>
              </a:rPr>
              <a:t> (kW)</a:t>
            </a:r>
            <a:r>
              <a:rPr lang="en-US" sz="2400" b="1" i="0" u="none" strike="noStrike" spc="0" dirty="0">
                <a:solidFill>
                  <a:srgbClr val="202124"/>
                </a:solidFill>
                <a:effectLst/>
                <a:latin typeface="Roboto"/>
              </a:rPr>
              <a:t>,</a:t>
            </a:r>
            <a:r>
              <a:rPr lang="en-US" sz="2400" b="1" i="0" u="none" strike="noStrike" spc="0" dirty="0">
                <a:solidFill>
                  <a:srgbClr val="202124"/>
                </a:solidFill>
                <a:effectLst/>
                <a:latin typeface="Inter"/>
              </a:rPr>
              <a:t>Wind Speed (m/s),</a:t>
            </a:r>
            <a:r>
              <a:rPr lang="en-US" sz="2400" b="1" i="0" u="none" strike="noStrike" spc="0" dirty="0" err="1">
                <a:solidFill>
                  <a:srgbClr val="202124"/>
                </a:solidFill>
                <a:effectLst/>
                <a:latin typeface="Inter"/>
              </a:rPr>
              <a:t>Theoretical_Power_Curve</a:t>
            </a:r>
            <a:r>
              <a:rPr lang="en-US" sz="2400" b="1" i="0" u="none" strike="noStrike" spc="0" dirty="0">
                <a:solidFill>
                  <a:srgbClr val="202124"/>
                </a:solidFill>
                <a:effectLst/>
                <a:latin typeface="Inter"/>
              </a:rPr>
              <a:t> (</a:t>
            </a:r>
            <a:r>
              <a:rPr lang="en-US" sz="2400" b="1" i="0" u="none" strike="noStrike" spc="0" dirty="0" err="1">
                <a:solidFill>
                  <a:srgbClr val="202124"/>
                </a:solidFill>
                <a:effectLst/>
                <a:latin typeface="Inter"/>
              </a:rPr>
              <a:t>KWh</a:t>
            </a:r>
            <a:r>
              <a:rPr lang="en-US" sz="2400" b="1" i="0" u="none" strike="noStrike" spc="0" dirty="0">
                <a:solidFill>
                  <a:srgbClr val="202124"/>
                </a:solidFill>
                <a:effectLst/>
                <a:latin typeface="Inter"/>
              </a:rPr>
              <a:t>),</a:t>
            </a:r>
            <a:endParaRPr lang="en-US" sz="2400" dirty="0">
              <a:effectLst/>
            </a:endParaRPr>
          </a:p>
          <a:p>
            <a:r>
              <a:rPr lang="en-US" sz="2400" b="1" i="0" u="none" strike="noStrike" spc="0" dirty="0">
                <a:solidFill>
                  <a:srgbClr val="202124"/>
                </a:solidFill>
                <a:effectLst/>
                <a:latin typeface="Inter"/>
              </a:rPr>
              <a:t>Wind Direction (°).</a:t>
            </a:r>
            <a:endParaRPr lang="en-US" sz="2400" dirty="0"/>
          </a:p>
        </p:txBody>
      </p:sp>
    </p:spTree>
    <p:extLst>
      <p:ext uri="{BB962C8B-B14F-4D97-AF65-F5344CB8AC3E}">
        <p14:creationId xmlns:p14="http://schemas.microsoft.com/office/powerpoint/2010/main" val="106917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F16A-1558-4DC9-A654-E6AE1620EE9D}"/>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A8E48D8A-2852-49D9-A6D7-EF4544CFCD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33045"/>
            <a:ext cx="11203745"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96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FF3-2000-4B6F-AF75-7E2B69A0A2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DC85D4-E6B8-469A-8527-C131AA88C162}"/>
              </a:ext>
            </a:extLst>
          </p:cNvPr>
          <p:cNvSpPr>
            <a:spLocks noGrp="1"/>
          </p:cNvSpPr>
          <p:nvPr>
            <p:ph idx="1"/>
          </p:nvPr>
        </p:nvSpPr>
        <p:spPr/>
        <p:txBody>
          <a:bodyPr/>
          <a:lstStyle/>
          <a:p>
            <a:r>
              <a:rPr lang="en-US" dirty="0"/>
              <a:t>I used flask to build application and </a:t>
            </a:r>
            <a:r>
              <a:rPr lang="en-US" dirty="0" err="1"/>
              <a:t>spyder</a:t>
            </a:r>
            <a:r>
              <a:rPr lang="en-US" dirty="0"/>
              <a:t> to write my python code.</a:t>
            </a:r>
          </a:p>
          <a:p>
            <a:r>
              <a:rPr lang="en-US" dirty="0"/>
              <a:t>Flask makes</a:t>
            </a:r>
            <a:r>
              <a:rPr lang="en-US" b="0" i="0" dirty="0">
                <a:solidFill>
                  <a:srgbClr val="0A0A23"/>
                </a:solidFill>
                <a:effectLst/>
                <a:latin typeface="Lato"/>
              </a:rPr>
              <a:t> the process of designing a web application simpler. Flask lets us focus</a:t>
            </a:r>
            <a:r>
              <a:rPr lang="en-US" b="1" i="0" dirty="0">
                <a:effectLst/>
                <a:latin typeface="Lato"/>
              </a:rPr>
              <a:t> </a:t>
            </a:r>
            <a:r>
              <a:rPr lang="en-US" b="0" i="0" dirty="0">
                <a:solidFill>
                  <a:srgbClr val="0A0A23"/>
                </a:solidFill>
                <a:effectLst/>
                <a:latin typeface="Lato"/>
              </a:rPr>
              <a:t>on what the </a:t>
            </a:r>
            <a:r>
              <a:rPr lang="en-US" b="1" i="0" dirty="0">
                <a:effectLst/>
                <a:latin typeface="Lato"/>
              </a:rPr>
              <a:t>users are requesting and what sort of response to give back.</a:t>
            </a:r>
          </a:p>
          <a:p>
            <a:endParaRPr lang="en-US" dirty="0"/>
          </a:p>
        </p:txBody>
      </p:sp>
      <p:pic>
        <p:nvPicPr>
          <p:cNvPr id="5" name="Picture 4">
            <a:extLst>
              <a:ext uri="{FF2B5EF4-FFF2-40B4-BE49-F238E27FC236}">
                <a16:creationId xmlns:a16="http://schemas.microsoft.com/office/drawing/2014/main" id="{B5E871BB-39A2-447F-A43C-EC28DD6BC928}"/>
              </a:ext>
            </a:extLst>
          </p:cNvPr>
          <p:cNvPicPr>
            <a:picLocks noChangeAspect="1"/>
          </p:cNvPicPr>
          <p:nvPr/>
        </p:nvPicPr>
        <p:blipFill>
          <a:blip r:embed="rId2"/>
          <a:stretch>
            <a:fillRect/>
          </a:stretch>
        </p:blipFill>
        <p:spPr>
          <a:xfrm>
            <a:off x="3291840" y="3969642"/>
            <a:ext cx="4164037" cy="2295525"/>
          </a:xfrm>
          <a:prstGeom prst="rect">
            <a:avLst/>
          </a:prstGeom>
        </p:spPr>
      </p:pic>
    </p:spTree>
    <p:extLst>
      <p:ext uri="{BB962C8B-B14F-4D97-AF65-F5344CB8AC3E}">
        <p14:creationId xmlns:p14="http://schemas.microsoft.com/office/powerpoint/2010/main" val="146309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485</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Calibri Light</vt:lpstr>
      <vt:lpstr>Inter</vt:lpstr>
      <vt:lpstr>Lato</vt:lpstr>
      <vt:lpstr>Montserrat</vt:lpstr>
      <vt:lpstr>Roboto</vt:lpstr>
      <vt:lpstr>Office Theme</vt:lpstr>
      <vt:lpstr>Predicting the energy output of wind turbine based on weather condition</vt:lpstr>
      <vt:lpstr>Project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dc:title>
  <dc:creator>polu sai rakesh</dc:creator>
  <cp:lastModifiedBy>polu sai rakesh</cp:lastModifiedBy>
  <cp:revision>1</cp:revision>
  <dcterms:created xsi:type="dcterms:W3CDTF">2020-07-14T07:36:26Z</dcterms:created>
  <dcterms:modified xsi:type="dcterms:W3CDTF">2020-07-14T07:47:37Z</dcterms:modified>
</cp:coreProperties>
</file>