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c1cbcab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c1cbcab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6605c9cdf_0_3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6605c9cdf_0_3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6605c9cdf_0_3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6605c9cdf_0_3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c1cbcab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c1cbcab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6605c9cdf_0_4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6605c9cdf_0_4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c1cbcab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c1cbcab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c1cbcab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c1cbcab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c1cbcab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c1cbcab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c1cbcab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c1cbcab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c1cbcab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c1cbcab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c1cbcab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c1cbcab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c1cbcab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c1cbcab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c1cbcab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c1cbcab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15" name="Google Shape;315;p13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16" name="Google Shape;3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7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1" name="Google Shape;321;p14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2" name="Google Shape;3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9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65" name="Google Shape;365;p1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66" name="Google Shape;3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1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12"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AUTOLAYOUT_13"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3">
  <p:cSld name="AUTOLAYOUT_16"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9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0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403" name="Google Shape;403;p20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4" name="Google Shape;404;p20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5" name="Google Shape;405;p20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6" name="Google Shape;4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7" name="Google Shape;407;p20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20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5" name="Google Shape;415;p21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8"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8" name="Google Shape;428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29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3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3" name="Google Shape;433;p23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1">
  <p:cSld name="AUTOLAYOUT_31"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4308425" y="308000"/>
            <a:ext cx="4527600" cy="451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32"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1516687" y="1473896"/>
            <a:ext cx="48300" cy="21957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 txBox="1"/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43" name="Google Shape;443;p25"/>
          <p:cNvSpPr txBox="1"/>
          <p:nvPr>
            <p:ph idx="1" type="subTitle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444" name="Google Shape;4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de-red-gfbxa.eu-gb.mybluemix.net/u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Warehouse Management For Perishable Goods</a:t>
            </a:r>
            <a:endParaRPr/>
          </a:p>
        </p:txBody>
      </p:sp>
      <p:sp>
        <p:nvSpPr>
          <p:cNvPr id="450" name="Google Shape;450;p26"/>
          <p:cNvSpPr txBox="1"/>
          <p:nvPr>
            <p:ph idx="1" type="subTitle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VVS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/>
          <p:nvPr>
            <p:ph type="title"/>
          </p:nvPr>
        </p:nvSpPr>
        <p:spPr>
          <a:xfrm>
            <a:off x="3145125" y="438575"/>
            <a:ext cx="5260800" cy="11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DEPLOYMENTS</a:t>
            </a:r>
            <a:endParaRPr/>
          </a:p>
        </p:txBody>
      </p:sp>
      <p:sp>
        <p:nvSpPr>
          <p:cNvPr id="504" name="Google Shape;504;p35"/>
          <p:cNvSpPr txBox="1"/>
          <p:nvPr>
            <p:ph idx="1" type="body"/>
          </p:nvPr>
        </p:nvSpPr>
        <p:spPr>
          <a:xfrm>
            <a:off x="2540775" y="1740650"/>
            <a:ext cx="64695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Future demand can be predicted in </a:t>
            </a:r>
            <a:r>
              <a:rPr b="1" lang="en">
                <a:solidFill>
                  <a:srgbClr val="5B0F00"/>
                </a:solidFill>
              </a:rPr>
              <a:t>Food Industries.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Accurate demand forecast can be utilized in managing of </a:t>
            </a:r>
            <a:r>
              <a:rPr b="1" lang="en">
                <a:solidFill>
                  <a:srgbClr val="5B0F00"/>
                </a:solidFill>
              </a:rPr>
              <a:t>Local Warehouses</a:t>
            </a:r>
            <a:r>
              <a:rPr lang="en">
                <a:solidFill>
                  <a:srgbClr val="5B0F00"/>
                </a:solidFill>
              </a:rPr>
              <a:t>.</a:t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Can help customers and sellers in the estimation of the price in future.</a:t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ADVANTAGES </a:t>
            </a:r>
            <a:endParaRPr/>
          </a:p>
        </p:txBody>
      </p:sp>
      <p:sp>
        <p:nvSpPr>
          <p:cNvPr id="510" name="Google Shape;510;p3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Compared to traditional demand forecasting methods, machine learning accelerates data processing speed.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No human intervention needed.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Quantity estimation of perishable food.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Accurate demand forecast.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DISADVANTAGES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 txBox="1"/>
          <p:nvPr>
            <p:ph idx="1" type="body"/>
          </p:nvPr>
        </p:nvSpPr>
        <p:spPr>
          <a:xfrm>
            <a:off x="324475" y="2255700"/>
            <a:ext cx="8494800" cy="23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Sudden changes affect demand forecasts.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Predictions may vary at times of Natural Calamities.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Change in people’s mindset can affect the demand.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522" name="Google Shape;522;p38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growing demand of </a:t>
            </a:r>
            <a:r>
              <a:rPr b="1" lang="en" sz="1700"/>
              <a:t>Machine Learning (ML) and Artificial Intelligence (AI</a:t>
            </a:r>
            <a:r>
              <a:rPr lang="en" sz="1700"/>
              <a:t>) in almost every industry. Fortunately for demand planners, ML can now help further improve the forecast from </a:t>
            </a:r>
            <a:r>
              <a:rPr b="1" lang="en" sz="1700"/>
              <a:t>40% of actual to 70% of actual</a:t>
            </a:r>
            <a:r>
              <a:rPr lang="en" sz="1700"/>
              <a:t>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Machine Learning</a:t>
            </a:r>
            <a:r>
              <a:rPr lang="en" sz="1700"/>
              <a:t> can predict future weather patterns at the local level and identify how it connects to</a:t>
            </a:r>
            <a:r>
              <a:rPr i="1" lang="en" sz="1700"/>
              <a:t> </a:t>
            </a:r>
            <a:r>
              <a:rPr b="1" i="1" lang="en" sz="1700"/>
              <a:t>local demand patterns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Machine Learning can also determine if a lag exists between the weather changes and the demand of products on a </a:t>
            </a:r>
            <a:r>
              <a:rPr b="1" lang="en" sz="1700"/>
              <a:t>real-time basis</a:t>
            </a:r>
            <a:r>
              <a:rPr lang="en" sz="1700"/>
              <a:t>. The life cycle of a product plays a critical role in </a:t>
            </a:r>
            <a:r>
              <a:rPr b="1" lang="en" sz="1700"/>
              <a:t>demand forecasting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9"/>
          <p:cNvPicPr preferRelativeResize="0"/>
          <p:nvPr/>
        </p:nvPicPr>
        <p:blipFill rotWithShape="1">
          <a:blip r:embed="rId3">
            <a:alphaModFix/>
          </a:blip>
          <a:srcRect b="169" l="0" r="0" t="179"/>
          <a:stretch/>
        </p:blipFill>
        <p:spPr>
          <a:xfrm>
            <a:off x="4226350" y="285050"/>
            <a:ext cx="4609675" cy="45346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8" name="Google Shape;528;p39"/>
          <p:cNvSpPr txBox="1"/>
          <p:nvPr/>
        </p:nvSpPr>
        <p:spPr>
          <a:xfrm>
            <a:off x="756025" y="731250"/>
            <a:ext cx="1488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904825" y="2218500"/>
            <a:ext cx="26151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Thank You.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6" name="Google Shape;456;p2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Software model on Demand Forecasting of perishable goods using machine learning solutions.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Hence a machine learning model with accurate demand forecasting ability can solve the perishable goods wastage and efficient and timely usage of goods.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62" name="Google Shape;462;p28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food storage warehouse service has to deal with a lot of perishable raw materials which makes it all, the most important factor for such a company is to accurately forecast daily and weekly demand.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Too much inventory in the warehouse means more risk of wastage, and not enough could lead to out-of-stocks - and push customers to seek solutions from your competitors.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The replenishment of the majority of raw materials is done on a weekly basis and since the raw material is perishable, procurement planning is of utmost importance.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Wastage in the perishable fresh produce fruits and vegetables supply chain from harvesting stage till it reaches the consumer is very high in emerging markets like India.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There are several reasons why so much perishable food is lost, including the absence of modern food distribution chains, inaccurate demand prediction, too few cold-storage centers and refrigerated trucks, poor transportation facilities, erratic electricity supply, and the lack of incentives to invest in the sector.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474" name="Google Shape;474;p30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Model solution has been prepared which should have the ability to predict accurately. In this model, the demand forecasting for vegetables is predicted.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>
            <p:ph type="title"/>
          </p:nvPr>
        </p:nvSpPr>
        <p:spPr>
          <a:xfrm>
            <a:off x="2894475" y="240296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COLLECTION</a:t>
            </a:r>
            <a:endParaRPr sz="3800"/>
          </a:p>
        </p:txBody>
      </p:sp>
      <p:sp>
        <p:nvSpPr>
          <p:cNvPr id="480" name="Google Shape;480;p31"/>
          <p:cNvSpPr txBox="1"/>
          <p:nvPr>
            <p:ph idx="1" type="body"/>
          </p:nvPr>
        </p:nvSpPr>
        <p:spPr>
          <a:xfrm>
            <a:off x="2894475" y="2062875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historical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crop 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prices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along with the arrival 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quantity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 region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 has been collected for 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machine learning model for analyzing the 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trend in demand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486" name="Google Shape;486;p32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r>
              <a:rPr lang="en"/>
              <a:t> model has been </a:t>
            </a:r>
            <a:r>
              <a:rPr b="1" lang="en"/>
              <a:t>trained from the collected data</a:t>
            </a:r>
            <a:r>
              <a:rPr lang="en"/>
              <a:t> From </a:t>
            </a:r>
            <a:r>
              <a:rPr b="1" lang="en"/>
              <a:t>W</a:t>
            </a:r>
            <a:r>
              <a:rPr b="1" lang="en"/>
              <a:t>atson Studio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Multi Regression</a:t>
            </a:r>
            <a:r>
              <a:rPr lang="en"/>
              <a:t> model for </a:t>
            </a:r>
            <a:r>
              <a:rPr b="1" lang="en"/>
              <a:t>R</a:t>
            </a:r>
            <a:r>
              <a:rPr b="1" lang="en"/>
              <a:t>etail Price Estimation </a:t>
            </a:r>
            <a:r>
              <a:rPr lang="en"/>
              <a:t>and </a:t>
            </a:r>
            <a:r>
              <a:rPr b="1" lang="en"/>
              <a:t>L</a:t>
            </a:r>
            <a:r>
              <a:rPr b="1" lang="en"/>
              <a:t>inear Regression</a:t>
            </a:r>
            <a:r>
              <a:rPr lang="en"/>
              <a:t> model for </a:t>
            </a:r>
            <a:r>
              <a:rPr b="1" lang="en"/>
              <a:t>Arrival Quantity Estimation</a:t>
            </a:r>
            <a:r>
              <a:rPr lang="en"/>
              <a:t> has been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ML Deployment models has been created using AutoAI in Watson studio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MODEL</a:t>
            </a:r>
            <a:endParaRPr/>
          </a:p>
        </p:txBody>
      </p:sp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Node-Red</a:t>
            </a:r>
            <a:r>
              <a:rPr lang="en" sz="2000"/>
              <a:t> has been used in this project to create the UI model. The ML Model has been </a:t>
            </a:r>
            <a:r>
              <a:rPr b="1" lang="en" sz="2000"/>
              <a:t>integrated</a:t>
            </a:r>
            <a:r>
              <a:rPr lang="en" sz="2000"/>
              <a:t> with the node-red webapp to have an interactive smooth input/output  interface with the Machine Learning model deployment. </a:t>
            </a:r>
            <a:r>
              <a:rPr b="1" lang="en" sz="2000"/>
              <a:t>Seasonal Fruits and Vegetable</a:t>
            </a:r>
            <a:r>
              <a:rPr lang="en" sz="2000"/>
              <a:t> arrivals is also integrated in the UI model.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App URL: </a:t>
            </a:r>
            <a:r>
              <a:rPr lang="en" sz="1900" u="sng">
                <a:solidFill>
                  <a:srgbClr val="00FFFF"/>
                </a:solidFill>
                <a:hlinkClick r:id="rId3"/>
              </a:rPr>
              <a:t>click here</a:t>
            </a:r>
            <a:endParaRPr sz="19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8" name="Google Shape;498;p3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It predicts </a:t>
            </a:r>
            <a:r>
              <a:rPr b="1" lang="en">
                <a:solidFill>
                  <a:srgbClr val="4C1130"/>
                </a:solidFill>
              </a:rPr>
              <a:t>each day’s arrival quantity</a:t>
            </a:r>
            <a:r>
              <a:rPr lang="en">
                <a:solidFill>
                  <a:srgbClr val="4C1130"/>
                </a:solidFill>
              </a:rPr>
              <a:t> estimation accurately by using the ML model along with </a:t>
            </a:r>
            <a:r>
              <a:rPr b="1" lang="en">
                <a:solidFill>
                  <a:srgbClr val="4C1130"/>
                </a:solidFill>
              </a:rPr>
              <a:t>Retail Price estimation</a:t>
            </a:r>
            <a:r>
              <a:rPr lang="en">
                <a:solidFill>
                  <a:srgbClr val="4C1130"/>
                </a:solidFill>
              </a:rPr>
              <a:t>.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b="1" lang="en">
                <a:solidFill>
                  <a:srgbClr val="4C1130"/>
                </a:solidFill>
              </a:rPr>
              <a:t>Seasonal effects</a:t>
            </a:r>
            <a:r>
              <a:rPr lang="en">
                <a:solidFill>
                  <a:srgbClr val="4C1130"/>
                </a:solidFill>
              </a:rPr>
              <a:t> on demand are also considered while training the ML model.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b="1" lang="en">
                <a:solidFill>
                  <a:srgbClr val="4C1130"/>
                </a:solidFill>
              </a:rPr>
              <a:t>Three years of data</a:t>
            </a:r>
            <a:r>
              <a:rPr lang="en">
                <a:solidFill>
                  <a:srgbClr val="4C1130"/>
                </a:solidFill>
              </a:rPr>
              <a:t> is considered which can provide the ML model the high accuracy.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b="1" lang="en">
                <a:solidFill>
                  <a:srgbClr val="4C1130"/>
                </a:solidFill>
              </a:rPr>
              <a:t>Seasonal Fruits and Vegetables</a:t>
            </a:r>
            <a:r>
              <a:rPr lang="en">
                <a:solidFill>
                  <a:srgbClr val="4C1130"/>
                </a:solidFill>
              </a:rPr>
              <a:t> availability  can also be known by the model. </a:t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