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23" name="Title 1"/>
          <p:cNvSpPr>
            <a:spLocks noGrp="1"/>
          </p:cNvSpPr>
          <p:nvPr>
            <p:ph type="title"/>
          </p:nvPr>
        </p:nvSpPr>
        <p:spPr/>
        <p:txBody>
          <a:bodyPr/>
          <a:p>
            <a:r>
              <a:rPr altLang="zh-CN" lang="en-US" smtClean="0"/>
              <a:t>Click to edit Master title style</a:t>
            </a:r>
            <a:endParaRPr dirty="0" lang="en-US"/>
          </a:p>
        </p:txBody>
      </p:sp>
      <p:sp>
        <p:nvSpPr>
          <p:cNvPr id="104862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0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0" name="Footer Placeholder 4"/>
          <p:cNvSpPr>
            <a:spLocks noGrp="1"/>
          </p:cNvSpPr>
          <p:nvPr>
            <p:ph type="ftr" sz="quarter" idx="11"/>
          </p:nvPr>
        </p:nvSpPr>
        <p:spPr/>
        <p:txBody>
          <a:bodyPr/>
          <a:p>
            <a:endParaRPr altLang="en-US" lang="zh-CN"/>
          </a:p>
        </p:txBody>
      </p:sp>
      <p:sp>
        <p:nvSpPr>
          <p:cNvPr id="104861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12" name="Title 1"/>
          <p:cNvSpPr>
            <a:spLocks noGrp="1"/>
          </p:cNvSpPr>
          <p:nvPr>
            <p:ph type="title"/>
          </p:nvPr>
        </p:nvSpPr>
        <p:spPr/>
        <p:txBody>
          <a:bodyPr/>
          <a:p>
            <a:r>
              <a:rPr altLang="zh-CN" lang="en-US" smtClean="0"/>
              <a:t>Click to edit Master title style</a:t>
            </a:r>
            <a:endParaRPr dirty="0" lang="en-US"/>
          </a:p>
        </p:txBody>
      </p:sp>
      <p:sp>
        <p:nvSpPr>
          <p:cNvPr id="104861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5" name="Footer Placeholder 4"/>
          <p:cNvSpPr>
            <a:spLocks noGrp="1"/>
          </p:cNvSpPr>
          <p:nvPr>
            <p:ph type="ftr" sz="quarter" idx="11"/>
          </p:nvPr>
        </p:nvSpPr>
        <p:spPr/>
        <p:txBody>
          <a:bodyPr/>
          <a:p>
            <a:endParaRPr altLang="en-US" lang="zh-CN"/>
          </a:p>
        </p:txBody>
      </p:sp>
      <p:sp>
        <p:nvSpPr>
          <p:cNvPr id="104861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28"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 name=""/>
        <p:cNvGrpSpPr/>
        <p:nvPr/>
      </p:nvGrpSpPr>
      <p:grpSpPr>
        <a:xfrm>
          <a:off x="0" y="0"/>
          <a:ext cx="0" cy="0"/>
          <a:chOff x="0" y="0"/>
          <a:chExt cx="0" cy="0"/>
        </a:xfrm>
      </p:grpSpPr>
      <p:sp>
        <p:nvSpPr>
          <p:cNvPr id="1048633" name="Title 1"/>
          <p:cNvSpPr>
            <a:spLocks noGrp="1"/>
          </p:cNvSpPr>
          <p:nvPr>
            <p:ph type="title"/>
          </p:nvPr>
        </p:nvSpPr>
        <p:spPr/>
        <p:txBody>
          <a:bodyPr/>
          <a:p>
            <a:r>
              <a:rPr altLang="zh-CN" lang="en-US" smtClean="0"/>
              <a:t>Click to edit Master title style</a:t>
            </a:r>
            <a:endParaRPr dirty="0" lang="en-US"/>
          </a:p>
        </p:txBody>
      </p:sp>
      <p:sp>
        <p:nvSpPr>
          <p:cNvPr id="1048634"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5"/>
          <p:cNvSpPr>
            <a:spLocks noGrp="1"/>
          </p:cNvSpPr>
          <p:nvPr>
            <p:ph type="ftr" sz="quarter" idx="11"/>
          </p:nvPr>
        </p:nvSpPr>
        <p:spPr/>
        <p:txBody>
          <a:bodyPr/>
          <a:p>
            <a:endParaRPr altLang="en-US" lang="zh-CN"/>
          </a:p>
        </p:txBody>
      </p:sp>
      <p:sp>
        <p:nvSpPr>
          <p:cNvPr id="104863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sp>
        <p:nvSpPr>
          <p:cNvPr id="104863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7"/>
          <p:cNvSpPr>
            <a:spLocks noGrp="1"/>
          </p:cNvSpPr>
          <p:nvPr>
            <p:ph type="ftr" sz="quarter" idx="11"/>
          </p:nvPr>
        </p:nvSpPr>
        <p:spPr/>
        <p:txBody>
          <a:bodyPr/>
          <a:p>
            <a:endParaRPr altLang="en-US" lang="zh-CN"/>
          </a:p>
        </p:txBody>
      </p:sp>
      <p:sp>
        <p:nvSpPr>
          <p:cNvPr id="104864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3"/>
          <p:cNvSpPr>
            <a:spLocks noGrp="1"/>
          </p:cNvSpPr>
          <p:nvPr>
            <p:ph type="ftr" sz="quarter" idx="11"/>
          </p:nvPr>
        </p:nvSpPr>
        <p:spPr/>
        <p:txBody>
          <a:bodyPr/>
          <a:p>
            <a:endParaRPr altLang="en-US" lang="zh-CN"/>
          </a:p>
        </p:txBody>
      </p:sp>
      <p:sp>
        <p:nvSpPr>
          <p:cNvPr id="104860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5"/>
          <p:cNvSpPr>
            <a:spLocks noGrp="1"/>
          </p:cNvSpPr>
          <p:nvPr>
            <p:ph type="ftr" sz="quarter" idx="11"/>
          </p:nvPr>
        </p:nvSpPr>
        <p:spPr/>
        <p:txBody>
          <a:bodyPr/>
          <a:p>
            <a:endParaRPr altLang="en-US" lang="zh-CN"/>
          </a:p>
        </p:txBody>
      </p:sp>
      <p:sp>
        <p:nvSpPr>
          <p:cNvPr id="104865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7" name=""/>
        <p:cNvGrpSpPr/>
        <p:nvPr/>
      </p:nvGrpSpPr>
      <p:grpSpPr>
        <a:xfrm>
          <a:off x="0" y="0"/>
          <a:ext cx="0" cy="0"/>
          <a:chOff x="0" y="0"/>
          <a:chExt cx="0" cy="0"/>
        </a:xfrm>
      </p:grpSpPr>
      <p:sp>
        <p:nvSpPr>
          <p:cNvPr id="104861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5"/>
          <p:cNvSpPr>
            <a:spLocks noGrp="1"/>
          </p:cNvSpPr>
          <p:nvPr>
            <p:ph type="ftr" sz="quarter" idx="11"/>
          </p:nvPr>
        </p:nvSpPr>
        <p:spPr/>
        <p:txBody>
          <a:bodyPr/>
          <a:p>
            <a:endParaRPr altLang="en-US" lang="zh-CN"/>
          </a:p>
        </p:txBody>
      </p:sp>
      <p:sp>
        <p:nvSpPr>
          <p:cNvPr id="104862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
          <p:cNvSpPr txBox="1"/>
          <p:nvPr/>
        </p:nvSpPr>
        <p:spPr>
          <a:xfrm>
            <a:off x="1384499" y="2831534"/>
            <a:ext cx="6375001" cy="2275840"/>
          </a:xfrm>
          <a:prstGeom prst="rect"/>
        </p:spPr>
        <p:txBody>
          <a:bodyPr rtlCol="0" wrap="square">
            <a:spAutoFit/>
          </a:bodyPr>
          <a:p>
            <a:r>
              <a:rPr altLang="zh-CN" b="1" sz="3700" lang="en-US">
                <a:solidFill>
                  <a:srgbClr val="0000FF"/>
                </a:solidFill>
              </a:rPr>
              <a:t>P</a:t>
            </a:r>
            <a:r>
              <a:rPr altLang="zh-CN" b="1" sz="3700" lang="en-US">
                <a:solidFill>
                  <a:srgbClr val="0000FF"/>
                </a:solidFill>
              </a:rPr>
              <a:t>REDICTING </a:t>
            </a:r>
            <a:r>
              <a:rPr altLang="zh-CN" b="1" sz="3700" lang="en-US">
                <a:solidFill>
                  <a:srgbClr val="0000FF"/>
                </a:solidFill>
              </a:rPr>
              <a:t>THE </a:t>
            </a:r>
            <a:r>
              <a:rPr altLang="zh-CN" b="1" sz="3700" lang="en-US">
                <a:solidFill>
                  <a:srgbClr val="0000FF"/>
                </a:solidFill>
              </a:rPr>
              <a:t>ENERGY </a:t>
            </a:r>
            <a:r>
              <a:rPr altLang="zh-CN" b="1" sz="3700" lang="en-US">
                <a:solidFill>
                  <a:srgbClr val="0000FF"/>
                </a:solidFill>
              </a:rPr>
              <a:t>OUTPUT </a:t>
            </a:r>
            <a:r>
              <a:rPr altLang="zh-CN" b="1" sz="3700" lang="en-US">
                <a:solidFill>
                  <a:srgbClr val="0000FF"/>
                </a:solidFill>
              </a:rPr>
              <a:t>OF </a:t>
            </a:r>
            <a:r>
              <a:rPr altLang="zh-CN" b="1" sz="3700" lang="en-US">
                <a:solidFill>
                  <a:srgbClr val="0000FF"/>
                </a:solidFill>
              </a:rPr>
              <a:t>WIND </a:t>
            </a:r>
            <a:r>
              <a:rPr altLang="zh-CN" b="1" sz="3700" lang="en-US">
                <a:solidFill>
                  <a:srgbClr val="0000FF"/>
                </a:solidFill>
              </a:rPr>
              <a:t>TURBINE </a:t>
            </a:r>
            <a:r>
              <a:rPr altLang="zh-CN" b="1" sz="3700" lang="en-US">
                <a:solidFill>
                  <a:srgbClr val="0000FF"/>
                </a:solidFill>
              </a:rPr>
              <a:t>BASED </a:t>
            </a:r>
            <a:r>
              <a:rPr altLang="zh-CN" b="1" sz="3700" lang="en-US">
                <a:solidFill>
                  <a:srgbClr val="0000FF"/>
                </a:solidFill>
              </a:rPr>
              <a:t>ON </a:t>
            </a:r>
            <a:r>
              <a:rPr altLang="zh-CN" b="1" sz="3700" lang="en-US">
                <a:solidFill>
                  <a:srgbClr val="0000FF"/>
                </a:solidFill>
              </a:rPr>
              <a:t>WEATHER </a:t>
            </a:r>
            <a:r>
              <a:rPr altLang="zh-CN" b="1" sz="3700" lang="en-US">
                <a:solidFill>
                  <a:srgbClr val="0000FF"/>
                </a:solidFill>
              </a:rPr>
              <a:t>CONDITION </a:t>
            </a:r>
            <a:endParaRPr b="1" sz="3700" lang="en-US">
              <a:solidFill>
                <a:srgbClr val="000000"/>
              </a:solidFill>
            </a:endParaRPr>
          </a:p>
        </p:txBody>
      </p:sp>
      <p:pic>
        <p:nvPicPr>
          <p:cNvPr id="2097155" name=""/>
          <p:cNvPicPr>
            <a:picLocks/>
          </p:cNvPicPr>
          <p:nvPr/>
        </p:nvPicPr>
        <p:blipFill>
          <a:blip xmlns:r="http://schemas.openxmlformats.org/officeDocument/2006/relationships" r:embed="rId1"/>
          <a:stretch>
            <a:fillRect/>
          </a:stretch>
        </p:blipFill>
        <p:spPr>
          <a:xfrm rot="0">
            <a:off x="0" y="0"/>
            <a:ext cx="9332758" cy="6978682"/>
          </a:xfrm>
          <a:prstGeom prst="rect"/>
        </p:spPr>
      </p:pic>
      <p:sp>
        <p:nvSpPr>
          <p:cNvPr id="1048600" name=""/>
          <p:cNvSpPr txBox="1"/>
          <p:nvPr/>
        </p:nvSpPr>
        <p:spPr>
          <a:xfrm>
            <a:off x="1002891" y="5561523"/>
            <a:ext cx="7653088" cy="599440"/>
          </a:xfrm>
          <a:prstGeom prst="rect"/>
        </p:spPr>
        <p:txBody>
          <a:bodyPr rtlCol="0" wrap="square">
            <a:spAutoFit/>
          </a:bodyPr>
          <a:p>
            <a:r>
              <a:rPr altLang="zh-CN" b="1" sz="3400" lang="en-US">
                <a:solidFill>
                  <a:srgbClr val="FFFF00"/>
                </a:solidFill>
              </a:rPr>
              <a:t>M</a:t>
            </a:r>
            <a:r>
              <a:rPr altLang="zh-CN" b="1" sz="3400" lang="en-US">
                <a:solidFill>
                  <a:srgbClr val="FFFF00"/>
                </a:solidFill>
              </a:rPr>
              <a:t>O</a:t>
            </a:r>
            <a:r>
              <a:rPr altLang="zh-CN" b="1" sz="3400" lang="en-US">
                <a:solidFill>
                  <a:srgbClr val="FFFF00"/>
                </a:solidFill>
              </a:rPr>
              <a:t>NITORING </a:t>
            </a:r>
            <a:r>
              <a:rPr altLang="zh-CN" b="1" sz="3400" lang="en-US">
                <a:solidFill>
                  <a:srgbClr val="FFFF00"/>
                </a:solidFill>
              </a:rPr>
              <a:t>OF </a:t>
            </a:r>
            <a:r>
              <a:rPr altLang="zh-CN" b="1" sz="3400" lang="en-US">
                <a:solidFill>
                  <a:srgbClr val="FFFF00"/>
                </a:solidFill>
              </a:rPr>
              <a:t>WIND </a:t>
            </a:r>
            <a:r>
              <a:rPr altLang="zh-CN" b="1" sz="3400" lang="en-US">
                <a:solidFill>
                  <a:srgbClr val="FFFF00"/>
                </a:solidFill>
              </a:rPr>
              <a:t>TURBINE </a:t>
            </a:r>
            <a:endParaRPr b="1" sz="3400" lang="en-US">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0" y="0"/>
            <a:ext cx="9342566" cy="651963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0" y="0"/>
            <a:ext cx="9378872"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59" name=""/>
          <p:cNvSpPr txBox="1"/>
          <p:nvPr/>
        </p:nvSpPr>
        <p:spPr>
          <a:xfrm>
            <a:off x="2572000" y="3219450"/>
            <a:ext cx="4000000" cy="751840"/>
          </a:xfrm>
          <a:prstGeom prst="rect"/>
        </p:spPr>
        <p:txBody>
          <a:bodyPr rtlCol="0" wrap="square">
            <a:spAutoFit/>
          </a:bodyPr>
          <a:p>
            <a:r>
              <a:rPr altLang="zh-CN" b="1" sz="4500" lang="en-US">
                <a:solidFill>
                  <a:srgbClr val="330066"/>
                </a:solidFill>
              </a:rPr>
              <a:t>T</a:t>
            </a:r>
            <a:r>
              <a:rPr altLang="zh-CN" b="1" sz="4500" lang="en-US">
                <a:solidFill>
                  <a:srgbClr val="330066"/>
                </a:solidFill>
              </a:rPr>
              <a:t>H</a:t>
            </a:r>
            <a:r>
              <a:rPr altLang="zh-CN" b="1" sz="4500" lang="en-US">
                <a:solidFill>
                  <a:srgbClr val="330066"/>
                </a:solidFill>
              </a:rPr>
              <a:t>A</a:t>
            </a:r>
            <a:r>
              <a:rPr altLang="zh-CN" b="1" sz="4500" lang="en-US">
                <a:solidFill>
                  <a:srgbClr val="330066"/>
                </a:solidFill>
              </a:rPr>
              <a:t>N</a:t>
            </a:r>
            <a:r>
              <a:rPr altLang="zh-CN" b="1" sz="4500" lang="en-US">
                <a:solidFill>
                  <a:srgbClr val="330066"/>
                </a:solidFill>
              </a:rPr>
              <a:t>K </a:t>
            </a:r>
            <a:r>
              <a:rPr altLang="zh-CN" b="1" sz="4500" lang="en-US">
                <a:solidFill>
                  <a:srgbClr val="330066"/>
                </a:solidFill>
              </a:rPr>
              <a:t> </a:t>
            </a:r>
            <a:r>
              <a:rPr altLang="zh-CN" b="1" sz="4500" lang="en-US">
                <a:solidFill>
                  <a:srgbClr val="330066"/>
                </a:solidFill>
              </a:rPr>
              <a:t>YOU </a:t>
            </a:r>
            <a:endParaRPr b="1" sz="4500" lang="en-US">
              <a:solidFill>
                <a:srgbClr val="33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
          <p:cNvSpPr txBox="1"/>
          <p:nvPr/>
        </p:nvSpPr>
        <p:spPr>
          <a:xfrm>
            <a:off x="0" y="0"/>
            <a:ext cx="9333023" cy="7216139"/>
          </a:xfrm>
          <a:prstGeom prst="rect"/>
        </p:spPr>
        <p:txBody>
          <a:bodyPr rtlCol="0" wrap="square">
            <a:spAutoFit/>
          </a:bodyPr>
          <a:p>
            <a:pPr algn="l"/>
            <a:r>
              <a:rPr b="1" sz="2800" lang="en-US">
                <a:solidFill>
                  <a:srgbClr val="C00000"/>
                </a:solidFill>
              </a:rPr>
              <a:t>Using Internet Of Things To Predict Wind Energy
               </a:t>
            </a:r>
            <a:r>
              <a:rPr sz="2800" lang="en-US">
                <a:solidFill>
                  <a:srgbClr val="000000"/>
                </a:solidFill>
              </a:rPr>
              <a:t>In future the world’s most of the energy demands are mainly depends on renewable energy, as such one the wind energy gains greater attention in research area and practices and when compared to other renewable sources it has possibilities like ecofriendly, negligible wastes, get a clean energy and so on. But most of the problems faced by wind turbines are structural faults. The internet of things IOT is a new and future technical paradigm and there are so many researches and studies are going on this field and researches says that in future the IOT becomes an unavoidable one in day to day life like electricity. In this paper proposes a real time monitoring and fault diagnosis technique for wind turbine using IOT enabled. Through this model live status monitoring, early fault identification and analysis of historical status of turbine are made possible.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
          <p:cNvSpPr txBox="1"/>
          <p:nvPr/>
        </p:nvSpPr>
        <p:spPr>
          <a:xfrm>
            <a:off x="12834" y="0"/>
            <a:ext cx="9338985" cy="6797039"/>
          </a:xfrm>
          <a:prstGeom prst="rect"/>
        </p:spPr>
        <p:txBody>
          <a:bodyPr rtlCol="0" wrap="square">
            <a:spAutoFit/>
          </a:bodyPr>
          <a:p>
            <a:r>
              <a:rPr b="1" sz="2800" lang="en-US">
                <a:solidFill>
                  <a:srgbClr val="800000"/>
                </a:solidFill>
              </a:rPr>
              <a:t>Real Time Monitoring Of Wind Turbine Using IOT Enabled </a:t>
            </a:r>
            <a:r>
              <a:rPr b="1" sz="2800" lang="en-US">
                <a:solidFill>
                  <a:srgbClr val="800000"/>
                </a:solidFill>
              </a:rPr>
              <a:t>Approach
</a:t>
            </a:r>
            <a:r>
              <a:rPr b="1" sz="2800" lang="en-US" u="sng">
                <a:solidFill>
                  <a:srgbClr val="330066"/>
                </a:solidFill>
              </a:rPr>
              <a:t>Smart turbine
</a:t>
            </a:r>
            <a:r>
              <a:rPr sz="2800" lang="en-US">
                <a:solidFill>
                  <a:srgbClr val="000000"/>
                </a:solidFill>
              </a:rPr>
              <a:t>In this model a smart turbine is build i.e., the arrangement of turbine with required sensors attached on its various parts in a suitable manner and along with these sensors</a:t>
            </a:r>
            <a:r>
              <a:rPr sz="2800" lang="en-US">
                <a:solidFill>
                  <a:srgbClr val="FF0000"/>
                </a:solidFill>
              </a:rPr>
              <a:t>Vibration sensor, temperature sensor, torque sensor and force sensor are the sensors used here, </a:t>
            </a:r>
            <a:r>
              <a:rPr sz="2800" lang="en-US">
                <a:solidFill>
                  <a:srgbClr val="000000"/>
                </a:solidFill>
              </a:rPr>
              <a:t>vibrations sensors are attached on the bearings and blades whereas the </a:t>
            </a:r>
            <a:endParaRPr sz="2800" lang="en-US">
              <a:solidFill>
                <a:srgbClr val="000000"/>
              </a:solidFill>
            </a:endParaRPr>
          </a:p>
          <a:p>
            <a:r>
              <a:rPr sz="2800" lang="en-US">
                <a:solidFill>
                  <a:srgbClr val="000000"/>
                </a:solidFill>
              </a:rPr>
              <a:t>temperature </a:t>
            </a:r>
            <a:r>
              <a:rPr sz="2800" lang="en-US">
                <a:solidFill>
                  <a:srgbClr val="000000"/>
                </a:solidFill>
              </a:rPr>
              <a:t>sensor plays </a:t>
            </a:r>
            <a:endParaRPr sz="2800" lang="en-US">
              <a:solidFill>
                <a:srgbClr val="000000"/>
              </a:solidFill>
            </a:endParaRPr>
          </a:p>
          <a:p>
            <a:r>
              <a:rPr sz="2800" lang="en-US">
                <a:solidFill>
                  <a:srgbClr val="000000"/>
                </a:solidFill>
              </a:rPr>
              <a:t>its role in generator </a:t>
            </a:r>
            <a:r>
              <a:rPr sz="2800" lang="en-US">
                <a:solidFill>
                  <a:srgbClr val="000000"/>
                </a:solidFill>
              </a:rPr>
              <a:t>and </a:t>
            </a:r>
            <a:endParaRPr sz="2800" lang="en-US">
              <a:solidFill>
                <a:srgbClr val="000000"/>
              </a:solidFill>
            </a:endParaRPr>
          </a:p>
          <a:p>
            <a:r>
              <a:rPr sz="2800" lang="en-US">
                <a:solidFill>
                  <a:srgbClr val="000000"/>
                </a:solidFill>
              </a:rPr>
              <a:t>rotor,</a:t>
            </a:r>
            <a:r>
              <a:rPr altLang="zh-CN" sz="2800" lang="en-US">
                <a:solidFill>
                  <a:srgbClr val="000000"/>
                </a:solidFill>
              </a:rPr>
              <a:t> </a:t>
            </a:r>
            <a:r>
              <a:rPr sz="2800" lang="en-US">
                <a:solidFill>
                  <a:srgbClr val="000000"/>
                </a:solidFill>
              </a:rPr>
              <a:t>t</a:t>
            </a:r>
            <a:r>
              <a:rPr sz="2800" lang="en-US">
                <a:solidFill>
                  <a:srgbClr val="000000"/>
                </a:solidFill>
              </a:rPr>
              <a:t>he torque sensor </a:t>
            </a:r>
            <a:endParaRPr sz="2800" lang="en-US">
              <a:solidFill>
                <a:srgbClr val="000000"/>
              </a:solidFill>
            </a:endParaRPr>
          </a:p>
          <a:p>
            <a:r>
              <a:rPr sz="2800" lang="en-US">
                <a:solidFill>
                  <a:srgbClr val="000000"/>
                </a:solidFill>
              </a:rPr>
              <a:t>also</a:t>
            </a:r>
            <a:r>
              <a:rPr altLang="zh-CN" sz="2800" lang="en-US">
                <a:solidFill>
                  <a:srgbClr val="000000"/>
                </a:solidFill>
              </a:rPr>
              <a:t> </a:t>
            </a:r>
            <a:r>
              <a:rPr sz="2800" lang="en-US">
                <a:solidFill>
                  <a:srgbClr val="000000"/>
                </a:solidFill>
              </a:rPr>
              <a:t>used in rotor and </a:t>
            </a:r>
            <a:endParaRPr sz="2800" lang="en-US">
              <a:solidFill>
                <a:srgbClr val="000000"/>
              </a:solidFill>
            </a:endParaRPr>
          </a:p>
          <a:p>
            <a:r>
              <a:rPr sz="2800" lang="en-US">
                <a:solidFill>
                  <a:srgbClr val="000000"/>
                </a:solidFill>
              </a:rPr>
              <a:t>force </a:t>
            </a:r>
            <a:r>
              <a:rPr sz="2800" lang="en-US">
                <a:solidFill>
                  <a:srgbClr val="000000"/>
                </a:solidFill>
              </a:rPr>
              <a:t>sensor </a:t>
            </a:r>
            <a:r>
              <a:rPr sz="2800" lang="en-US">
                <a:solidFill>
                  <a:srgbClr val="000000"/>
                </a:solidFill>
              </a:rPr>
              <a:t>attached</a:t>
            </a:r>
            <a:endParaRPr sz="2800" lang="en-US">
              <a:solidFill>
                <a:srgbClr val="000000"/>
              </a:solidFill>
            </a:endParaRPr>
          </a:p>
          <a:p>
            <a:r>
              <a:rPr sz="2800" lang="en-US">
                <a:solidFill>
                  <a:srgbClr val="000000"/>
                </a:solidFill>
              </a:rPr>
              <a:t> with</a:t>
            </a:r>
            <a:r>
              <a:rPr altLang="zh-CN" sz="2800" lang="en-US">
                <a:solidFill>
                  <a:srgbClr val="000000"/>
                </a:solidFill>
              </a:rPr>
              <a:t> </a:t>
            </a:r>
            <a:r>
              <a:rPr altLang="zh-CN" sz="2800" lang="en-US">
                <a:solidFill>
                  <a:srgbClr val="000000"/>
                </a:solidFill>
              </a:rPr>
              <a:t>b</a:t>
            </a:r>
            <a:r>
              <a:rPr sz="2800" lang="en-US">
                <a:solidFill>
                  <a:srgbClr val="000000"/>
                </a:solidFill>
              </a:rPr>
              <a:t>lades. .</a:t>
            </a:r>
            <a:endParaRPr sz="2800" lang="en-US">
              <a:solidFill>
                <a:srgbClr val="000000"/>
              </a:solidFill>
            </a:endParaRPr>
          </a:p>
        </p:txBody>
      </p:sp>
      <p:pic>
        <p:nvPicPr>
          <p:cNvPr id="2097156" name=""/>
          <p:cNvPicPr>
            <a:picLocks/>
          </p:cNvPicPr>
          <p:nvPr/>
        </p:nvPicPr>
        <p:blipFill>
          <a:blip xmlns:r="http://schemas.openxmlformats.org/officeDocument/2006/relationships" r:embed="rId1"/>
          <a:stretch>
            <a:fillRect/>
          </a:stretch>
        </p:blipFill>
        <p:spPr>
          <a:xfrm rot="0">
            <a:off x="4183611" y="3835628"/>
            <a:ext cx="4960389" cy="275359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
          <p:cNvSpPr txBox="1"/>
          <p:nvPr/>
        </p:nvSpPr>
        <p:spPr>
          <a:xfrm>
            <a:off x="0" y="1318259"/>
            <a:ext cx="9377545" cy="5539740"/>
          </a:xfrm>
          <a:prstGeom prst="rect"/>
        </p:spPr>
        <p:txBody>
          <a:bodyPr rtlCol="0" wrap="square">
            <a:spAutoFit/>
          </a:bodyPr>
          <a:p>
            <a:r>
              <a:rPr b="1" sz="2800" lang="en-US" u="sng">
                <a:solidFill>
                  <a:srgbClr val="000000"/>
                </a:solidFill>
              </a:rPr>
              <a:t>TEMPERATURE SENSOR
</a:t>
            </a:r>
            <a:r>
              <a:rPr sz="2800" lang="en-US">
                <a:solidFill>
                  <a:srgbClr val="000000"/>
                </a:solidFill>
              </a:rPr>
              <a:t>Temperature sensor is a device that generates electrical voltage which is directly proportional to changes in temperature for temperature measurement.</a:t>
            </a:r>
            <a:r>
              <a:rPr altLang="zh-CN" sz="2800" lang="en-US">
                <a:solidFill>
                  <a:srgbClr val="000000"/>
                </a:solidFill>
              </a:rPr>
              <a:t> </a:t>
            </a:r>
            <a:r>
              <a:rPr sz="2800" lang="en-US">
                <a:solidFill>
                  <a:srgbClr val="FF0000"/>
                </a:solidFill>
              </a:rPr>
              <a:t>LM35 </a:t>
            </a:r>
            <a:r>
              <a:rPr sz="2800" lang="en-US">
                <a:solidFill>
                  <a:srgbClr val="000000"/>
                </a:solidFill>
              </a:rPr>
              <a:t>is a precision IC temperature sensor with its output</a:t>
            </a:r>
            <a:r>
              <a:rPr altLang="zh-CN" sz="2800" lang="en-US">
                <a:solidFill>
                  <a:srgbClr val="000000"/>
                </a:solidFill>
              </a:rPr>
              <a:t> </a:t>
            </a:r>
            <a:r>
              <a:rPr sz="2800" lang="en-US">
                <a:solidFill>
                  <a:srgbClr val="000000"/>
                </a:solidFill>
              </a:rPr>
              <a:t>proportional to the temperature.</a:t>
            </a:r>
            <a:r>
              <a:rPr altLang="zh-CN" sz="2800" lang="en-US">
                <a:solidFill>
                  <a:srgbClr val="000000"/>
                </a:solidFill>
              </a:rPr>
              <a:t> </a:t>
            </a:r>
            <a:r>
              <a:rPr sz="2800" lang="en-US">
                <a:solidFill>
                  <a:srgbClr val="000000"/>
                </a:solidFill>
              </a:rPr>
              <a:t>Temperature sensor is frequently provided in IC to detect when the operating temperature limits have been exceeded</a:t>
            </a:r>
            <a:r>
              <a:rPr altLang="zh-CN" sz="2800" lang="en-US">
                <a:solidFill>
                  <a:srgbClr val="000000"/>
                </a:solidFill>
              </a:rPr>
              <a:t>.</a:t>
            </a:r>
            <a:endParaRPr sz="2800" lang="en-US">
              <a:solidFill>
                <a:srgbClr val="000000"/>
              </a:solidFill>
            </a:endParaRPr>
          </a:p>
          <a:p>
            <a:r>
              <a:rPr altLang="zh-CN" b="1" sz="2800" lang="en-US" u="sng">
                <a:solidFill>
                  <a:srgbClr val="000000"/>
                </a:solidFill>
              </a:rPr>
              <a:t>HUMIDITY SENSOR</a:t>
            </a:r>
            <a:endParaRPr b="1" sz="2800" lang="en-US" u="sng">
              <a:solidFill>
                <a:srgbClr val="000000"/>
              </a:solidFill>
            </a:endParaRPr>
          </a:p>
          <a:p>
            <a:r>
              <a:rPr altLang="zh-CN" sz="2800" lang="en-US">
                <a:solidFill>
                  <a:srgbClr val="000000"/>
                </a:solidFill>
              </a:rPr>
              <a:t>Humidity sensor is a device in which its impendence can be changed with the related humidity.</a:t>
            </a:r>
            <a:endParaRPr sz="2800" lang="en-US">
              <a:solidFill>
                <a:srgbClr val="000000"/>
              </a:solidFill>
            </a:endParaRPr>
          </a:p>
          <a:p>
            <a:r>
              <a:rPr altLang="zh-CN" sz="2800" lang="en-US">
                <a:solidFill>
                  <a:srgbClr val="FF0000"/>
                </a:solidFill>
              </a:rPr>
              <a:t>Polymer humidity sensor </a:t>
            </a:r>
            <a:r>
              <a:rPr altLang="zh-CN" sz="2800" lang="en-US">
                <a:solidFill>
                  <a:srgbClr val="000000"/>
                </a:solidFill>
              </a:rPr>
              <a:t>is made of a thermosetting resin based on AL203 ceramic.</a:t>
            </a:r>
            <a:endParaRPr sz="2800" lang="en-US">
              <a:solidFill>
                <a:srgbClr val="000000"/>
              </a:solidFill>
            </a:endParaRPr>
          </a:p>
        </p:txBody>
      </p:sp>
      <p:sp>
        <p:nvSpPr>
          <p:cNvPr id="1048593" name=""/>
          <p:cNvSpPr txBox="1"/>
          <p:nvPr/>
        </p:nvSpPr>
        <p:spPr>
          <a:xfrm>
            <a:off x="0" y="0"/>
            <a:ext cx="9481704" cy="1348741"/>
          </a:xfrm>
          <a:prstGeom prst="rect"/>
        </p:spPr>
        <p:txBody>
          <a:bodyPr rtlCol="0" wrap="square">
            <a:spAutoFit/>
          </a:bodyPr>
          <a:p>
            <a:r>
              <a:rPr sz="2800" lang="en-US">
                <a:solidFill>
                  <a:srgbClr val="000000"/>
                </a:solidFill>
              </a:rPr>
              <a:t>The real time status of wind turbine is tracked and traced with the help of data’s collected by these sensors so the turbine is always under 24*7 monitoring</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
          <p:cNvSpPr txBox="1"/>
          <p:nvPr/>
        </p:nvSpPr>
        <p:spPr>
          <a:xfrm>
            <a:off x="0" y="0"/>
            <a:ext cx="9105035" cy="2606040"/>
          </a:xfrm>
          <a:prstGeom prst="rect"/>
        </p:spPr>
        <p:txBody>
          <a:bodyPr rtlCol="0" wrap="square">
            <a:spAutoFit/>
          </a:bodyPr>
          <a:p>
            <a:r>
              <a:rPr b="1" sz="2800" lang="en-US" u="sng">
                <a:solidFill>
                  <a:srgbClr val="36363D"/>
                </a:solidFill>
              </a:rPr>
              <a:t>VIBRATION SENSOR
</a:t>
            </a:r>
            <a:r>
              <a:rPr sz="2800" lang="en-US">
                <a:solidFill>
                  <a:srgbClr val="000000"/>
                </a:solidFill>
              </a:rPr>
              <a:t>A piezoelectric sensor is a device that uses the piezoelectric effect to measure pressure, acceleration,strain or force by converting them to an electrical signal.
Vibration sensor can also be used to harvest wasted energy from mechanical vibration.</a:t>
            </a:r>
            <a:endParaRPr sz="2800" lang="en-US">
              <a:solidFill>
                <a:srgbClr val="000000"/>
              </a:solidFill>
            </a:endParaRPr>
          </a:p>
        </p:txBody>
      </p:sp>
      <p:sp>
        <p:nvSpPr>
          <p:cNvPr id="1048590" name=""/>
          <p:cNvSpPr txBox="1"/>
          <p:nvPr/>
        </p:nvSpPr>
        <p:spPr>
          <a:xfrm>
            <a:off x="0" y="2606040"/>
            <a:ext cx="9234921" cy="3863340"/>
          </a:xfrm>
          <a:prstGeom prst="rect"/>
        </p:spPr>
        <p:txBody>
          <a:bodyPr rtlCol="0" wrap="square">
            <a:spAutoFit/>
          </a:bodyPr>
          <a:p>
            <a:r>
              <a:rPr b="1" sz="2800" lang="en-US" u="sng">
                <a:solidFill>
                  <a:srgbClr val="36363D"/>
                </a:solidFill>
              </a:rPr>
              <a:t>SPEED FORMULATION
</a:t>
            </a:r>
            <a:r>
              <a:rPr sz="2800" lang="en-US">
                <a:solidFill>
                  <a:srgbClr val="000000"/>
                </a:solidFill>
              </a:rPr>
              <a:t> The speed/RPM sensors are built, based on various determining principles Hall Effect, magneto resistive, inductive to detect without getting a hold of the rotary movement of phonic or toothed wheels and usually of any rotative device fabricated in a ferrous material and provided with slots or obtrusive parts. They provide a frequency output signal which is digital in nature for the Hall effect or magneto resistive versions or a sinusoidal </a:t>
            </a:r>
            <a:endParaRPr sz="2800" lang="en-US">
              <a:solidFill>
                <a:srgbClr val="000000"/>
              </a:solidFill>
            </a:endParaRPr>
          </a:p>
        </p:txBody>
      </p:sp>
      <p:sp>
        <p:nvSpPr>
          <p:cNvPr id="1048591" name=""/>
          <p:cNvSpPr txBox="1"/>
          <p:nvPr/>
        </p:nvSpPr>
        <p:spPr>
          <a:xfrm>
            <a:off x="-60320" y="6347458"/>
            <a:ext cx="9295241" cy="510541"/>
          </a:xfrm>
          <a:prstGeom prst="rect"/>
        </p:spPr>
        <p:txBody>
          <a:bodyPr rtlCol="0" wrap="square">
            <a:spAutoFit/>
          </a:bodyPr>
          <a:p>
            <a:r>
              <a:rPr sz="2800" lang="en-US">
                <a:solidFill>
                  <a:srgbClr val="000000"/>
                </a:solidFill>
              </a:rPr>
              <a:t>signal for the inductive versions that pursue exactly the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
          <p:cNvSpPr txBox="1"/>
          <p:nvPr/>
        </p:nvSpPr>
        <p:spPr>
          <a:xfrm>
            <a:off x="0" y="0"/>
            <a:ext cx="9462453" cy="2186941"/>
          </a:xfrm>
          <a:prstGeom prst="rect"/>
        </p:spPr>
        <p:txBody>
          <a:bodyPr rtlCol="0" wrap="square">
            <a:spAutoFit/>
          </a:bodyPr>
          <a:p>
            <a:r>
              <a:rPr sz="2800" lang="en-US">
                <a:solidFill>
                  <a:srgbClr val="000000"/>
                </a:solidFill>
              </a:rPr>
              <a:t>alternating sequence of presence and absence of ferrous material presented by the rotative device[9].Speed=RPM/Voltage
Where,
V - Voltage, RPM- Revolutions per Minute</a:t>
            </a:r>
            <a:endParaRPr sz="2800" lang="en-US">
              <a:solidFill>
                <a:srgbClr val="000000"/>
              </a:solidFill>
            </a:endParaRPr>
          </a:p>
        </p:txBody>
      </p:sp>
      <p:sp>
        <p:nvSpPr>
          <p:cNvPr id="1048588" name=""/>
          <p:cNvSpPr txBox="1"/>
          <p:nvPr/>
        </p:nvSpPr>
        <p:spPr>
          <a:xfrm>
            <a:off x="0" y="2156459"/>
            <a:ext cx="9224653" cy="4701540"/>
          </a:xfrm>
          <a:prstGeom prst="rect"/>
        </p:spPr>
        <p:txBody>
          <a:bodyPr rtlCol="0" wrap="square">
            <a:spAutoFit/>
          </a:bodyPr>
          <a:p>
            <a:r>
              <a:rPr b="1" sz="2800" lang="en-US" u="sng">
                <a:solidFill>
                  <a:srgbClr val="330066"/>
                </a:solidFill>
              </a:rPr>
              <a:t>Smart connection</a:t>
            </a:r>
            <a:endParaRPr b="1" sz="2800" lang="en-US" u="sng">
              <a:solidFill>
                <a:srgbClr val="330066"/>
              </a:solidFill>
            </a:endParaRPr>
          </a:p>
          <a:p>
            <a:r>
              <a:rPr sz="2800" lang="en-US">
                <a:solidFill>
                  <a:srgbClr val="000000"/>
                </a:solidFill>
              </a:rPr>
              <a:t>The data’s collected by sensors are received by a central server i.e., the smart turbine is connected to a central computer, for this a connectivity layer is need here it is termed as smart connection. This work use Wi-Fi as a smart connection for connect the sensors and server, while the RF tags are connected to the server by using a RF way of communication and 4G connection is used for access the server by user’s smart phones. In this smart connection it is also possible to control and manage the connectivity methods by central computer effectively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
          <p:cNvSpPr txBox="1"/>
          <p:nvPr/>
        </p:nvSpPr>
        <p:spPr>
          <a:xfrm>
            <a:off x="0" y="0"/>
            <a:ext cx="9148059" cy="929640"/>
          </a:xfrm>
          <a:prstGeom prst="rect"/>
        </p:spPr>
        <p:txBody>
          <a:bodyPr rtlCol="0" wrap="square">
            <a:spAutoFit/>
          </a:bodyPr>
          <a:p>
            <a:r>
              <a:rPr sz="2800" lang="en-US">
                <a:solidFill>
                  <a:srgbClr val="000000"/>
                </a:solidFill>
              </a:rPr>
              <a:t>and efficiently, hence it is reliable to capture and collect the real time data’s.</a:t>
            </a:r>
            <a:endParaRPr sz="2800" lang="en-US">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0">
            <a:off x="4096905" y="464820"/>
            <a:ext cx="5087112" cy="2921277"/>
          </a:xfrm>
          <a:prstGeom prst="rect"/>
        </p:spPr>
      </p:pic>
      <p:sp>
        <p:nvSpPr>
          <p:cNvPr id="1048585" name=""/>
          <p:cNvSpPr txBox="1"/>
          <p:nvPr/>
        </p:nvSpPr>
        <p:spPr>
          <a:xfrm>
            <a:off x="0" y="769380"/>
            <a:ext cx="9214961" cy="5539740"/>
          </a:xfrm>
          <a:prstGeom prst="rect"/>
        </p:spPr>
        <p:txBody>
          <a:bodyPr rtlCol="0" wrap="square">
            <a:spAutoFit/>
          </a:bodyPr>
          <a:p>
            <a:r>
              <a:rPr b="1" sz="2800" lang="en-US" u="sng">
                <a:solidFill>
                  <a:srgbClr val="330066"/>
                </a:solidFill>
              </a:rPr>
              <a:t>Smart data model
</a:t>
            </a:r>
            <a:r>
              <a:rPr sz="2800" lang="en-US">
                <a:solidFill>
                  <a:srgbClr val="000000"/>
                </a:solidFill>
              </a:rPr>
              <a:t>To ensure the full use </a:t>
            </a:r>
            <a:endParaRPr sz="2800" lang="en-US">
              <a:solidFill>
                <a:srgbClr val="000000"/>
              </a:solidFill>
            </a:endParaRPr>
          </a:p>
          <a:p>
            <a:r>
              <a:rPr sz="2800" lang="en-US">
                <a:solidFill>
                  <a:srgbClr val="000000"/>
                </a:solidFill>
              </a:rPr>
              <a:t>captured and collected </a:t>
            </a:r>
            <a:endParaRPr sz="2800" lang="en-US">
              <a:solidFill>
                <a:srgbClr val="000000"/>
              </a:solidFill>
            </a:endParaRPr>
          </a:p>
          <a:p>
            <a:r>
              <a:rPr sz="2800" lang="en-US">
                <a:solidFill>
                  <a:srgbClr val="000000"/>
                </a:solidFill>
              </a:rPr>
              <a:t>data’s, it is necessary for </a:t>
            </a:r>
            <a:endParaRPr sz="2800" lang="en-US">
              <a:solidFill>
                <a:srgbClr val="000000"/>
              </a:solidFill>
            </a:endParaRPr>
          </a:p>
          <a:p>
            <a:r>
              <a:rPr sz="2800" lang="en-US">
                <a:solidFill>
                  <a:srgbClr val="000000"/>
                </a:solidFill>
              </a:rPr>
              <a:t>process and analyze it, </a:t>
            </a:r>
            <a:endParaRPr sz="2800" lang="en-US">
              <a:solidFill>
                <a:srgbClr val="000000"/>
              </a:solidFill>
            </a:endParaRPr>
          </a:p>
          <a:p>
            <a:r>
              <a:rPr sz="2800" lang="en-US">
                <a:solidFill>
                  <a:srgbClr val="000000"/>
                </a:solidFill>
              </a:rPr>
              <a:t>for this data models are </a:t>
            </a:r>
            <a:endParaRPr sz="2800" lang="en-US">
              <a:solidFill>
                <a:srgbClr val="000000"/>
              </a:solidFill>
            </a:endParaRPr>
          </a:p>
          <a:p>
            <a:r>
              <a:rPr sz="2800" lang="en-US">
                <a:solidFill>
                  <a:srgbClr val="000000"/>
                </a:solidFill>
              </a:rPr>
              <a:t>used. This data model layers classify and standardize the collected heterogeneous data to a formatted scheme by processing and analyze it, this formatted scheme is used for real time status identification and decision making. MTconnected, STEP and XML are the data models suggested here. By using these data models complete utilization of collected turbine parameters is done.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
          <p:cNvSpPr txBox="1"/>
          <p:nvPr/>
        </p:nvSpPr>
        <p:spPr>
          <a:xfrm>
            <a:off x="42771" y="0"/>
            <a:ext cx="9101228" cy="6797040"/>
          </a:xfrm>
          <a:prstGeom prst="rect"/>
        </p:spPr>
        <p:txBody>
          <a:bodyPr rtlCol="0" wrap="square">
            <a:spAutoFit/>
          </a:bodyPr>
          <a:p>
            <a:r>
              <a:rPr b="1" sz="2800" lang="en-US" u="sng">
                <a:solidFill>
                  <a:srgbClr val="330066"/>
                </a:solidFill>
              </a:rPr>
              <a:t>Smart view
</a:t>
            </a:r>
            <a:r>
              <a:rPr sz="2800" lang="en-US">
                <a:solidFill>
                  <a:srgbClr val="000000"/>
                </a:solidFill>
              </a:rPr>
              <a:t>For monitor the real time</a:t>
            </a:r>
            <a:endParaRPr sz="2800" lang="en-US">
              <a:solidFill>
                <a:srgbClr val="000000"/>
              </a:solidFill>
            </a:endParaRPr>
          </a:p>
          <a:p>
            <a:r>
              <a:rPr sz="2800" lang="en-US">
                <a:solidFill>
                  <a:srgbClr val="000000"/>
                </a:solidFill>
              </a:rPr>
              <a:t> parameters </a:t>
            </a:r>
            <a:r>
              <a:rPr sz="2800" lang="en-US">
                <a:solidFill>
                  <a:srgbClr val="000000"/>
                </a:solidFill>
              </a:rPr>
              <a:t>of wind turbine </a:t>
            </a:r>
            <a:endParaRPr sz="2800" lang="en-US">
              <a:solidFill>
                <a:srgbClr val="000000"/>
              </a:solidFill>
            </a:endParaRPr>
          </a:p>
          <a:p>
            <a:r>
              <a:rPr sz="2800" lang="en-US">
                <a:solidFill>
                  <a:srgbClr val="000000"/>
                </a:solidFill>
              </a:rPr>
              <a:t>by </a:t>
            </a:r>
            <a:r>
              <a:rPr sz="2800" lang="en-US">
                <a:solidFill>
                  <a:srgbClr val="000000"/>
                </a:solidFill>
              </a:rPr>
              <a:t>end user’s this </a:t>
            </a:r>
            <a:r>
              <a:rPr sz="2800" lang="en-US">
                <a:solidFill>
                  <a:srgbClr val="000000"/>
                </a:solidFill>
              </a:rPr>
              <a:t>layer is</a:t>
            </a:r>
            <a:endParaRPr sz="2800" lang="en-US">
              <a:solidFill>
                <a:srgbClr val="000000"/>
              </a:solidFill>
            </a:endParaRPr>
          </a:p>
          <a:p>
            <a:r>
              <a:rPr sz="2800" lang="en-US">
                <a:solidFill>
                  <a:srgbClr val="000000"/>
                </a:solidFill>
              </a:rPr>
              <a:t>used. In </a:t>
            </a:r>
            <a:r>
              <a:rPr sz="2800" lang="en-US">
                <a:solidFill>
                  <a:srgbClr val="000000"/>
                </a:solidFill>
              </a:rPr>
              <a:t>smart view the </a:t>
            </a:r>
            <a:endParaRPr sz="2800" lang="en-US">
              <a:solidFill>
                <a:srgbClr val="000000"/>
              </a:solidFill>
            </a:endParaRPr>
          </a:p>
          <a:p>
            <a:r>
              <a:rPr sz="2800" lang="en-US">
                <a:solidFill>
                  <a:srgbClr val="000000"/>
                </a:solidFill>
              </a:rPr>
              <a:t>data’s captured </a:t>
            </a:r>
            <a:r>
              <a:rPr sz="2800" lang="en-US">
                <a:solidFill>
                  <a:srgbClr val="000000"/>
                </a:solidFill>
              </a:rPr>
              <a:t>by various</a:t>
            </a:r>
            <a:endParaRPr sz="2800" lang="en-US">
              <a:solidFill>
                <a:srgbClr val="000000"/>
              </a:solidFill>
            </a:endParaRPr>
          </a:p>
          <a:p>
            <a:r>
              <a:rPr sz="2800" lang="en-US">
                <a:solidFill>
                  <a:srgbClr val="000000"/>
                </a:solidFill>
              </a:rPr>
              <a:t>sensors</a:t>
            </a:r>
            <a:r>
              <a:rPr altLang="zh-CN" sz="2800" lang="en-US">
                <a:solidFill>
                  <a:srgbClr val="000000"/>
                </a:solidFill>
              </a:rPr>
              <a:t> </a:t>
            </a:r>
            <a:r>
              <a:rPr sz="2800" lang="en-US">
                <a:solidFill>
                  <a:srgbClr val="000000"/>
                </a:solidFill>
              </a:rPr>
              <a:t>are visualized </a:t>
            </a:r>
            <a:r>
              <a:rPr sz="2800" lang="en-US">
                <a:solidFill>
                  <a:srgbClr val="000000"/>
                </a:solidFill>
              </a:rPr>
              <a:t>to</a:t>
            </a:r>
            <a:endParaRPr sz="2800" lang="en-US">
              <a:solidFill>
                <a:srgbClr val="000000"/>
              </a:solidFill>
            </a:endParaRPr>
          </a:p>
          <a:p>
            <a:r>
              <a:rPr sz="2800" lang="en-US">
                <a:solidFill>
                  <a:srgbClr val="000000"/>
                </a:solidFill>
              </a:rPr>
              <a:t>the end user </a:t>
            </a:r>
            <a:r>
              <a:rPr sz="2800" lang="en-US">
                <a:solidFill>
                  <a:srgbClr val="000000"/>
                </a:solidFill>
              </a:rPr>
              <a:t>graphically </a:t>
            </a:r>
            <a:endParaRPr sz="2800" lang="en-US">
              <a:solidFill>
                <a:srgbClr val="000000"/>
              </a:solidFill>
            </a:endParaRPr>
          </a:p>
          <a:p>
            <a:r>
              <a:rPr sz="2800" lang="en-US">
                <a:solidFill>
                  <a:srgbClr val="000000"/>
                </a:solidFill>
              </a:rPr>
              <a:t>like in </a:t>
            </a:r>
            <a:r>
              <a:rPr sz="2800" lang="en-US">
                <a:solidFill>
                  <a:srgbClr val="000000"/>
                </a:solidFill>
              </a:rPr>
              <a:t>the form of pie </a:t>
            </a:r>
            <a:r>
              <a:rPr sz="2800" lang="en-US">
                <a:solidFill>
                  <a:srgbClr val="000000"/>
                </a:solidFill>
              </a:rPr>
              <a:t>chart </a:t>
            </a:r>
            <a:endParaRPr sz="2800" lang="en-US">
              <a:solidFill>
                <a:srgbClr val="000000"/>
              </a:solidFill>
            </a:endParaRPr>
          </a:p>
          <a:p>
            <a:r>
              <a:rPr sz="2800" lang="en-US">
                <a:solidFill>
                  <a:srgbClr val="000000"/>
                </a:solidFill>
              </a:rPr>
              <a:t>or bar chart, </a:t>
            </a:r>
            <a:r>
              <a:rPr sz="2800" lang="en-US">
                <a:solidFill>
                  <a:srgbClr val="000000"/>
                </a:solidFill>
              </a:rPr>
              <a:t>so the user </a:t>
            </a:r>
            <a:endParaRPr sz="2800" lang="en-US">
              <a:solidFill>
                <a:srgbClr val="000000"/>
              </a:solidFill>
            </a:endParaRPr>
          </a:p>
          <a:p>
            <a:r>
              <a:rPr sz="2800" lang="en-US">
                <a:solidFill>
                  <a:srgbClr val="000000"/>
                </a:solidFill>
              </a:rPr>
              <a:t>can </a:t>
            </a:r>
            <a:r>
              <a:rPr sz="2800" lang="en-US">
                <a:solidFill>
                  <a:srgbClr val="000000"/>
                </a:solidFill>
              </a:rPr>
              <a:t>easily recognize </a:t>
            </a:r>
            <a:r>
              <a:rPr sz="2800" lang="en-US">
                <a:solidFill>
                  <a:srgbClr val="000000"/>
                </a:solidFill>
              </a:rPr>
              <a:t>the</a:t>
            </a:r>
            <a:r>
              <a:rPr altLang="zh-CN" sz="2800" lang="en-US">
                <a:solidFill>
                  <a:srgbClr val="000000"/>
                </a:solidFill>
              </a:rPr>
              <a:t> </a:t>
            </a:r>
            <a:endParaRPr sz="2800" lang="en-US">
              <a:solidFill>
                <a:srgbClr val="000000"/>
              </a:solidFill>
            </a:endParaRPr>
          </a:p>
          <a:p>
            <a:r>
              <a:rPr sz="2800" lang="en-US">
                <a:solidFill>
                  <a:srgbClr val="000000"/>
                </a:solidFill>
              </a:rPr>
              <a:t>current status of turbine. Here not only shows the live data’s but also the user can able to check the historical data status of turbine, it helps to take advanced decisions. The registered users can also able to see the status of</a:t>
            </a:r>
            <a:r>
              <a:rPr altLang="zh-CN" sz="2800" lang="en-US">
                <a:solidFill>
                  <a:srgbClr val="000000"/>
                </a:solidFill>
              </a:rPr>
              <a:t> </a:t>
            </a:r>
            <a:r>
              <a:rPr sz="2800" lang="en-US">
                <a:solidFill>
                  <a:srgbClr val="000000"/>
                </a:solidFill>
              </a:rPr>
              <a:t>turbine </a:t>
            </a:r>
            <a:r>
              <a:rPr sz="2800" lang="en-US">
                <a:solidFill>
                  <a:srgbClr val="000000"/>
                </a:solidFill>
              </a:rPr>
              <a:t>by using their smart phones. </a:t>
            </a:r>
            <a:endParaRPr sz="2800" lang="en-US">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4410511" y="0"/>
            <a:ext cx="4756838" cy="435895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214085" y="207395"/>
            <a:ext cx="8676460" cy="6498889"/>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1803</dc:creator>
  <dcterms:created xsi:type="dcterms:W3CDTF">2015-05-10T02:30:45Z</dcterms:created>
  <dcterms:modified xsi:type="dcterms:W3CDTF">2020-07-22T13:05:56Z</dcterms:modified>
</cp:coreProperties>
</file>