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E6F273C-95B6-409A-A6E0-4E2FE6205D96}" type="datetimeFigureOut">
              <a:rPr lang="en-IN" smtClean="0"/>
              <a:t>14-07-2020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0F0AAD83-192D-434D-9FAF-F5D15E4E7D67}" type="slidenum">
              <a:rPr lang="en-IN" smtClean="0"/>
              <a:t>‹#›</a:t>
            </a:fld>
            <a:endParaRPr lang="en-IN"/>
          </a:p>
        </p:txBody>
      </p:sp>
    </p:spTree>
    <p:extLst>
      <p:ext uri="{BB962C8B-B14F-4D97-AF65-F5344CB8AC3E}">
        <p14:creationId xmlns:p14="http://schemas.microsoft.com/office/powerpoint/2010/main" val="1845473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F273C-95B6-409A-A6E0-4E2FE6205D96}" type="datetimeFigureOut">
              <a:rPr lang="en-IN" smtClean="0"/>
              <a:t>14-07-2020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0AAD83-192D-434D-9FAF-F5D15E4E7D67}" type="slidenum">
              <a:rPr lang="en-IN" smtClean="0"/>
              <a:t>‹#›</a:t>
            </a:fld>
            <a:endParaRPr lang="en-IN"/>
          </a:p>
        </p:txBody>
      </p:sp>
    </p:spTree>
    <p:extLst>
      <p:ext uri="{BB962C8B-B14F-4D97-AF65-F5344CB8AC3E}">
        <p14:creationId xmlns:p14="http://schemas.microsoft.com/office/powerpoint/2010/main" val="142699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F273C-95B6-409A-A6E0-4E2FE6205D96}" type="datetimeFigureOut">
              <a:rPr lang="en-IN" smtClean="0"/>
              <a:t>14-07-2020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0AAD83-192D-434D-9FAF-F5D15E4E7D67}" type="slidenum">
              <a:rPr lang="en-IN" smtClean="0"/>
              <a:t>‹#›</a:t>
            </a:fld>
            <a:endParaRPr lang="en-IN"/>
          </a:p>
        </p:txBody>
      </p:sp>
    </p:spTree>
    <p:extLst>
      <p:ext uri="{BB962C8B-B14F-4D97-AF65-F5344CB8AC3E}">
        <p14:creationId xmlns:p14="http://schemas.microsoft.com/office/powerpoint/2010/main" val="3947115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F273C-95B6-409A-A6E0-4E2FE6205D96}" type="datetimeFigureOut">
              <a:rPr lang="en-IN" smtClean="0"/>
              <a:t>14-07-2020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0AAD83-192D-434D-9FAF-F5D15E4E7D6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18153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F273C-95B6-409A-A6E0-4E2FE6205D96}" type="datetimeFigureOut">
              <a:rPr lang="en-IN" smtClean="0"/>
              <a:t>14-07-2020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0AAD83-192D-434D-9FAF-F5D15E4E7D67}" type="slidenum">
              <a:rPr lang="en-IN" smtClean="0"/>
              <a:t>‹#›</a:t>
            </a:fld>
            <a:endParaRPr lang="en-IN"/>
          </a:p>
        </p:txBody>
      </p:sp>
    </p:spTree>
    <p:extLst>
      <p:ext uri="{BB962C8B-B14F-4D97-AF65-F5344CB8AC3E}">
        <p14:creationId xmlns:p14="http://schemas.microsoft.com/office/powerpoint/2010/main" val="836414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6F273C-95B6-409A-A6E0-4E2FE6205D96}" type="datetimeFigureOut">
              <a:rPr lang="en-IN" smtClean="0"/>
              <a:t>14-07-2020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0AAD83-192D-434D-9FAF-F5D15E4E7D67}" type="slidenum">
              <a:rPr lang="en-IN" smtClean="0"/>
              <a:t>‹#›</a:t>
            </a:fld>
            <a:endParaRPr lang="en-IN"/>
          </a:p>
        </p:txBody>
      </p:sp>
    </p:spTree>
    <p:extLst>
      <p:ext uri="{BB962C8B-B14F-4D97-AF65-F5344CB8AC3E}">
        <p14:creationId xmlns:p14="http://schemas.microsoft.com/office/powerpoint/2010/main" val="2960788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6F273C-95B6-409A-A6E0-4E2FE6205D96}" type="datetimeFigureOut">
              <a:rPr lang="en-IN" smtClean="0"/>
              <a:t>14-07-2020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0AAD83-192D-434D-9FAF-F5D15E4E7D67}" type="slidenum">
              <a:rPr lang="en-IN" smtClean="0"/>
              <a:t>‹#›</a:t>
            </a:fld>
            <a:endParaRPr lang="en-IN"/>
          </a:p>
        </p:txBody>
      </p:sp>
    </p:spTree>
    <p:extLst>
      <p:ext uri="{BB962C8B-B14F-4D97-AF65-F5344CB8AC3E}">
        <p14:creationId xmlns:p14="http://schemas.microsoft.com/office/powerpoint/2010/main" val="1592347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F273C-95B6-409A-A6E0-4E2FE6205D96}" type="datetimeFigureOut">
              <a:rPr lang="en-IN" smtClean="0"/>
              <a:t>14-07-2020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AAD83-192D-434D-9FAF-F5D15E4E7D67}" type="slidenum">
              <a:rPr lang="en-IN" smtClean="0"/>
              <a:t>‹#›</a:t>
            </a:fld>
            <a:endParaRPr lang="en-IN"/>
          </a:p>
        </p:txBody>
      </p:sp>
    </p:spTree>
    <p:extLst>
      <p:ext uri="{BB962C8B-B14F-4D97-AF65-F5344CB8AC3E}">
        <p14:creationId xmlns:p14="http://schemas.microsoft.com/office/powerpoint/2010/main" val="2379680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F273C-95B6-409A-A6E0-4E2FE6205D96}" type="datetimeFigureOut">
              <a:rPr lang="en-IN" smtClean="0"/>
              <a:t>14-07-2020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AAD83-192D-434D-9FAF-F5D15E4E7D67}" type="slidenum">
              <a:rPr lang="en-IN" smtClean="0"/>
              <a:t>‹#›</a:t>
            </a:fld>
            <a:endParaRPr lang="en-IN"/>
          </a:p>
        </p:txBody>
      </p:sp>
    </p:spTree>
    <p:extLst>
      <p:ext uri="{BB962C8B-B14F-4D97-AF65-F5344CB8AC3E}">
        <p14:creationId xmlns:p14="http://schemas.microsoft.com/office/powerpoint/2010/main" val="2573188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F273C-95B6-409A-A6E0-4E2FE6205D96}" type="datetimeFigureOut">
              <a:rPr lang="en-IN" smtClean="0"/>
              <a:t>14-07-2020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AAD83-192D-434D-9FAF-F5D15E4E7D67}" type="slidenum">
              <a:rPr lang="en-IN" smtClean="0"/>
              <a:t>‹#›</a:t>
            </a:fld>
            <a:endParaRPr lang="en-IN"/>
          </a:p>
        </p:txBody>
      </p:sp>
    </p:spTree>
    <p:extLst>
      <p:ext uri="{BB962C8B-B14F-4D97-AF65-F5344CB8AC3E}">
        <p14:creationId xmlns:p14="http://schemas.microsoft.com/office/powerpoint/2010/main" val="680236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F273C-95B6-409A-A6E0-4E2FE6205D96}" type="datetimeFigureOut">
              <a:rPr lang="en-IN" smtClean="0"/>
              <a:t>14-07-2020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AAD83-192D-434D-9FAF-F5D15E4E7D67}" type="slidenum">
              <a:rPr lang="en-IN" smtClean="0"/>
              <a:t>‹#›</a:t>
            </a:fld>
            <a:endParaRPr lang="en-IN"/>
          </a:p>
        </p:txBody>
      </p:sp>
    </p:spTree>
    <p:extLst>
      <p:ext uri="{BB962C8B-B14F-4D97-AF65-F5344CB8AC3E}">
        <p14:creationId xmlns:p14="http://schemas.microsoft.com/office/powerpoint/2010/main" val="2061033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6F273C-95B6-409A-A6E0-4E2FE6205D96}" type="datetimeFigureOut">
              <a:rPr lang="en-IN" smtClean="0"/>
              <a:t>14-07-2020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0AAD83-192D-434D-9FAF-F5D15E4E7D67}" type="slidenum">
              <a:rPr lang="en-IN" smtClean="0"/>
              <a:t>‹#›</a:t>
            </a:fld>
            <a:endParaRPr lang="en-IN"/>
          </a:p>
        </p:txBody>
      </p:sp>
    </p:spTree>
    <p:extLst>
      <p:ext uri="{BB962C8B-B14F-4D97-AF65-F5344CB8AC3E}">
        <p14:creationId xmlns:p14="http://schemas.microsoft.com/office/powerpoint/2010/main" val="136252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6F273C-95B6-409A-A6E0-4E2FE6205D96}" type="datetimeFigureOut">
              <a:rPr lang="en-IN" smtClean="0"/>
              <a:t>14-07-2020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0AAD83-192D-434D-9FAF-F5D15E4E7D67}" type="slidenum">
              <a:rPr lang="en-IN" smtClean="0"/>
              <a:t>‹#›</a:t>
            </a:fld>
            <a:endParaRPr lang="en-IN"/>
          </a:p>
        </p:txBody>
      </p:sp>
    </p:spTree>
    <p:extLst>
      <p:ext uri="{BB962C8B-B14F-4D97-AF65-F5344CB8AC3E}">
        <p14:creationId xmlns:p14="http://schemas.microsoft.com/office/powerpoint/2010/main" val="2856578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6F273C-95B6-409A-A6E0-4E2FE6205D96}" type="datetimeFigureOut">
              <a:rPr lang="en-IN" smtClean="0"/>
              <a:t>14-07-2020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0AAD83-192D-434D-9FAF-F5D15E4E7D67}" type="slidenum">
              <a:rPr lang="en-IN" smtClean="0"/>
              <a:t>‹#›</a:t>
            </a:fld>
            <a:endParaRPr lang="en-IN"/>
          </a:p>
        </p:txBody>
      </p:sp>
    </p:spTree>
    <p:extLst>
      <p:ext uri="{BB962C8B-B14F-4D97-AF65-F5344CB8AC3E}">
        <p14:creationId xmlns:p14="http://schemas.microsoft.com/office/powerpoint/2010/main" val="607030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F273C-95B6-409A-A6E0-4E2FE6205D96}" type="datetimeFigureOut">
              <a:rPr lang="en-IN" smtClean="0"/>
              <a:t>14-07-2020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0AAD83-192D-434D-9FAF-F5D15E4E7D67}" type="slidenum">
              <a:rPr lang="en-IN" smtClean="0"/>
              <a:t>‹#›</a:t>
            </a:fld>
            <a:endParaRPr lang="en-IN"/>
          </a:p>
        </p:txBody>
      </p:sp>
    </p:spTree>
    <p:extLst>
      <p:ext uri="{BB962C8B-B14F-4D97-AF65-F5344CB8AC3E}">
        <p14:creationId xmlns:p14="http://schemas.microsoft.com/office/powerpoint/2010/main" val="171950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F273C-95B6-409A-A6E0-4E2FE6205D96}" type="datetimeFigureOut">
              <a:rPr lang="en-IN" smtClean="0"/>
              <a:t>14-07-2020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0AAD83-192D-434D-9FAF-F5D15E4E7D67}" type="slidenum">
              <a:rPr lang="en-IN" smtClean="0"/>
              <a:t>‹#›</a:t>
            </a:fld>
            <a:endParaRPr lang="en-IN"/>
          </a:p>
        </p:txBody>
      </p:sp>
    </p:spTree>
    <p:extLst>
      <p:ext uri="{BB962C8B-B14F-4D97-AF65-F5344CB8AC3E}">
        <p14:creationId xmlns:p14="http://schemas.microsoft.com/office/powerpoint/2010/main" val="355904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F273C-95B6-409A-A6E0-4E2FE6205D96}" type="datetimeFigureOut">
              <a:rPr lang="en-IN" smtClean="0"/>
              <a:t>14-07-2020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0AAD83-192D-434D-9FAF-F5D15E4E7D67}" type="slidenum">
              <a:rPr lang="en-IN" smtClean="0"/>
              <a:t>‹#›</a:t>
            </a:fld>
            <a:endParaRPr lang="en-IN"/>
          </a:p>
        </p:txBody>
      </p:sp>
    </p:spTree>
    <p:extLst>
      <p:ext uri="{BB962C8B-B14F-4D97-AF65-F5344CB8AC3E}">
        <p14:creationId xmlns:p14="http://schemas.microsoft.com/office/powerpoint/2010/main" val="1043955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E6F273C-95B6-409A-A6E0-4E2FE6205D96}" type="datetimeFigureOut">
              <a:rPr lang="en-IN" smtClean="0"/>
              <a:t>14-07-2020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0AAD83-192D-434D-9FAF-F5D15E4E7D67}" type="slidenum">
              <a:rPr lang="en-IN" smtClean="0"/>
              <a:t>‹#›</a:t>
            </a:fld>
            <a:endParaRPr lang="en-IN"/>
          </a:p>
        </p:txBody>
      </p:sp>
    </p:spTree>
    <p:extLst>
      <p:ext uri="{BB962C8B-B14F-4D97-AF65-F5344CB8AC3E}">
        <p14:creationId xmlns:p14="http://schemas.microsoft.com/office/powerpoint/2010/main" val="1535848948"/>
      </p:ext>
    </p:extLst>
  </p:cSld>
  <p:clrMap bg1="dk1" tx1="lt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A5F8-8663-4D28-8773-98B045129DCD}"/>
              </a:ext>
            </a:extLst>
          </p:cNvPr>
          <p:cNvSpPr>
            <a:spLocks noGrp="1"/>
          </p:cNvSpPr>
          <p:nvPr>
            <p:ph type="ctrTitle"/>
          </p:nvPr>
        </p:nvSpPr>
        <p:spPr>
          <a:xfrm>
            <a:off x="2497747" y="1544394"/>
            <a:ext cx="9211262" cy="2387600"/>
          </a:xfrm>
        </p:spPr>
        <p:txBody>
          <a:bodyPr/>
          <a:lstStyle/>
          <a:p>
            <a:pPr algn="l"/>
            <a:r>
              <a:rPr lang="en-IN" b="1" dirty="0">
                <a:solidFill>
                  <a:schemeClr val="bg1"/>
                </a:solidFill>
                <a:latin typeface="Times New Roman" panose="02020603050405020304" pitchFamily="18" charset="0"/>
                <a:cs typeface="Times New Roman" panose="02020603050405020304" pitchFamily="18" charset="0"/>
              </a:rPr>
              <a:t>TOPIC: </a:t>
            </a:r>
            <a:br>
              <a:rPr lang="en-IN" b="1" dirty="0">
                <a:solidFill>
                  <a:schemeClr val="bg1"/>
                </a:solidFill>
                <a:latin typeface="Times New Roman" panose="02020603050405020304" pitchFamily="18" charset="0"/>
                <a:cs typeface="Times New Roman" panose="02020603050405020304" pitchFamily="18" charset="0"/>
              </a:rPr>
            </a:br>
            <a:r>
              <a:rPr lang="en-IN" b="1" dirty="0">
                <a:solidFill>
                  <a:schemeClr val="bg1"/>
                </a:solidFill>
                <a:latin typeface="Times New Roman" panose="02020603050405020304" pitchFamily="18" charset="0"/>
                <a:cs typeface="Times New Roman" panose="02020603050405020304" pitchFamily="18" charset="0"/>
              </a:rPr>
              <a:t>SENTIMENT ANALYSIS OF COVID-19 TWEETS</a:t>
            </a:r>
          </a:p>
        </p:txBody>
      </p:sp>
      <p:sp>
        <p:nvSpPr>
          <p:cNvPr id="3" name="Subtitle 2">
            <a:extLst>
              <a:ext uri="{FF2B5EF4-FFF2-40B4-BE49-F238E27FC236}">
                <a16:creationId xmlns:a16="http://schemas.microsoft.com/office/drawing/2014/main" id="{950F50D9-C981-473D-9674-38D71938292B}"/>
              </a:ext>
            </a:extLst>
          </p:cNvPr>
          <p:cNvSpPr>
            <a:spLocks noGrp="1"/>
          </p:cNvSpPr>
          <p:nvPr>
            <p:ph type="subTitle" idx="1"/>
          </p:nvPr>
        </p:nvSpPr>
        <p:spPr>
          <a:xfrm>
            <a:off x="3179299" y="4910333"/>
            <a:ext cx="8529710" cy="1655762"/>
          </a:xfrm>
        </p:spPr>
        <p:txBody>
          <a:bodyPr/>
          <a:lstStyle/>
          <a:p>
            <a:r>
              <a:rPr lang="en-IN" dirty="0">
                <a:solidFill>
                  <a:schemeClr val="bg1"/>
                </a:solidFill>
              </a:rPr>
              <a:t>Team name : PUVI</a:t>
            </a:r>
          </a:p>
          <a:p>
            <a:r>
              <a:rPr lang="en-IN" dirty="0">
                <a:solidFill>
                  <a:schemeClr val="bg1"/>
                </a:solidFill>
              </a:rPr>
              <a:t>Team Member : Vikash kumar &amp; puja kumari</a:t>
            </a:r>
          </a:p>
        </p:txBody>
      </p:sp>
    </p:spTree>
    <p:extLst>
      <p:ext uri="{BB962C8B-B14F-4D97-AF65-F5344CB8AC3E}">
        <p14:creationId xmlns:p14="http://schemas.microsoft.com/office/powerpoint/2010/main" val="2651593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C2E7E-599F-43C5-A455-96461ABA0F75}"/>
              </a:ext>
            </a:extLst>
          </p:cNvPr>
          <p:cNvSpPr>
            <a:spLocks noGrp="1"/>
          </p:cNvSpPr>
          <p:nvPr>
            <p:ph type="title"/>
          </p:nvPr>
        </p:nvSpPr>
        <p:spPr>
          <a:xfrm>
            <a:off x="1143000" y="731059"/>
            <a:ext cx="9905998" cy="605371"/>
          </a:xfrm>
        </p:spPr>
        <p:txBody>
          <a:bodyPr>
            <a:normAutofit fontScale="90000"/>
          </a:bodyPr>
          <a:lstStyle/>
          <a:p>
            <a:pPr algn="ctr"/>
            <a:r>
              <a:rPr lang="en-IN" sz="4000" b="1" dirty="0">
                <a:solidFill>
                  <a:schemeClr val="bg1"/>
                </a:solidFill>
              </a:rPr>
              <a:t>conclusion</a:t>
            </a:r>
          </a:p>
        </p:txBody>
      </p:sp>
      <p:sp>
        <p:nvSpPr>
          <p:cNvPr id="3" name="Content Placeholder 2">
            <a:extLst>
              <a:ext uri="{FF2B5EF4-FFF2-40B4-BE49-F238E27FC236}">
                <a16:creationId xmlns:a16="http://schemas.microsoft.com/office/drawing/2014/main" id="{0750664D-DB5D-41B2-86D9-7B054EBE1920}"/>
              </a:ext>
            </a:extLst>
          </p:cNvPr>
          <p:cNvSpPr>
            <a:spLocks noGrp="1"/>
          </p:cNvSpPr>
          <p:nvPr>
            <p:ph idx="1"/>
          </p:nvPr>
        </p:nvSpPr>
        <p:spPr>
          <a:xfrm>
            <a:off x="1143000" y="2080133"/>
            <a:ext cx="9905999" cy="3195252"/>
          </a:xfrm>
        </p:spPr>
        <p:txBody>
          <a:bodyPr/>
          <a:lstStyle/>
          <a:p>
            <a:pPr marL="0" indent="0" algn="just">
              <a:buNone/>
            </a:pPr>
            <a:r>
              <a:rPr lang="en-US" dirty="0">
                <a:solidFill>
                  <a:schemeClr val="bg1"/>
                </a:solidFill>
              </a:rPr>
              <a:t>In this project, we analyzed the sentiments of COVID-19-related tweets in several ways. The overall trend shows that the public has been more optimistic over me. Digging into the multi-dimensional sentiment analysis, we found that the sentiment “Assertive” went up, and “Fearful” went down through the me. Besides, the Sentiment Density indicates that the public turned out to be less loaded with emotions. At last, the topics behind the sentiments unfolded more details. </a:t>
            </a:r>
            <a:endParaRPr lang="en-IN" dirty="0">
              <a:solidFill>
                <a:schemeClr val="bg1"/>
              </a:solidFill>
            </a:endParaRPr>
          </a:p>
        </p:txBody>
      </p:sp>
    </p:spTree>
    <p:extLst>
      <p:ext uri="{BB962C8B-B14F-4D97-AF65-F5344CB8AC3E}">
        <p14:creationId xmlns:p14="http://schemas.microsoft.com/office/powerpoint/2010/main" val="2721877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DCEA-8EFF-40EA-8399-8A97BAF80133}"/>
              </a:ext>
            </a:extLst>
          </p:cNvPr>
          <p:cNvSpPr>
            <a:spLocks noGrp="1"/>
          </p:cNvSpPr>
          <p:nvPr>
            <p:ph type="title"/>
          </p:nvPr>
        </p:nvSpPr>
        <p:spPr>
          <a:xfrm>
            <a:off x="1141413" y="618518"/>
            <a:ext cx="9905998" cy="1210282"/>
          </a:xfrm>
        </p:spPr>
        <p:txBody>
          <a:bodyPr>
            <a:normAutofit/>
          </a:bodyPr>
          <a:lstStyle/>
          <a:p>
            <a:pPr algn="ctr"/>
            <a:r>
              <a:rPr lang="en-IN" sz="4400" b="1" dirty="0">
                <a:solidFill>
                  <a:schemeClr val="bg1"/>
                </a:solidFill>
              </a:rPr>
              <a:t>Future scope</a:t>
            </a:r>
          </a:p>
        </p:txBody>
      </p:sp>
      <p:sp>
        <p:nvSpPr>
          <p:cNvPr id="3" name="Content Placeholder 2">
            <a:extLst>
              <a:ext uri="{FF2B5EF4-FFF2-40B4-BE49-F238E27FC236}">
                <a16:creationId xmlns:a16="http://schemas.microsoft.com/office/drawing/2014/main" id="{A2213FE2-CBCA-4126-8191-78B0550A7F28}"/>
              </a:ext>
            </a:extLst>
          </p:cNvPr>
          <p:cNvSpPr>
            <a:spLocks noGrp="1"/>
          </p:cNvSpPr>
          <p:nvPr>
            <p:ph idx="1"/>
          </p:nvPr>
        </p:nvSpPr>
        <p:spPr/>
        <p:txBody>
          <a:bodyPr/>
          <a:lstStyle/>
          <a:p>
            <a:pPr marL="514350" indent="-514350">
              <a:buAutoNum type="romanLcParenR"/>
            </a:pPr>
            <a:r>
              <a:rPr lang="en-US" dirty="0">
                <a:solidFill>
                  <a:schemeClr val="bg1"/>
                </a:solidFill>
              </a:rPr>
              <a:t>Future research can be done with possible improvement such as more refined data and more accurate algorithm. </a:t>
            </a:r>
          </a:p>
          <a:p>
            <a:pPr marL="514350" indent="-514350">
              <a:buAutoNum type="romanLcParenR"/>
            </a:pPr>
            <a:r>
              <a:rPr lang="en-US" dirty="0">
                <a:solidFill>
                  <a:schemeClr val="bg1"/>
                </a:solidFill>
              </a:rPr>
              <a:t>Potential improvement can be made to our data collection analysis method. </a:t>
            </a:r>
          </a:p>
          <a:p>
            <a:pPr marL="514350" indent="-514350">
              <a:buAutoNum type="romanLcParenR"/>
            </a:pPr>
            <a:r>
              <a:rPr lang="en-US" dirty="0">
                <a:solidFill>
                  <a:schemeClr val="bg1"/>
                </a:solidFill>
              </a:rPr>
              <a:t> In future we can also do the best to analyze the other language tweets with English tweets.</a:t>
            </a:r>
          </a:p>
          <a:p>
            <a:pPr marL="514350" indent="-514350">
              <a:buAutoNum type="romanLcParenR"/>
            </a:pPr>
            <a:r>
              <a:rPr lang="en-US" dirty="0">
                <a:solidFill>
                  <a:schemeClr val="bg1"/>
                </a:solidFill>
              </a:rPr>
              <a:t>We can also make use of BERT Classification for analyzing the tweets</a:t>
            </a:r>
            <a:endParaRPr lang="en-IN" dirty="0">
              <a:solidFill>
                <a:schemeClr val="bg1"/>
              </a:solidFill>
            </a:endParaRPr>
          </a:p>
        </p:txBody>
      </p:sp>
    </p:spTree>
    <p:extLst>
      <p:ext uri="{BB962C8B-B14F-4D97-AF65-F5344CB8AC3E}">
        <p14:creationId xmlns:p14="http://schemas.microsoft.com/office/powerpoint/2010/main" val="4030051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247717-5E4A-4DEB-8BCC-7C87BB1A7BBD}"/>
              </a:ext>
            </a:extLst>
          </p:cNvPr>
          <p:cNvSpPr>
            <a:spLocks noGrp="1"/>
          </p:cNvSpPr>
          <p:nvPr>
            <p:ph type="title"/>
          </p:nvPr>
        </p:nvSpPr>
        <p:spPr>
          <a:xfrm>
            <a:off x="1143001" y="2503588"/>
            <a:ext cx="9905998" cy="1478570"/>
          </a:xfrm>
        </p:spPr>
        <p:txBody>
          <a:bodyPr>
            <a:normAutofit fontScale="90000"/>
          </a:bodyPr>
          <a:lstStyle/>
          <a:p>
            <a:pPr algn="ctr"/>
            <a:r>
              <a:rPr lang="en-IN" sz="10700" dirty="0">
                <a:solidFill>
                  <a:schemeClr val="bg1"/>
                </a:solidFill>
              </a:rPr>
              <a:t>THANKYOU</a:t>
            </a:r>
            <a:br>
              <a:rPr lang="en-IN" sz="9600" dirty="0">
                <a:solidFill>
                  <a:schemeClr val="bg1"/>
                </a:solidFill>
              </a:rPr>
            </a:br>
            <a:endParaRPr lang="en-IN" sz="3100" dirty="0">
              <a:solidFill>
                <a:schemeClr val="bg1"/>
              </a:solidFill>
            </a:endParaRPr>
          </a:p>
        </p:txBody>
      </p:sp>
      <p:sp>
        <p:nvSpPr>
          <p:cNvPr id="5" name="Rectangle 4">
            <a:extLst>
              <a:ext uri="{FF2B5EF4-FFF2-40B4-BE49-F238E27FC236}">
                <a16:creationId xmlns:a16="http://schemas.microsoft.com/office/drawing/2014/main" id="{2EA2F5FD-92B5-47C1-8CF5-663887981D40}"/>
              </a:ext>
            </a:extLst>
          </p:cNvPr>
          <p:cNvSpPr/>
          <p:nvPr/>
        </p:nvSpPr>
        <p:spPr>
          <a:xfrm>
            <a:off x="7747664" y="3612826"/>
            <a:ext cx="1873333" cy="461665"/>
          </a:xfrm>
          <a:prstGeom prst="rect">
            <a:avLst/>
          </a:prstGeom>
        </p:spPr>
        <p:txBody>
          <a:bodyPr wrap="none">
            <a:spAutoFit/>
          </a:bodyPr>
          <a:lstStyle/>
          <a:p>
            <a:r>
              <a:rPr lang="en-IN" sz="2400" dirty="0">
                <a:solidFill>
                  <a:schemeClr val="bg1"/>
                </a:solidFill>
              </a:rPr>
              <a:t>STAY SAFE….</a:t>
            </a:r>
            <a:endParaRPr lang="en-IN" sz="2400" dirty="0"/>
          </a:p>
        </p:txBody>
      </p:sp>
    </p:spTree>
    <p:extLst>
      <p:ext uri="{BB962C8B-B14F-4D97-AF65-F5344CB8AC3E}">
        <p14:creationId xmlns:p14="http://schemas.microsoft.com/office/powerpoint/2010/main" val="108179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8BF2-322B-430E-897C-4183A556338F}"/>
              </a:ext>
            </a:extLst>
          </p:cNvPr>
          <p:cNvSpPr>
            <a:spLocks noGrp="1"/>
          </p:cNvSpPr>
          <p:nvPr>
            <p:ph type="title"/>
          </p:nvPr>
        </p:nvSpPr>
        <p:spPr>
          <a:xfrm>
            <a:off x="1141412" y="351232"/>
            <a:ext cx="9905998" cy="914860"/>
          </a:xfrm>
        </p:spPr>
        <p:txBody>
          <a:bodyPr>
            <a:normAutofit/>
          </a:bodyPr>
          <a:lstStyle/>
          <a:p>
            <a:pPr algn="ctr"/>
            <a:r>
              <a:rPr lang="en-IN" sz="4000" b="1" dirty="0">
                <a:solidFill>
                  <a:schemeClr val="bg1"/>
                </a:solidFill>
              </a:rPr>
              <a:t>INTRODUCTION</a:t>
            </a:r>
          </a:p>
        </p:txBody>
      </p:sp>
      <p:sp>
        <p:nvSpPr>
          <p:cNvPr id="3" name="Content Placeholder 2">
            <a:extLst>
              <a:ext uri="{FF2B5EF4-FFF2-40B4-BE49-F238E27FC236}">
                <a16:creationId xmlns:a16="http://schemas.microsoft.com/office/drawing/2014/main" id="{1EF205FB-498D-4150-AF06-8C55D820D914}"/>
              </a:ext>
            </a:extLst>
          </p:cNvPr>
          <p:cNvSpPr>
            <a:spLocks noGrp="1"/>
          </p:cNvSpPr>
          <p:nvPr>
            <p:ph idx="1"/>
          </p:nvPr>
        </p:nvSpPr>
        <p:spPr>
          <a:xfrm>
            <a:off x="1141412" y="2249486"/>
            <a:ext cx="9905999" cy="4080975"/>
          </a:xfrm>
        </p:spPr>
        <p:txBody>
          <a:bodyPr>
            <a:normAutofit/>
          </a:bodyPr>
          <a:lstStyle/>
          <a:p>
            <a:pPr marL="0" indent="0" algn="just">
              <a:buNone/>
            </a:pPr>
            <a:r>
              <a:rPr lang="en-IN" dirty="0">
                <a:solidFill>
                  <a:schemeClr val="bg1"/>
                </a:solidFill>
              </a:rPr>
              <a:t>We all are aware that how COVID-19 (Coronavirus) impact on many people.</a:t>
            </a:r>
          </a:p>
          <a:p>
            <a:pPr marL="0" indent="0" algn="just">
              <a:buNone/>
            </a:pPr>
            <a:r>
              <a:rPr lang="en-IN" dirty="0">
                <a:solidFill>
                  <a:schemeClr val="bg1"/>
                </a:solidFill>
              </a:rPr>
              <a:t>This is the biggest pandemic of 2020 worldwide.</a:t>
            </a:r>
          </a:p>
          <a:p>
            <a:pPr marL="0" indent="0" algn="just">
              <a:buNone/>
            </a:pPr>
            <a:r>
              <a:rPr lang="en-IN" dirty="0">
                <a:solidFill>
                  <a:schemeClr val="bg1"/>
                </a:solidFill>
              </a:rPr>
              <a:t>Many people are getting affect by the emotional stability. </a:t>
            </a:r>
          </a:p>
          <a:p>
            <a:pPr marL="0" indent="0" algn="just">
              <a:buNone/>
            </a:pPr>
            <a:r>
              <a:rPr lang="en-IN" dirty="0">
                <a:solidFill>
                  <a:schemeClr val="bg1"/>
                </a:solidFill>
              </a:rPr>
              <a:t>So to analyse people sentiment we chose this topic so that people can easily come out with there emotions.</a:t>
            </a:r>
          </a:p>
          <a:p>
            <a:pPr marL="0" indent="0" algn="just">
              <a:buNone/>
            </a:pPr>
            <a:r>
              <a:rPr lang="en-US" dirty="0">
                <a:solidFill>
                  <a:schemeClr val="bg1"/>
                </a:solidFill>
              </a:rPr>
              <a:t>To understand and analyze the human sentiments publicly we choose twitter API because twitter is the biggest source of social media where people share a lot of views. </a:t>
            </a:r>
            <a:endParaRPr lang="en-IN" dirty="0">
              <a:solidFill>
                <a:schemeClr val="bg1"/>
              </a:solidFill>
            </a:endParaRPr>
          </a:p>
        </p:txBody>
      </p:sp>
    </p:spTree>
    <p:extLst>
      <p:ext uri="{BB962C8B-B14F-4D97-AF65-F5344CB8AC3E}">
        <p14:creationId xmlns:p14="http://schemas.microsoft.com/office/powerpoint/2010/main" val="71365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2711-D8B9-4C37-AA34-FA5F9A7C36C6}"/>
              </a:ext>
            </a:extLst>
          </p:cNvPr>
          <p:cNvSpPr>
            <a:spLocks noGrp="1"/>
          </p:cNvSpPr>
          <p:nvPr>
            <p:ph type="title"/>
          </p:nvPr>
        </p:nvSpPr>
        <p:spPr/>
        <p:txBody>
          <a:bodyPr/>
          <a:lstStyle/>
          <a:p>
            <a:pPr algn="ctr"/>
            <a:r>
              <a:rPr lang="en-IN" b="1" dirty="0">
                <a:solidFill>
                  <a:schemeClr val="bg1"/>
                </a:solidFill>
              </a:rPr>
              <a:t>UNIQUENESS</a:t>
            </a:r>
          </a:p>
        </p:txBody>
      </p:sp>
      <p:sp>
        <p:nvSpPr>
          <p:cNvPr id="3" name="Content Placeholder 2">
            <a:extLst>
              <a:ext uri="{FF2B5EF4-FFF2-40B4-BE49-F238E27FC236}">
                <a16:creationId xmlns:a16="http://schemas.microsoft.com/office/drawing/2014/main" id="{AA5D9107-6F9C-4DBA-9C58-2DF0533DCE93}"/>
              </a:ext>
            </a:extLst>
          </p:cNvPr>
          <p:cNvSpPr>
            <a:spLocks noGrp="1"/>
          </p:cNvSpPr>
          <p:nvPr>
            <p:ph idx="1"/>
          </p:nvPr>
        </p:nvSpPr>
        <p:spPr>
          <a:xfrm>
            <a:off x="1141412" y="1841523"/>
            <a:ext cx="9905999" cy="4608513"/>
          </a:xfrm>
        </p:spPr>
        <p:txBody>
          <a:bodyPr>
            <a:normAutofit/>
          </a:bodyPr>
          <a:lstStyle/>
          <a:p>
            <a:pPr marL="0" indent="0" algn="just">
              <a:buNone/>
            </a:pPr>
            <a:r>
              <a:rPr lang="en-US" dirty="0">
                <a:solidFill>
                  <a:schemeClr val="bg1"/>
                </a:solidFill>
              </a:rPr>
              <a:t>We are considering the live tweets instead of some particular period tweets.</a:t>
            </a:r>
          </a:p>
          <a:p>
            <a:pPr marL="0" indent="0" algn="just">
              <a:buNone/>
            </a:pPr>
            <a:r>
              <a:rPr lang="en-US" dirty="0">
                <a:solidFill>
                  <a:schemeClr val="bg1"/>
                </a:solidFill>
              </a:rPr>
              <a:t>It will analyze the government profile tweet every time and all those tweets will be analyzed based on polarity and emojis. </a:t>
            </a:r>
          </a:p>
          <a:p>
            <a:pPr marL="0" indent="0" algn="just">
              <a:buNone/>
            </a:pPr>
            <a:r>
              <a:rPr lang="en-US" dirty="0">
                <a:solidFill>
                  <a:schemeClr val="bg1"/>
                </a:solidFill>
              </a:rPr>
              <a:t>This project will be easily accessible as it will deploy on the cloud and from every device, it will be accessible. This project dashboard will be user responsive. </a:t>
            </a:r>
          </a:p>
          <a:p>
            <a:pPr marL="0" indent="0" algn="just">
              <a:buNone/>
            </a:pPr>
            <a:r>
              <a:rPr lang="en-US" dirty="0">
                <a:solidFill>
                  <a:schemeClr val="bg1"/>
                </a:solidFill>
              </a:rPr>
              <a:t>This means the design of our project is similar to adaptive design, which also adapts to the different screen sizes such as we can see that project on mobile phones, laptops, and tablets.</a:t>
            </a:r>
            <a:endParaRPr lang="en-IN" dirty="0">
              <a:solidFill>
                <a:schemeClr val="bg1"/>
              </a:solidFill>
            </a:endParaRPr>
          </a:p>
        </p:txBody>
      </p:sp>
    </p:spTree>
    <p:extLst>
      <p:ext uri="{BB962C8B-B14F-4D97-AF65-F5344CB8AC3E}">
        <p14:creationId xmlns:p14="http://schemas.microsoft.com/office/powerpoint/2010/main" val="184062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AFB4C-7241-4FFD-A74E-82E20D29A16D}"/>
              </a:ext>
            </a:extLst>
          </p:cNvPr>
          <p:cNvSpPr>
            <a:spLocks noGrp="1"/>
          </p:cNvSpPr>
          <p:nvPr>
            <p:ph type="title"/>
          </p:nvPr>
        </p:nvSpPr>
        <p:spPr/>
        <p:txBody>
          <a:bodyPr/>
          <a:lstStyle/>
          <a:p>
            <a:pPr algn="ctr"/>
            <a:r>
              <a:rPr lang="en-IN" b="1" dirty="0">
                <a:solidFill>
                  <a:schemeClr val="bg1"/>
                </a:solidFill>
              </a:rPr>
              <a:t>Idea behind our project</a:t>
            </a:r>
          </a:p>
        </p:txBody>
      </p:sp>
      <p:pic>
        <p:nvPicPr>
          <p:cNvPr id="5" name="Content Placeholder 4">
            <a:extLst>
              <a:ext uri="{FF2B5EF4-FFF2-40B4-BE49-F238E27FC236}">
                <a16:creationId xmlns:a16="http://schemas.microsoft.com/office/drawing/2014/main" id="{3440ED3C-6F88-4D51-800D-EEABA14630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6852" y="1786597"/>
            <a:ext cx="8626818" cy="4452885"/>
          </a:xfrm>
        </p:spPr>
      </p:pic>
    </p:spTree>
    <p:extLst>
      <p:ext uri="{BB962C8B-B14F-4D97-AF65-F5344CB8AC3E}">
        <p14:creationId xmlns:p14="http://schemas.microsoft.com/office/powerpoint/2010/main" val="1308733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E26D-4B17-4BBF-AB54-DD29C33471F7}"/>
              </a:ext>
            </a:extLst>
          </p:cNvPr>
          <p:cNvSpPr>
            <a:spLocks noGrp="1"/>
          </p:cNvSpPr>
          <p:nvPr>
            <p:ph type="title"/>
          </p:nvPr>
        </p:nvSpPr>
        <p:spPr/>
        <p:txBody>
          <a:bodyPr/>
          <a:lstStyle/>
          <a:p>
            <a:r>
              <a:rPr lang="en-IN" dirty="0">
                <a:solidFill>
                  <a:schemeClr val="bg1"/>
                </a:solidFill>
              </a:rPr>
              <a:t>Steps involve</a:t>
            </a:r>
          </a:p>
        </p:txBody>
      </p:sp>
      <p:sp>
        <p:nvSpPr>
          <p:cNvPr id="3" name="Content Placeholder 2">
            <a:extLst>
              <a:ext uri="{FF2B5EF4-FFF2-40B4-BE49-F238E27FC236}">
                <a16:creationId xmlns:a16="http://schemas.microsoft.com/office/drawing/2014/main" id="{21E4DB5C-410F-4C09-AC72-B8807E4DA807}"/>
              </a:ext>
            </a:extLst>
          </p:cNvPr>
          <p:cNvSpPr>
            <a:spLocks noGrp="1"/>
          </p:cNvSpPr>
          <p:nvPr>
            <p:ph idx="1"/>
          </p:nvPr>
        </p:nvSpPr>
        <p:spPr/>
        <p:txBody>
          <a:bodyPr/>
          <a:lstStyle/>
          <a:p>
            <a:r>
              <a:rPr lang="en-IN" dirty="0">
                <a:solidFill>
                  <a:schemeClr val="bg1"/>
                </a:solidFill>
              </a:rPr>
              <a:t>Step 1: Tweets Collection</a:t>
            </a:r>
          </a:p>
          <a:p>
            <a:r>
              <a:rPr lang="en-IN" dirty="0">
                <a:solidFill>
                  <a:schemeClr val="bg1"/>
                </a:solidFill>
              </a:rPr>
              <a:t>Step 2: Data Pre-processing i.e. Tweets</a:t>
            </a:r>
          </a:p>
          <a:p>
            <a:r>
              <a:rPr lang="en-IN" dirty="0">
                <a:solidFill>
                  <a:schemeClr val="bg1"/>
                </a:solidFill>
              </a:rPr>
              <a:t>Step 3: Analysing the Data through NLP</a:t>
            </a:r>
          </a:p>
          <a:p>
            <a:r>
              <a:rPr lang="en-IN" dirty="0">
                <a:solidFill>
                  <a:schemeClr val="bg1"/>
                </a:solidFill>
              </a:rPr>
              <a:t>Step 4: Finally Dashboard Design</a:t>
            </a:r>
          </a:p>
        </p:txBody>
      </p:sp>
    </p:spTree>
    <p:extLst>
      <p:ext uri="{BB962C8B-B14F-4D97-AF65-F5344CB8AC3E}">
        <p14:creationId xmlns:p14="http://schemas.microsoft.com/office/powerpoint/2010/main" val="40460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407E8-BB7C-424A-9117-D96A0C7A3BED}"/>
              </a:ext>
            </a:extLst>
          </p:cNvPr>
          <p:cNvSpPr>
            <a:spLocks noGrp="1"/>
          </p:cNvSpPr>
          <p:nvPr>
            <p:ph type="title"/>
          </p:nvPr>
        </p:nvSpPr>
        <p:spPr>
          <a:xfrm>
            <a:off x="1143001" y="236345"/>
            <a:ext cx="9905998" cy="830454"/>
          </a:xfrm>
        </p:spPr>
        <p:txBody>
          <a:bodyPr>
            <a:normAutofit/>
          </a:bodyPr>
          <a:lstStyle/>
          <a:p>
            <a:r>
              <a:rPr lang="en-IN" sz="4000" b="1" dirty="0">
                <a:solidFill>
                  <a:schemeClr val="bg1"/>
                </a:solidFill>
              </a:rPr>
              <a:t>Snapshot of our project</a:t>
            </a:r>
          </a:p>
        </p:txBody>
      </p:sp>
      <p:sp>
        <p:nvSpPr>
          <p:cNvPr id="3" name="Content Placeholder 2">
            <a:extLst>
              <a:ext uri="{FF2B5EF4-FFF2-40B4-BE49-F238E27FC236}">
                <a16:creationId xmlns:a16="http://schemas.microsoft.com/office/drawing/2014/main" id="{DCD1BB10-8044-4F22-99A9-E8E05B02BCB9}"/>
              </a:ext>
            </a:extLst>
          </p:cNvPr>
          <p:cNvSpPr>
            <a:spLocks noGrp="1"/>
          </p:cNvSpPr>
          <p:nvPr>
            <p:ph idx="1"/>
          </p:nvPr>
        </p:nvSpPr>
        <p:spPr>
          <a:xfrm>
            <a:off x="1141412" y="1066799"/>
            <a:ext cx="9905999" cy="4724402"/>
          </a:xfrm>
        </p:spPr>
        <p:txBody>
          <a:bodyPr/>
          <a:lstStyle/>
          <a:p>
            <a:pPr marL="0" indent="0">
              <a:buNone/>
            </a:pPr>
            <a:r>
              <a:rPr lang="en-IN" dirty="0">
                <a:solidFill>
                  <a:schemeClr val="bg1"/>
                </a:solidFill>
              </a:rPr>
              <a:t>Here we are going to show how our dashboard look like and how we are able to analyse. Here we are showing the tweets sentiments in the form of graph donut, percentage and word cloud.</a:t>
            </a:r>
          </a:p>
          <a:p>
            <a:pPr marL="0" indent="0">
              <a:buNone/>
            </a:pPr>
            <a:endParaRPr lang="en-IN" dirty="0">
              <a:solidFill>
                <a:schemeClr val="bg1"/>
              </a:solidFill>
            </a:endParaRPr>
          </a:p>
        </p:txBody>
      </p:sp>
      <p:pic>
        <p:nvPicPr>
          <p:cNvPr id="7" name="Picture 6">
            <a:extLst>
              <a:ext uri="{FF2B5EF4-FFF2-40B4-BE49-F238E27FC236}">
                <a16:creationId xmlns:a16="http://schemas.microsoft.com/office/drawing/2014/main" id="{1526AF39-75CD-484C-AE23-B44E20351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321" y="2744167"/>
            <a:ext cx="7514116" cy="3651928"/>
          </a:xfrm>
          <a:prstGeom prst="rect">
            <a:avLst/>
          </a:prstGeom>
        </p:spPr>
      </p:pic>
    </p:spTree>
    <p:extLst>
      <p:ext uri="{BB962C8B-B14F-4D97-AF65-F5344CB8AC3E}">
        <p14:creationId xmlns:p14="http://schemas.microsoft.com/office/powerpoint/2010/main" val="149355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F4C1-F413-49AF-A988-4DD6EFAE580F}"/>
              </a:ext>
            </a:extLst>
          </p:cNvPr>
          <p:cNvSpPr>
            <a:spLocks noGrp="1"/>
          </p:cNvSpPr>
          <p:nvPr>
            <p:ph type="title"/>
          </p:nvPr>
        </p:nvSpPr>
        <p:spPr>
          <a:xfrm>
            <a:off x="1282090" y="140216"/>
            <a:ext cx="9905998" cy="703845"/>
          </a:xfrm>
        </p:spPr>
        <p:txBody>
          <a:bodyPr>
            <a:normAutofit/>
          </a:bodyPr>
          <a:lstStyle/>
          <a:p>
            <a:r>
              <a:rPr lang="en-IN" sz="2400" dirty="0">
                <a:solidFill>
                  <a:schemeClr val="bg1"/>
                </a:solidFill>
              </a:rPr>
              <a:t>Continued………</a:t>
            </a:r>
          </a:p>
        </p:txBody>
      </p:sp>
      <p:pic>
        <p:nvPicPr>
          <p:cNvPr id="5" name="Content Placeholder 4">
            <a:extLst>
              <a:ext uri="{FF2B5EF4-FFF2-40B4-BE49-F238E27FC236}">
                <a16:creationId xmlns:a16="http://schemas.microsoft.com/office/drawing/2014/main" id="{44F78732-0ED6-46FA-AE50-43ED2EBD1C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996063"/>
            <a:ext cx="5455275" cy="2619334"/>
          </a:xfrm>
        </p:spPr>
      </p:pic>
      <p:pic>
        <p:nvPicPr>
          <p:cNvPr id="7" name="Picture 6">
            <a:extLst>
              <a:ext uri="{FF2B5EF4-FFF2-40B4-BE49-F238E27FC236}">
                <a16:creationId xmlns:a16="http://schemas.microsoft.com/office/drawing/2014/main" id="{5A150969-26E5-4CA5-ACBD-8242DEE86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7760" y="3723776"/>
            <a:ext cx="5692726" cy="2741098"/>
          </a:xfrm>
          <a:prstGeom prst="rect">
            <a:avLst/>
          </a:prstGeom>
        </p:spPr>
      </p:pic>
    </p:spTree>
    <p:extLst>
      <p:ext uri="{BB962C8B-B14F-4D97-AF65-F5344CB8AC3E}">
        <p14:creationId xmlns:p14="http://schemas.microsoft.com/office/powerpoint/2010/main" val="1534626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B5985-417E-41BE-A5BB-FBB4D88E61B5}"/>
              </a:ext>
            </a:extLst>
          </p:cNvPr>
          <p:cNvSpPr>
            <a:spLocks noGrp="1"/>
          </p:cNvSpPr>
          <p:nvPr>
            <p:ph type="title"/>
          </p:nvPr>
        </p:nvSpPr>
        <p:spPr>
          <a:xfrm>
            <a:off x="1143001" y="168352"/>
            <a:ext cx="9905998" cy="717913"/>
          </a:xfrm>
        </p:spPr>
        <p:txBody>
          <a:bodyPr>
            <a:normAutofit/>
          </a:bodyPr>
          <a:lstStyle/>
          <a:p>
            <a:r>
              <a:rPr lang="en-IN" sz="4000" b="1" dirty="0">
                <a:solidFill>
                  <a:schemeClr val="bg1"/>
                </a:solidFill>
              </a:rPr>
              <a:t>TESTING</a:t>
            </a:r>
          </a:p>
        </p:txBody>
      </p:sp>
      <p:sp>
        <p:nvSpPr>
          <p:cNvPr id="3" name="Content Placeholder 2">
            <a:extLst>
              <a:ext uri="{FF2B5EF4-FFF2-40B4-BE49-F238E27FC236}">
                <a16:creationId xmlns:a16="http://schemas.microsoft.com/office/drawing/2014/main" id="{ABA5AAEA-D2DF-4951-B521-A27793BB37FD}"/>
              </a:ext>
            </a:extLst>
          </p:cNvPr>
          <p:cNvSpPr>
            <a:spLocks noGrp="1"/>
          </p:cNvSpPr>
          <p:nvPr>
            <p:ph idx="1"/>
          </p:nvPr>
        </p:nvSpPr>
        <p:spPr>
          <a:xfrm>
            <a:off x="1141412" y="1097280"/>
            <a:ext cx="9905999" cy="4693921"/>
          </a:xfrm>
        </p:spPr>
        <p:txBody>
          <a:bodyPr/>
          <a:lstStyle/>
          <a:p>
            <a:pPr marL="0" indent="0">
              <a:buNone/>
            </a:pPr>
            <a:r>
              <a:rPr lang="en-IN" dirty="0"/>
              <a:t>This is testing page where we are going to analyse the emotions or sentiments on a particular tweets or text.</a:t>
            </a:r>
          </a:p>
          <a:p>
            <a:endParaRPr lang="en-IN" dirty="0"/>
          </a:p>
        </p:txBody>
      </p:sp>
      <p:pic>
        <p:nvPicPr>
          <p:cNvPr id="7" name="Picture 6">
            <a:extLst>
              <a:ext uri="{FF2B5EF4-FFF2-40B4-BE49-F238E27FC236}">
                <a16:creationId xmlns:a16="http://schemas.microsoft.com/office/drawing/2014/main" id="{B4D5FE92-AC59-4C9A-8110-530E23A03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634" y="2276829"/>
            <a:ext cx="8365588" cy="3978605"/>
          </a:xfrm>
          <a:prstGeom prst="rect">
            <a:avLst/>
          </a:prstGeom>
        </p:spPr>
      </p:pic>
    </p:spTree>
    <p:extLst>
      <p:ext uri="{BB962C8B-B14F-4D97-AF65-F5344CB8AC3E}">
        <p14:creationId xmlns:p14="http://schemas.microsoft.com/office/powerpoint/2010/main" val="380002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0EEB-D253-43AF-B441-B7B2676A3965}"/>
              </a:ext>
            </a:extLst>
          </p:cNvPr>
          <p:cNvSpPr>
            <a:spLocks noGrp="1"/>
          </p:cNvSpPr>
          <p:nvPr>
            <p:ph type="title"/>
          </p:nvPr>
        </p:nvSpPr>
        <p:spPr>
          <a:xfrm>
            <a:off x="1296157" y="182419"/>
            <a:ext cx="9905998" cy="661642"/>
          </a:xfrm>
        </p:spPr>
        <p:txBody>
          <a:bodyPr>
            <a:normAutofit/>
          </a:bodyPr>
          <a:lstStyle/>
          <a:p>
            <a:r>
              <a:rPr lang="en-IN" sz="4000" b="1" dirty="0">
                <a:solidFill>
                  <a:schemeClr val="bg1"/>
                </a:solidFill>
              </a:rPr>
              <a:t>Output </a:t>
            </a:r>
          </a:p>
        </p:txBody>
      </p:sp>
      <p:sp>
        <p:nvSpPr>
          <p:cNvPr id="3" name="Content Placeholder 2">
            <a:extLst>
              <a:ext uri="{FF2B5EF4-FFF2-40B4-BE49-F238E27FC236}">
                <a16:creationId xmlns:a16="http://schemas.microsoft.com/office/drawing/2014/main" id="{71FAF16A-D40C-452B-A1B0-FC56718FB474}"/>
              </a:ext>
            </a:extLst>
          </p:cNvPr>
          <p:cNvSpPr>
            <a:spLocks noGrp="1"/>
          </p:cNvSpPr>
          <p:nvPr>
            <p:ph idx="1"/>
          </p:nvPr>
        </p:nvSpPr>
        <p:spPr>
          <a:xfrm>
            <a:off x="1141412" y="844061"/>
            <a:ext cx="9905999" cy="4947140"/>
          </a:xfrm>
        </p:spPr>
        <p:txBody>
          <a:bodyPr/>
          <a:lstStyle/>
          <a:p>
            <a:pPr marL="0" indent="0">
              <a:buNone/>
            </a:pPr>
            <a:r>
              <a:rPr lang="en-IN" dirty="0"/>
              <a:t>Here in output I am going to show to the analysis done.</a:t>
            </a:r>
          </a:p>
          <a:p>
            <a:pPr marL="0" indent="0">
              <a:buNone/>
            </a:pPr>
            <a:endParaRPr lang="en-IN" dirty="0"/>
          </a:p>
        </p:txBody>
      </p:sp>
      <p:pic>
        <p:nvPicPr>
          <p:cNvPr id="5" name="Picture 4">
            <a:extLst>
              <a:ext uri="{FF2B5EF4-FFF2-40B4-BE49-F238E27FC236}">
                <a16:creationId xmlns:a16="http://schemas.microsoft.com/office/drawing/2014/main" id="{CF0281A8-8E54-4FE5-9622-1BE9233A1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114" y="1364564"/>
            <a:ext cx="5669295" cy="2734009"/>
          </a:xfrm>
          <a:prstGeom prst="rect">
            <a:avLst/>
          </a:prstGeom>
        </p:spPr>
      </p:pic>
      <p:pic>
        <p:nvPicPr>
          <p:cNvPr id="7" name="Picture 6">
            <a:extLst>
              <a:ext uri="{FF2B5EF4-FFF2-40B4-BE49-F238E27FC236}">
                <a16:creationId xmlns:a16="http://schemas.microsoft.com/office/drawing/2014/main" id="{9AFB1CBD-0E1B-47D0-ACCF-5477795CC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0106" y="4098573"/>
            <a:ext cx="5397305" cy="2584962"/>
          </a:xfrm>
          <a:prstGeom prst="rect">
            <a:avLst/>
          </a:prstGeom>
        </p:spPr>
      </p:pic>
    </p:spTree>
    <p:extLst>
      <p:ext uri="{BB962C8B-B14F-4D97-AF65-F5344CB8AC3E}">
        <p14:creationId xmlns:p14="http://schemas.microsoft.com/office/powerpoint/2010/main" val="476637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634</TotalTime>
  <Words>479</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Tw Cen MT</vt:lpstr>
      <vt:lpstr>Circuit</vt:lpstr>
      <vt:lpstr>TOPIC:  SENTIMENT ANALYSIS OF COVID-19 TWEETS</vt:lpstr>
      <vt:lpstr>INTRODUCTION</vt:lpstr>
      <vt:lpstr>UNIQUENESS</vt:lpstr>
      <vt:lpstr>Idea behind our project</vt:lpstr>
      <vt:lpstr>Steps involve</vt:lpstr>
      <vt:lpstr>Snapshot of our project</vt:lpstr>
      <vt:lpstr>Continued………</vt:lpstr>
      <vt:lpstr>TESTING</vt:lpstr>
      <vt:lpstr>Output </vt:lpstr>
      <vt:lpstr>conclusion</vt:lpstr>
      <vt:lpstr>Future scope</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SENTIMENT ANALYSIS OF COVID-19 TWEETS</dc:title>
  <dc:creator>PUJA KUMARI</dc:creator>
  <cp:lastModifiedBy>PUJA KUMARI</cp:lastModifiedBy>
  <cp:revision>6</cp:revision>
  <dcterms:created xsi:type="dcterms:W3CDTF">2020-07-14T15:26:07Z</dcterms:created>
  <dcterms:modified xsi:type="dcterms:W3CDTF">2020-07-15T02:00:23Z</dcterms:modified>
</cp:coreProperties>
</file>