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77" r:id="rId5"/>
    <p:sldId id="290" r:id="rId6"/>
    <p:sldId id="292" r:id="rId7"/>
    <p:sldId id="291" r:id="rId8"/>
    <p:sldId id="293" r:id="rId9"/>
    <p:sldId id="282" r:id="rId10"/>
    <p:sldId id="263" r:id="rId11"/>
    <p:sldId id="284" r:id="rId12"/>
    <p:sldId id="285" r:id="rId13"/>
    <p:sldId id="279" r:id="rId14"/>
    <p:sldId id="286" r:id="rId15"/>
    <p:sldId id="287" r:id="rId16"/>
    <p:sldId id="288" r:id="rId17"/>
    <p:sldId id="289" r:id="rId18"/>
    <p:sldId id="278" r:id="rId19"/>
    <p:sldId id="280" r:id="rId20"/>
    <p:sldId id="295"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935495E-791A-4912-A83C-DDDA1873C501}">
          <p14:sldIdLst>
            <p14:sldId id="256"/>
            <p14:sldId id="269"/>
            <p14:sldId id="257"/>
            <p14:sldId id="277"/>
            <p14:sldId id="290"/>
            <p14:sldId id="292"/>
            <p14:sldId id="291"/>
            <p14:sldId id="293"/>
            <p14:sldId id="282"/>
            <p14:sldId id="263"/>
            <p14:sldId id="284"/>
            <p14:sldId id="285"/>
            <p14:sldId id="279"/>
            <p14:sldId id="286"/>
            <p14:sldId id="287"/>
            <p14:sldId id="288"/>
            <p14:sldId id="289"/>
            <p14:sldId id="278"/>
            <p14:sldId id="280"/>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t>7/15/2020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nandwindprediction.heroku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mrExsjcvF4o&amp;list=LLjRS2z7JlxfERxDBnWLCUA&amp;index=3&amp;t=0s" TargetMode="External"/><Relationship Id="rId2" Type="http://schemas.openxmlformats.org/officeDocument/2006/relationships/hyperlink" Target="http://www.jetbrains.com/help/pycharm/managing-dependencies.html" TargetMode="External"/><Relationship Id="rId1" Type="http://schemas.openxmlformats.org/officeDocument/2006/relationships/slideLayout" Target="../slideLayouts/slideLayout2.xml"/><Relationship Id="rId4" Type="http://schemas.openxmlformats.org/officeDocument/2006/relationships/hyperlink" Target="http://www.youtube.com/watch?v=p_tpQSY1aTs&amp;list=LLjRS2-z7JlxfERxDBnWLCUA&amp;index=2&amp;t=0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PREDICTING THE ENERGY OUTPUT OF WIND TURBINE BASED ON WEATHER CONDITION</a:t>
            </a:r>
            <a:endParaRPr lang="en-IN" dirty="0"/>
          </a:p>
        </p:txBody>
      </p:sp>
      <p:sp>
        <p:nvSpPr>
          <p:cNvPr id="3" name="Subtitle 2"/>
          <p:cNvSpPr>
            <a:spLocks noGrp="1"/>
          </p:cNvSpPr>
          <p:nvPr>
            <p:ph type="subTitle" idx="1"/>
          </p:nvPr>
        </p:nvSpPr>
        <p:spPr/>
        <p:txBody>
          <a:bodyPr/>
          <a:lstStyle/>
          <a:p>
            <a:r>
              <a:rPr lang="en-IN" dirty="0" smtClean="0"/>
              <a:t>BY TEAM NAND</a:t>
            </a:r>
          </a:p>
          <a:p>
            <a:r>
              <a:rPr lang="en-IN" smtClean="0"/>
              <a:t>G.ARVINDH</a:t>
            </a:r>
            <a:endParaRPr lang="en-IN" dirty="0" smtClean="0"/>
          </a:p>
          <a:p>
            <a:r>
              <a:rPr lang="en-IN" dirty="0" smtClean="0"/>
              <a:t>S.SRI HARI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22514" y="665017"/>
            <a:ext cx="1520041" cy="70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Wind-speeds</a:t>
            </a:r>
            <a:endParaRPr lang="en-IN" dirty="0"/>
          </a:p>
        </p:txBody>
      </p:sp>
      <p:sp>
        <p:nvSpPr>
          <p:cNvPr id="51" name="Rectangle 50"/>
          <p:cNvSpPr/>
          <p:nvPr/>
        </p:nvSpPr>
        <p:spPr>
          <a:xfrm>
            <a:off x="522513" y="1981198"/>
            <a:ext cx="1520041" cy="70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power</a:t>
            </a:r>
            <a:endParaRPr lang="en-IN" dirty="0"/>
          </a:p>
        </p:txBody>
      </p:sp>
      <p:cxnSp>
        <p:nvCxnSpPr>
          <p:cNvPr id="32" name="Elbow Connector 31"/>
          <p:cNvCxnSpPr>
            <a:stCxn id="27" idx="3"/>
          </p:cNvCxnSpPr>
          <p:nvPr/>
        </p:nvCxnSpPr>
        <p:spPr>
          <a:xfrm>
            <a:off x="2042555" y="1015340"/>
            <a:ext cx="3265715" cy="742208"/>
          </a:xfrm>
          <a:prstGeom prst="bentConnector3">
            <a:avLst/>
          </a:prstGeom>
        </p:spPr>
        <p:style>
          <a:lnRef idx="3">
            <a:schemeClr val="dk1"/>
          </a:lnRef>
          <a:fillRef idx="0">
            <a:schemeClr val="dk1"/>
          </a:fillRef>
          <a:effectRef idx="2">
            <a:schemeClr val="dk1"/>
          </a:effectRef>
          <a:fontRef idx="minor">
            <a:schemeClr val="tx1"/>
          </a:fontRef>
        </p:style>
      </p:cxnSp>
      <p:cxnSp>
        <p:nvCxnSpPr>
          <p:cNvPr id="36" name="Elbow Connector 35"/>
          <p:cNvCxnSpPr>
            <a:stCxn id="51" idx="3"/>
          </p:cNvCxnSpPr>
          <p:nvPr/>
        </p:nvCxnSpPr>
        <p:spPr>
          <a:xfrm flipV="1">
            <a:off x="2042554" y="1757548"/>
            <a:ext cx="3265716" cy="573973"/>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43" name="Rectangle 42"/>
          <p:cNvSpPr/>
          <p:nvPr/>
        </p:nvSpPr>
        <p:spPr>
          <a:xfrm>
            <a:off x="5308270" y="1300348"/>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POLYNOMIAL LINEAR-</a:t>
            </a:r>
          </a:p>
          <a:p>
            <a:pPr algn="ctr"/>
            <a:r>
              <a:rPr lang="en-IN" dirty="0" smtClean="0"/>
              <a:t>REGRESSION MODEL</a:t>
            </a:r>
          </a:p>
          <a:p>
            <a:pPr algn="ctr"/>
            <a:r>
              <a:rPr lang="en-IN" dirty="0" smtClean="0"/>
              <a:t>(degree=3)</a:t>
            </a:r>
            <a:endParaRPr lang="en-IN" dirty="0"/>
          </a:p>
        </p:txBody>
      </p:sp>
      <p:cxnSp>
        <p:nvCxnSpPr>
          <p:cNvPr id="45" name="Straight Arrow Connector 44"/>
          <p:cNvCxnSpPr>
            <a:endCxn id="43" idx="1"/>
          </p:cNvCxnSpPr>
          <p:nvPr/>
        </p:nvCxnSpPr>
        <p:spPr>
          <a:xfrm>
            <a:off x="3681351" y="1757548"/>
            <a:ext cx="16269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611091" y="4108863"/>
            <a:ext cx="1650670" cy="1021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 THE MODEL</a:t>
            </a:r>
            <a:endParaRPr lang="en-IN" dirty="0"/>
          </a:p>
        </p:txBody>
      </p:sp>
      <p:sp>
        <p:nvSpPr>
          <p:cNvPr id="59" name="Rectangle 58"/>
          <p:cNvSpPr/>
          <p:nvPr/>
        </p:nvSpPr>
        <p:spPr>
          <a:xfrm>
            <a:off x="1080653" y="4108863"/>
            <a:ext cx="192380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Input Wind speed(m/s)</a:t>
            </a:r>
            <a:endParaRPr lang="en-IN" dirty="0"/>
          </a:p>
        </p:txBody>
      </p:sp>
      <p:cxnSp>
        <p:nvCxnSpPr>
          <p:cNvPr id="71" name="Straight Connector 70"/>
          <p:cNvCxnSpPr>
            <a:stCxn id="43" idx="3"/>
          </p:cNvCxnSpPr>
          <p:nvPr/>
        </p:nvCxnSpPr>
        <p:spPr>
          <a:xfrm>
            <a:off x="8051470" y="1757548"/>
            <a:ext cx="1377538" cy="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9429008" y="1757548"/>
            <a:ext cx="0" cy="1591294"/>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flipH="1">
            <a:off x="6436426" y="3348842"/>
            <a:ext cx="29925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a:endCxn id="58" idx="0"/>
          </p:cNvCxnSpPr>
          <p:nvPr/>
        </p:nvCxnSpPr>
        <p:spPr>
          <a:xfrm>
            <a:off x="6436426" y="3348842"/>
            <a:ext cx="0" cy="7600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0" name="Rectangle 109"/>
          <p:cNvSpPr/>
          <p:nvPr/>
        </p:nvSpPr>
        <p:spPr>
          <a:xfrm>
            <a:off x="8930243" y="4108863"/>
            <a:ext cx="22444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Predicted Output power</a:t>
            </a:r>
            <a:endParaRPr lang="en-IN" dirty="0"/>
          </a:p>
        </p:txBody>
      </p:sp>
      <p:cxnSp>
        <p:nvCxnSpPr>
          <p:cNvPr id="112" name="Straight Arrow Connector 111"/>
          <p:cNvCxnSpPr>
            <a:stCxn id="59" idx="3"/>
            <a:endCxn id="58" idx="1"/>
          </p:cNvCxnSpPr>
          <p:nvPr/>
        </p:nvCxnSpPr>
        <p:spPr>
          <a:xfrm>
            <a:off x="3004455" y="4566063"/>
            <a:ext cx="2606636" cy="534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5" name="Straight Arrow Connector 114"/>
          <p:cNvCxnSpPr>
            <a:stCxn id="58" idx="3"/>
          </p:cNvCxnSpPr>
          <p:nvPr/>
        </p:nvCxnSpPr>
        <p:spPr>
          <a:xfrm>
            <a:off x="7261761" y="4619502"/>
            <a:ext cx="16684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3771" y="294904"/>
            <a:ext cx="1911928"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Speed at t = 0</a:t>
            </a:r>
            <a:endParaRPr lang="en-IN" dirty="0"/>
          </a:p>
        </p:txBody>
      </p:sp>
      <p:sp>
        <p:nvSpPr>
          <p:cNvPr id="4" name="Rectangle 3"/>
          <p:cNvSpPr/>
          <p:nvPr/>
        </p:nvSpPr>
        <p:spPr>
          <a:xfrm>
            <a:off x="783771" y="1659577"/>
            <a:ext cx="1911928"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Speed at t = 10minutes</a:t>
            </a:r>
            <a:endParaRPr lang="en-IN" dirty="0"/>
          </a:p>
        </p:txBody>
      </p:sp>
      <p:sp>
        <p:nvSpPr>
          <p:cNvPr id="5" name="Rectangle 4"/>
          <p:cNvSpPr/>
          <p:nvPr/>
        </p:nvSpPr>
        <p:spPr>
          <a:xfrm>
            <a:off x="783771" y="3024250"/>
            <a:ext cx="1911928"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Speed at t = </a:t>
            </a:r>
          </a:p>
          <a:p>
            <a:pPr algn="ctr"/>
            <a:r>
              <a:rPr lang="en-IN" dirty="0" smtClean="0"/>
              <a:t>20minutes</a:t>
            </a:r>
            <a:endParaRPr lang="en-IN" dirty="0"/>
          </a:p>
        </p:txBody>
      </p:sp>
      <p:sp>
        <p:nvSpPr>
          <p:cNvPr id="7" name="Rectangle 6"/>
          <p:cNvSpPr/>
          <p:nvPr/>
        </p:nvSpPr>
        <p:spPr>
          <a:xfrm>
            <a:off x="6030684" y="3633850"/>
            <a:ext cx="2660073" cy="80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TO PREDICT OUTPUT POWER</a:t>
            </a:r>
            <a:endParaRPr lang="en-IN" dirty="0"/>
          </a:p>
        </p:txBody>
      </p:sp>
      <p:sp>
        <p:nvSpPr>
          <p:cNvPr id="8" name="Rectangle 7"/>
          <p:cNvSpPr/>
          <p:nvPr/>
        </p:nvSpPr>
        <p:spPr>
          <a:xfrm>
            <a:off x="4857006" y="1659577"/>
            <a:ext cx="2066308"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ACCELERATION/DECELERATION</a:t>
            </a:r>
            <a:endParaRPr lang="en-IN" dirty="0"/>
          </a:p>
        </p:txBody>
      </p:sp>
      <p:cxnSp>
        <p:nvCxnSpPr>
          <p:cNvPr id="10" name="Elbow Connector 9"/>
          <p:cNvCxnSpPr>
            <a:stCxn id="3" idx="3"/>
            <a:endCxn id="8" idx="1"/>
          </p:cNvCxnSpPr>
          <p:nvPr/>
        </p:nvCxnSpPr>
        <p:spPr>
          <a:xfrm>
            <a:off x="2695699" y="645226"/>
            <a:ext cx="2161307" cy="136467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Elbow Connector 12"/>
          <p:cNvCxnSpPr>
            <a:stCxn id="5" idx="3"/>
          </p:cNvCxnSpPr>
          <p:nvPr/>
        </p:nvCxnSpPr>
        <p:spPr>
          <a:xfrm flipV="1">
            <a:off x="2695699" y="2009899"/>
            <a:ext cx="2161307" cy="136467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4" idx="3"/>
          </p:cNvCxnSpPr>
          <p:nvPr/>
        </p:nvCxnSpPr>
        <p:spPr>
          <a:xfrm>
            <a:off x="2695699" y="2009899"/>
            <a:ext cx="21613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8690757" y="1496291"/>
            <a:ext cx="3042063" cy="9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Speeds for next 2 hours for intervals of 10 minutes</a:t>
            </a:r>
            <a:endParaRPr lang="en-IN" dirty="0"/>
          </a:p>
        </p:txBody>
      </p:sp>
      <p:cxnSp>
        <p:nvCxnSpPr>
          <p:cNvPr id="20" name="Straight Arrow Connector 19"/>
          <p:cNvCxnSpPr>
            <a:stCxn id="8" idx="3"/>
            <a:endCxn id="18" idx="1"/>
          </p:cNvCxnSpPr>
          <p:nvPr/>
        </p:nvCxnSpPr>
        <p:spPr>
          <a:xfrm flipV="1">
            <a:off x="6923314" y="1989117"/>
            <a:ext cx="1767443" cy="207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a:stCxn id="18" idx="2"/>
          </p:cNvCxnSpPr>
          <p:nvPr/>
        </p:nvCxnSpPr>
        <p:spPr>
          <a:xfrm flipH="1">
            <a:off x="10211788" y="2481943"/>
            <a:ext cx="1" cy="1554183"/>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7" idx="3"/>
          </p:cNvCxnSpPr>
          <p:nvPr/>
        </p:nvCxnSpPr>
        <p:spPr>
          <a:xfrm flipH="1">
            <a:off x="8690757" y="4036126"/>
            <a:ext cx="152103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Rectangle 34"/>
          <p:cNvSpPr/>
          <p:nvPr/>
        </p:nvSpPr>
        <p:spPr>
          <a:xfrm>
            <a:off x="783771" y="4438402"/>
            <a:ext cx="1911928"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OUTPUT-POWERS</a:t>
            </a:r>
            <a:endParaRPr lang="en-IN" dirty="0"/>
          </a:p>
        </p:txBody>
      </p:sp>
      <p:cxnSp>
        <p:nvCxnSpPr>
          <p:cNvPr id="37" name="Elbow Connector 36"/>
          <p:cNvCxnSpPr>
            <a:stCxn id="7" idx="1"/>
            <a:endCxn id="35" idx="3"/>
          </p:cNvCxnSpPr>
          <p:nvPr/>
        </p:nvCxnSpPr>
        <p:spPr>
          <a:xfrm rot="10800000" flipV="1">
            <a:off x="2695700" y="4036126"/>
            <a:ext cx="3334985" cy="75259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Rectangle 41"/>
          <p:cNvSpPr/>
          <p:nvPr/>
        </p:nvSpPr>
        <p:spPr>
          <a:xfrm>
            <a:off x="6030684" y="5191001"/>
            <a:ext cx="3824516" cy="80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ENRGY (POWER*TIME INTERVALS)</a:t>
            </a:r>
            <a:endParaRPr lang="en-IN" dirty="0"/>
          </a:p>
        </p:txBody>
      </p:sp>
      <p:cxnSp>
        <p:nvCxnSpPr>
          <p:cNvPr id="46" name="Elbow Connector 45"/>
          <p:cNvCxnSpPr>
            <a:stCxn id="35" idx="2"/>
          </p:cNvCxnSpPr>
          <p:nvPr/>
        </p:nvCxnSpPr>
        <p:spPr>
          <a:xfrm rot="16200000" flipH="1">
            <a:off x="3718461" y="3160320"/>
            <a:ext cx="549235" cy="450668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838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5772" y="2960914"/>
            <a:ext cx="1030513" cy="62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sp>
        <p:nvSpPr>
          <p:cNvPr id="13" name="Rectangle 12"/>
          <p:cNvSpPr/>
          <p:nvPr/>
        </p:nvSpPr>
        <p:spPr>
          <a:xfrm>
            <a:off x="2278742" y="2960914"/>
            <a:ext cx="1451429" cy="624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 UI</a:t>
            </a:r>
            <a:endParaRPr lang="en-IN" dirty="0"/>
          </a:p>
        </p:txBody>
      </p:sp>
      <p:cxnSp>
        <p:nvCxnSpPr>
          <p:cNvPr id="14" name="Straight Arrow Connector 13"/>
          <p:cNvCxnSpPr>
            <a:stCxn id="12" idx="3"/>
            <a:endCxn id="13" idx="1"/>
          </p:cNvCxnSpPr>
          <p:nvPr/>
        </p:nvCxnSpPr>
        <p:spPr>
          <a:xfrm>
            <a:off x="1306285" y="3272972"/>
            <a:ext cx="97245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Elbow Connector 18"/>
          <p:cNvCxnSpPr>
            <a:stCxn id="13" idx="3"/>
          </p:cNvCxnSpPr>
          <p:nvPr/>
        </p:nvCxnSpPr>
        <p:spPr>
          <a:xfrm flipV="1">
            <a:off x="3730171" y="2380343"/>
            <a:ext cx="2177143" cy="89262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5907314" y="2068285"/>
            <a:ext cx="2032000" cy="624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PREDICTING ENERGY</a:t>
            </a:r>
            <a:endParaRPr lang="en-IN" dirty="0"/>
          </a:p>
        </p:txBody>
      </p:sp>
      <p:sp>
        <p:nvSpPr>
          <p:cNvPr id="24" name="Rectangle 23"/>
          <p:cNvSpPr/>
          <p:nvPr/>
        </p:nvSpPr>
        <p:spPr>
          <a:xfrm>
            <a:off x="5907314" y="3585029"/>
            <a:ext cx="2032000" cy="624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PREDICTING OUTPUT POWER</a:t>
            </a:r>
            <a:endParaRPr lang="en-IN" dirty="0"/>
          </a:p>
        </p:txBody>
      </p:sp>
      <p:cxnSp>
        <p:nvCxnSpPr>
          <p:cNvPr id="26" name="Elbow Connector 25"/>
          <p:cNvCxnSpPr>
            <a:stCxn id="13" idx="3"/>
            <a:endCxn id="24" idx="1"/>
          </p:cNvCxnSpPr>
          <p:nvPr/>
        </p:nvCxnSpPr>
        <p:spPr>
          <a:xfrm>
            <a:off x="3730171" y="3272972"/>
            <a:ext cx="2177143" cy="62411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2" idx="0"/>
            <a:endCxn id="34" idx="2"/>
          </p:cNvCxnSpPr>
          <p:nvPr/>
        </p:nvCxnSpPr>
        <p:spPr>
          <a:xfrm flipV="1">
            <a:off x="6923314" y="1407886"/>
            <a:ext cx="0" cy="6603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p:cNvSpPr/>
          <p:nvPr/>
        </p:nvSpPr>
        <p:spPr>
          <a:xfrm>
            <a:off x="5907314" y="435429"/>
            <a:ext cx="2032000"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 MODEL TO PREDICT ENERGY</a:t>
            </a:r>
            <a:endParaRPr lang="en-IN" dirty="0"/>
          </a:p>
        </p:txBody>
      </p:sp>
      <p:sp>
        <p:nvSpPr>
          <p:cNvPr id="37" name="Rectangle 36"/>
          <p:cNvSpPr/>
          <p:nvPr/>
        </p:nvSpPr>
        <p:spPr>
          <a:xfrm>
            <a:off x="5907314" y="5036458"/>
            <a:ext cx="2032000"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 MODEL TO PREDICT OUTPUT POER</a:t>
            </a:r>
            <a:endParaRPr lang="en-IN" dirty="0"/>
          </a:p>
        </p:txBody>
      </p:sp>
      <p:cxnSp>
        <p:nvCxnSpPr>
          <p:cNvPr id="39" name="Straight Arrow Connector 38"/>
          <p:cNvCxnSpPr>
            <a:stCxn id="24" idx="2"/>
          </p:cNvCxnSpPr>
          <p:nvPr/>
        </p:nvCxnSpPr>
        <p:spPr>
          <a:xfrm>
            <a:off x="6923314" y="4209145"/>
            <a:ext cx="0" cy="8273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flipH="1">
            <a:off x="5181600" y="203200"/>
            <a:ext cx="1" cy="6197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p:cNvCxnSpPr/>
          <p:nvPr/>
        </p:nvCxnSpPr>
        <p:spPr>
          <a:xfrm>
            <a:off x="5181600" y="203200"/>
            <a:ext cx="34979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flipH="1">
            <a:off x="8592457" y="203200"/>
            <a:ext cx="72572" cy="6197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5181600" y="6400800"/>
            <a:ext cx="341085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a:off x="8679543" y="647701"/>
            <a:ext cx="1494971" cy="12972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9154885" y="1944914"/>
            <a:ext cx="206828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IS DONE ON CLOUD</a:t>
            </a:r>
            <a:endParaRPr lang="en-IN" dirty="0"/>
          </a:p>
        </p:txBody>
      </p:sp>
      <p:cxnSp>
        <p:nvCxnSpPr>
          <p:cNvPr id="60" name="Elbow Connector 59"/>
          <p:cNvCxnSpPr>
            <a:stCxn id="34" idx="1"/>
          </p:cNvCxnSpPr>
          <p:nvPr/>
        </p:nvCxnSpPr>
        <p:spPr>
          <a:xfrm rot="10800000" flipV="1">
            <a:off x="776516" y="921657"/>
            <a:ext cx="5130799" cy="798285"/>
          </a:xfrm>
          <a:prstGeom prst="bentConnector3">
            <a:avLst/>
          </a:prstGeom>
        </p:spPr>
        <p:style>
          <a:lnRef idx="3">
            <a:schemeClr val="accent6"/>
          </a:lnRef>
          <a:fillRef idx="0">
            <a:schemeClr val="accent6"/>
          </a:fillRef>
          <a:effectRef idx="2">
            <a:schemeClr val="accent6"/>
          </a:effectRef>
          <a:fontRef idx="minor">
            <a:schemeClr val="tx1"/>
          </a:fontRef>
        </p:style>
      </p:cxnSp>
      <p:cxnSp>
        <p:nvCxnSpPr>
          <p:cNvPr id="62" name="Elbow Connector 61"/>
          <p:cNvCxnSpPr>
            <a:stCxn id="37" idx="1"/>
          </p:cNvCxnSpPr>
          <p:nvPr/>
        </p:nvCxnSpPr>
        <p:spPr>
          <a:xfrm rot="10800000">
            <a:off x="791028" y="4789715"/>
            <a:ext cx="5116286" cy="732972"/>
          </a:xfrm>
          <a:prstGeom prst="bentConnector3">
            <a:avLst/>
          </a:prstGeom>
        </p:spPr>
        <p:style>
          <a:lnRef idx="3">
            <a:schemeClr val="accent6"/>
          </a:lnRef>
          <a:fillRef idx="0">
            <a:schemeClr val="accent6"/>
          </a:fillRef>
          <a:effectRef idx="2">
            <a:schemeClr val="accent6"/>
          </a:effectRef>
          <a:fontRef idx="minor">
            <a:schemeClr val="tx1"/>
          </a:fontRef>
        </p:style>
      </p:cxnSp>
      <p:cxnSp>
        <p:nvCxnSpPr>
          <p:cNvPr id="68" name="Straight Arrow Connector 67"/>
          <p:cNvCxnSpPr>
            <a:endCxn id="12" idx="0"/>
          </p:cNvCxnSpPr>
          <p:nvPr/>
        </p:nvCxnSpPr>
        <p:spPr>
          <a:xfrm>
            <a:off x="776516" y="1738085"/>
            <a:ext cx="14513" cy="12228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4" name="Straight Arrow Connector 73"/>
          <p:cNvCxnSpPr>
            <a:endCxn id="12" idx="2"/>
          </p:cNvCxnSpPr>
          <p:nvPr/>
        </p:nvCxnSpPr>
        <p:spPr>
          <a:xfrm flipV="1">
            <a:off x="791027" y="3585029"/>
            <a:ext cx="2" cy="12046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4129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902" y="114087"/>
            <a:ext cx="8534400" cy="1507067"/>
          </a:xfrm>
        </p:spPr>
        <p:txBody>
          <a:bodyPr>
            <a:normAutofit fontScale="90000"/>
          </a:bodyPr>
          <a:lstStyle/>
          <a:p>
            <a:r>
              <a:rPr lang="en-IN" altLang="en-US"/>
              <a:t>                  </a:t>
            </a:r>
            <a:r>
              <a:rPr lang="en-IN" altLang="en-US" sz="6000"/>
              <a:t>result</a:t>
            </a:r>
            <a:br>
              <a:rPr lang="en-IN" altLang="en-US" sz="6000"/>
            </a:br>
            <a:endParaRPr lang="en-IN" altLang="en-US" sz="6000"/>
          </a:p>
        </p:txBody>
      </p:sp>
      <p:sp>
        <p:nvSpPr>
          <p:cNvPr id="3" name="Content Placeholder 2"/>
          <p:cNvSpPr>
            <a:spLocks noGrp="1"/>
          </p:cNvSpPr>
          <p:nvPr>
            <p:ph idx="1"/>
          </p:nvPr>
        </p:nvSpPr>
        <p:spPr>
          <a:xfrm>
            <a:off x="583565" y="1146629"/>
            <a:ext cx="11264900" cy="5390696"/>
          </a:xfrm>
        </p:spPr>
        <p:txBody>
          <a:bodyPr>
            <a:normAutofit fontScale="92500" lnSpcReduction="10000"/>
          </a:bodyPr>
          <a:lstStyle/>
          <a:p>
            <a:pPr marL="0" indent="0">
              <a:buNone/>
            </a:pPr>
            <a:r>
              <a:rPr lang="en-IN" altLang="en-US" sz="3200" dirty="0" smtClean="0"/>
              <a:t>A </a:t>
            </a:r>
            <a:r>
              <a:rPr lang="en-IN" altLang="en-US" sz="3200" dirty="0"/>
              <a:t>web application with simple and clear UI that can be used by anyone from anywhere in the world, given the URL has been created that takes the data to be processed as inputs and outputs the prediction after being processed by the previously trained machine learning model</a:t>
            </a:r>
            <a:r>
              <a:rPr lang="en-IN" altLang="en-US" sz="3200" dirty="0" smtClean="0"/>
              <a:t>.</a:t>
            </a:r>
            <a:r>
              <a:rPr lang="en-IN" sz="3200" dirty="0"/>
              <a:t> </a:t>
            </a:r>
            <a:r>
              <a:rPr lang="en-IN" sz="3200" dirty="0" smtClean="0"/>
              <a:t>(</a:t>
            </a:r>
            <a:r>
              <a:rPr lang="en-IN" sz="3200" dirty="0" smtClean="0">
                <a:hlinkClick r:id="rId2"/>
              </a:rPr>
              <a:t>https</a:t>
            </a:r>
            <a:r>
              <a:rPr lang="en-IN" sz="3200" dirty="0">
                <a:hlinkClick r:id="rId2"/>
              </a:rPr>
              <a:t>://</a:t>
            </a:r>
            <a:r>
              <a:rPr lang="en-IN" sz="3200" dirty="0" smtClean="0">
                <a:hlinkClick r:id="rId2"/>
              </a:rPr>
              <a:t>nandwindprediction.herokuapp.com</a:t>
            </a:r>
            <a:r>
              <a:rPr lang="en-IN" sz="3200" dirty="0" smtClean="0"/>
              <a:t>)</a:t>
            </a:r>
          </a:p>
          <a:p>
            <a:pPr marL="0" indent="0">
              <a:buNone/>
            </a:pPr>
            <a:r>
              <a:rPr lang="en-IN" altLang="en-US" sz="3200" dirty="0" smtClean="0"/>
              <a:t>This is the link to code on git-hub of our main code</a:t>
            </a:r>
          </a:p>
          <a:p>
            <a:pPr marL="0" indent="0">
              <a:buNone/>
            </a:pPr>
            <a:r>
              <a:rPr lang="en-IN" altLang="en-US" sz="3200" dirty="0"/>
              <a:t>https://github.com/SmartPracticeschool/SBSPS-Challenge-3409-Predicting-the-energy-output-of-wind-turbine-based-on-weather-condition/blob/master/ENERGY-POWER-PREDICTION.ipynb</a:t>
            </a:r>
            <a:endParaRPr lang="en-IN" altLang="en-US" sz="3200" dirty="0" smtClean="0"/>
          </a:p>
          <a:p>
            <a:pPr marL="0" indent="0">
              <a:buNone/>
            </a:pPr>
            <a:endParaRPr lang="en-IN" altLang="en-US" sz="3200" dirty="0"/>
          </a:p>
          <a:p>
            <a:pPr marL="0" indent="0">
              <a:buNone/>
            </a:pPr>
            <a:endParaRPr lang="en-I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290177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0306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4020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073"/>
            <a:ext cx="12192000" cy="6854653"/>
          </a:xfrm>
        </p:spPr>
      </p:pic>
    </p:spTree>
    <p:extLst>
      <p:ext uri="{BB962C8B-B14F-4D97-AF65-F5344CB8AC3E}">
        <p14:creationId xmlns:p14="http://schemas.microsoft.com/office/powerpoint/2010/main" val="352554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732" y="34077"/>
            <a:ext cx="8534400" cy="1507067"/>
          </a:xfrm>
        </p:spPr>
        <p:txBody>
          <a:bodyPr/>
          <a:lstStyle/>
          <a:p>
            <a:r>
              <a:rPr lang="en-IN" altLang="en-US"/>
              <a:t>                Applications</a:t>
            </a:r>
          </a:p>
        </p:txBody>
      </p:sp>
      <p:sp>
        <p:nvSpPr>
          <p:cNvPr id="3" name="Content Placeholder 2"/>
          <p:cNvSpPr>
            <a:spLocks noGrp="1"/>
          </p:cNvSpPr>
          <p:nvPr>
            <p:ph idx="1"/>
          </p:nvPr>
        </p:nvSpPr>
        <p:spPr>
          <a:xfrm>
            <a:off x="543560" y="1541780"/>
            <a:ext cx="11536680" cy="5056505"/>
          </a:xfrm>
        </p:spPr>
        <p:txBody>
          <a:bodyPr>
            <a:normAutofit fontScale="97500" lnSpcReduction="10000"/>
          </a:bodyPr>
          <a:lstStyle/>
          <a:p>
            <a:r>
              <a:rPr lang="en-IN" altLang="en-US"/>
              <a:t>As we are all aware of the Global Warming, it's time we find the alternate methods to generate power from renewable energy resources like wind.</a:t>
            </a:r>
          </a:p>
          <a:p>
            <a:r>
              <a:rPr lang="en-IN" altLang="en-US"/>
              <a:t>The wind energy industry has a lot of potential to develop, but the drawbacks that are setting it backwards is improper estimation of where the plants should be setup and even the unpredictive nature of the wind.</a:t>
            </a:r>
          </a:p>
          <a:p>
            <a:r>
              <a:rPr lang="en-IN" altLang="en-US"/>
              <a:t>With proper amount of data that has been collected from some time it is possible to predict the unpredictable.</a:t>
            </a:r>
          </a:p>
          <a:p>
            <a:r>
              <a:rPr lang="en-IN" altLang="en-US"/>
              <a:t>Our model can help you predict the estimated amount of energy that could be generated by the wind given the dataset with very high accuracy</a:t>
            </a:r>
          </a:p>
          <a:p>
            <a:r>
              <a:rPr lang="en-IN" altLang="en-US"/>
              <a:t>Accuracy is everything when it comes to wind energy industry, this accuracy can attract the investors to setup power plants without any second thoughts.</a:t>
            </a:r>
          </a:p>
          <a:p>
            <a:r>
              <a:rPr lang="en-IN" altLang="en-US"/>
              <a:t>As the only investment that we have to put into this industry is infrastructure and maintenance the cost of power would considerably less than others.</a:t>
            </a:r>
          </a:p>
          <a:p>
            <a:r>
              <a:rPr lang="en-IN" altLang="en-US"/>
              <a:t>Thereby helping the people, as it is a renewable energy resources there are no green house gases released, thereby helping the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54610"/>
            <a:ext cx="11063605" cy="1506855"/>
          </a:xfrm>
        </p:spPr>
        <p:txBody>
          <a:bodyPr/>
          <a:lstStyle/>
          <a:p>
            <a:r>
              <a:rPr lang="en-IN" altLang="en-US"/>
              <a:t>  advantages and disadvantages</a:t>
            </a:r>
          </a:p>
        </p:txBody>
      </p:sp>
      <p:sp>
        <p:nvSpPr>
          <p:cNvPr id="3" name="Content Placeholder 2"/>
          <p:cNvSpPr>
            <a:spLocks noGrp="1"/>
          </p:cNvSpPr>
          <p:nvPr>
            <p:ph idx="1"/>
          </p:nvPr>
        </p:nvSpPr>
        <p:spPr>
          <a:xfrm>
            <a:off x="308758" y="1698172"/>
            <a:ext cx="11438742" cy="4326286"/>
          </a:xfrm>
        </p:spPr>
        <p:txBody>
          <a:bodyPr/>
          <a:lstStyle/>
          <a:p>
            <a:r>
              <a:rPr lang="en-IN" altLang="en-US" sz="2800" dirty="0"/>
              <a:t>As all the resources that have been used in the development are open source, we don't have to pay anything.</a:t>
            </a:r>
          </a:p>
          <a:p>
            <a:r>
              <a:rPr lang="en-IN" altLang="en-US" sz="2800" dirty="0"/>
              <a:t>Coming to the disadvantages if there is wind gust present the accuracy  of the model decreases</a:t>
            </a:r>
            <a:r>
              <a:rPr lang="en-IN" altLang="en-US" sz="2800" dirty="0" smtClean="0"/>
              <a:t>.</a:t>
            </a:r>
          </a:p>
          <a:p>
            <a:r>
              <a:rPr lang="en-IN" altLang="en-US" sz="2800" dirty="0" smtClean="0"/>
              <a:t>Some uncertainty in predicting wind speed .</a:t>
            </a:r>
          </a:p>
          <a:p>
            <a:pPr marL="0" indent="0">
              <a:buNone/>
            </a:pPr>
            <a:endParaRPr lang="en-IN" altLang="en-US" sz="2800" dirty="0"/>
          </a:p>
          <a:p>
            <a:endParaRPr lang="en-I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7050" y="96520"/>
            <a:ext cx="8534400" cy="2070735"/>
          </a:xfrm>
        </p:spPr>
        <p:txBody>
          <a:bodyPr>
            <a:normAutofit/>
          </a:bodyPr>
          <a:lstStyle/>
          <a:p>
            <a:r>
              <a:rPr lang="en-IN" altLang="en-US" dirty="0"/>
              <a:t>          </a:t>
            </a:r>
            <a:r>
              <a:rPr lang="en-IN" altLang="en-US" sz="5400" dirty="0" smtClean="0"/>
              <a:t>PROBLEM STATEMENT</a:t>
            </a:r>
            <a:r>
              <a:rPr lang="en-IN" altLang="en-US" sz="5400" dirty="0"/>
              <a:t/>
            </a:r>
            <a:br>
              <a:rPr lang="en-IN" altLang="en-US" sz="5400" dirty="0"/>
            </a:br>
            <a:endParaRPr lang="en-IN" altLang="en-US" sz="5400" dirty="0"/>
          </a:p>
        </p:txBody>
      </p:sp>
      <p:sp>
        <p:nvSpPr>
          <p:cNvPr id="5" name="Content Placeholder 4"/>
          <p:cNvSpPr>
            <a:spLocks noGrp="1"/>
          </p:cNvSpPr>
          <p:nvPr>
            <p:ph idx="1"/>
          </p:nvPr>
        </p:nvSpPr>
        <p:spPr>
          <a:xfrm>
            <a:off x="81280" y="2308860"/>
            <a:ext cx="12029440" cy="4117975"/>
          </a:xfrm>
        </p:spPr>
        <p:txBody>
          <a:bodyPr>
            <a:normAutofit/>
          </a:bodyPr>
          <a:lstStyle/>
          <a:p>
            <a:pPr marL="0" indent="0">
              <a:buNone/>
            </a:pPr>
            <a:r>
              <a:rPr lang="en-IN" altLang="en-US" sz="3200" dirty="0">
                <a:sym typeface="+mn-ea"/>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endParaRPr lang="en-IN" altLang="en-US" sz="3200" dirty="0"/>
          </a:p>
          <a:p>
            <a:pPr marL="0" indent="0">
              <a:buNone/>
            </a:pPr>
            <a:endParaRPr lang="en-IN" altLang="en-US" sz="3200" dirty="0"/>
          </a:p>
          <a:p>
            <a:pPr marL="0" indent="0">
              <a:buNone/>
            </a:pP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1087" y="264579"/>
            <a:ext cx="4813935" cy="848360"/>
          </a:xfrm>
          <a:prstGeom prst="rect">
            <a:avLst/>
          </a:prstGeom>
        </p:spPr>
        <p:txBody>
          <a:bodyPr vert="horz" wrap="square" lIns="0" tIns="12700" rIns="0" bIns="0" rtlCol="0">
            <a:spAutoFit/>
          </a:bodyPr>
          <a:lstStyle/>
          <a:p>
            <a:pPr marL="12700">
              <a:lnSpc>
                <a:spcPct val="100000"/>
              </a:lnSpc>
              <a:spcBef>
                <a:spcPts val="100"/>
              </a:spcBef>
            </a:pPr>
            <a:r>
              <a:rPr sz="5400" spc="165" dirty="0"/>
              <a:t>CONCLUSION</a:t>
            </a:r>
            <a:endParaRPr sz="5400"/>
          </a:p>
        </p:txBody>
      </p:sp>
      <p:sp>
        <p:nvSpPr>
          <p:cNvPr id="3" name="object 3"/>
          <p:cNvSpPr txBox="1"/>
          <p:nvPr/>
        </p:nvSpPr>
        <p:spPr>
          <a:xfrm>
            <a:off x="762952" y="2878455"/>
            <a:ext cx="8209280" cy="2465070"/>
          </a:xfrm>
          <a:prstGeom prst="rect">
            <a:avLst/>
          </a:prstGeom>
        </p:spPr>
        <p:txBody>
          <a:bodyPr vert="horz" wrap="square" lIns="0" tIns="13335" rIns="0" bIns="0" rtlCol="0">
            <a:spAutoFit/>
          </a:bodyPr>
          <a:lstStyle/>
          <a:p>
            <a:pPr marL="12700" marR="5080">
              <a:lnSpc>
                <a:spcPct val="100000"/>
              </a:lnSpc>
              <a:spcBef>
                <a:spcPts val="105"/>
              </a:spcBef>
            </a:pPr>
            <a:r>
              <a:rPr sz="3200" spc="95" dirty="0">
                <a:solidFill>
                  <a:srgbClr val="0F486E"/>
                </a:solidFill>
                <a:latin typeface="Arial"/>
                <a:cs typeface="Arial"/>
              </a:rPr>
              <a:t>This </a:t>
            </a:r>
            <a:r>
              <a:rPr sz="3200" spc="240" dirty="0">
                <a:solidFill>
                  <a:srgbClr val="0F486E"/>
                </a:solidFill>
                <a:latin typeface="Arial"/>
                <a:cs typeface="Arial"/>
              </a:rPr>
              <a:t>project </a:t>
            </a:r>
            <a:r>
              <a:rPr sz="3200" spc="10" dirty="0">
                <a:solidFill>
                  <a:srgbClr val="0F486E"/>
                </a:solidFill>
                <a:latin typeface="Arial"/>
                <a:cs typeface="Arial"/>
              </a:rPr>
              <a:t>gives </a:t>
            </a:r>
            <a:r>
              <a:rPr sz="3200" spc="160" dirty="0">
                <a:solidFill>
                  <a:srgbClr val="0F486E"/>
                </a:solidFill>
                <a:latin typeface="Arial"/>
                <a:cs typeface="Arial"/>
              </a:rPr>
              <a:t>you </a:t>
            </a:r>
            <a:r>
              <a:rPr sz="3200" spc="100" dirty="0">
                <a:solidFill>
                  <a:srgbClr val="0F486E"/>
                </a:solidFill>
                <a:latin typeface="Arial"/>
                <a:cs typeface="Arial"/>
              </a:rPr>
              <a:t>a </a:t>
            </a:r>
            <a:r>
              <a:rPr sz="3200" spc="30" dirty="0">
                <a:solidFill>
                  <a:srgbClr val="0F486E"/>
                </a:solidFill>
                <a:latin typeface="Arial"/>
                <a:cs typeface="Arial"/>
              </a:rPr>
              <a:t>basic </a:t>
            </a:r>
            <a:r>
              <a:rPr sz="3200" spc="130" dirty="0">
                <a:solidFill>
                  <a:srgbClr val="0F486E"/>
                </a:solidFill>
                <a:latin typeface="Arial"/>
                <a:cs typeface="Arial"/>
              </a:rPr>
              <a:t>idea </a:t>
            </a:r>
            <a:r>
              <a:rPr sz="3200" spc="185" dirty="0">
                <a:solidFill>
                  <a:srgbClr val="0F486E"/>
                </a:solidFill>
                <a:latin typeface="Arial"/>
                <a:cs typeface="Arial"/>
              </a:rPr>
              <a:t>on  </a:t>
            </a:r>
            <a:r>
              <a:rPr sz="3200" spc="250" dirty="0">
                <a:solidFill>
                  <a:srgbClr val="0F486E"/>
                </a:solidFill>
                <a:latin typeface="Arial"/>
                <a:cs typeface="Arial"/>
              </a:rPr>
              <a:t>how </a:t>
            </a:r>
            <a:r>
              <a:rPr sz="3200" spc="320" dirty="0">
                <a:solidFill>
                  <a:srgbClr val="0F486E"/>
                </a:solidFill>
                <a:latin typeface="Arial"/>
                <a:cs typeface="Arial"/>
              </a:rPr>
              <a:t>to </a:t>
            </a:r>
            <a:r>
              <a:rPr sz="3200" spc="175" dirty="0">
                <a:solidFill>
                  <a:srgbClr val="0F486E"/>
                </a:solidFill>
                <a:latin typeface="Arial"/>
                <a:cs typeface="Arial"/>
              </a:rPr>
              <a:t>create </a:t>
            </a:r>
            <a:r>
              <a:rPr sz="3200" spc="100" dirty="0">
                <a:solidFill>
                  <a:srgbClr val="0F486E"/>
                </a:solidFill>
                <a:latin typeface="Arial"/>
                <a:cs typeface="Arial"/>
              </a:rPr>
              <a:t>a </a:t>
            </a:r>
            <a:r>
              <a:rPr sz="3200" spc="195" dirty="0">
                <a:solidFill>
                  <a:srgbClr val="0F486E"/>
                </a:solidFill>
                <a:latin typeface="Arial"/>
                <a:cs typeface="Arial"/>
              </a:rPr>
              <a:t>machine </a:t>
            </a:r>
            <a:r>
              <a:rPr sz="3200" spc="210" dirty="0">
                <a:solidFill>
                  <a:srgbClr val="0F486E"/>
                </a:solidFill>
                <a:latin typeface="Arial"/>
                <a:cs typeface="Arial"/>
              </a:rPr>
              <a:t>learning  model </a:t>
            </a:r>
            <a:r>
              <a:rPr sz="3200" spc="254" dirty="0">
                <a:solidFill>
                  <a:srgbClr val="0F486E"/>
                </a:solidFill>
                <a:latin typeface="Arial"/>
                <a:cs typeface="Arial"/>
              </a:rPr>
              <a:t>and </a:t>
            </a:r>
            <a:r>
              <a:rPr sz="3200" spc="250" dirty="0">
                <a:solidFill>
                  <a:srgbClr val="0F486E"/>
                </a:solidFill>
                <a:latin typeface="Arial"/>
                <a:cs typeface="Arial"/>
              </a:rPr>
              <a:t>how </a:t>
            </a:r>
            <a:r>
              <a:rPr sz="3200" spc="320" dirty="0">
                <a:solidFill>
                  <a:srgbClr val="0F486E"/>
                </a:solidFill>
                <a:latin typeface="Arial"/>
                <a:cs typeface="Arial"/>
              </a:rPr>
              <a:t>to </a:t>
            </a:r>
            <a:r>
              <a:rPr sz="3200" spc="170" dirty="0">
                <a:solidFill>
                  <a:srgbClr val="0F486E"/>
                </a:solidFill>
                <a:latin typeface="Arial"/>
                <a:cs typeface="Arial"/>
              </a:rPr>
              <a:t>deploy </a:t>
            </a:r>
            <a:r>
              <a:rPr sz="3200" spc="409" dirty="0">
                <a:solidFill>
                  <a:srgbClr val="0F486E"/>
                </a:solidFill>
                <a:latin typeface="Arial"/>
                <a:cs typeface="Arial"/>
              </a:rPr>
              <a:t>it </a:t>
            </a:r>
            <a:r>
              <a:rPr sz="3200" spc="185" dirty="0">
                <a:solidFill>
                  <a:srgbClr val="0F486E"/>
                </a:solidFill>
                <a:latin typeface="Arial"/>
                <a:cs typeface="Arial"/>
              </a:rPr>
              <a:t>on </a:t>
            </a:r>
            <a:r>
              <a:rPr sz="3200" spc="235" dirty="0">
                <a:solidFill>
                  <a:srgbClr val="0F486E"/>
                </a:solidFill>
                <a:latin typeface="Arial"/>
                <a:cs typeface="Arial"/>
              </a:rPr>
              <a:t>the </a:t>
            </a:r>
            <a:r>
              <a:rPr sz="3200" spc="155" dirty="0">
                <a:solidFill>
                  <a:srgbClr val="0F486E"/>
                </a:solidFill>
                <a:latin typeface="Arial"/>
                <a:cs typeface="Arial"/>
              </a:rPr>
              <a:t>web  </a:t>
            </a:r>
            <a:r>
              <a:rPr sz="3200" spc="105" dirty="0">
                <a:solidFill>
                  <a:srgbClr val="0F486E"/>
                </a:solidFill>
                <a:latin typeface="Arial"/>
                <a:cs typeface="Arial"/>
              </a:rPr>
              <a:t>using </a:t>
            </a:r>
            <a:r>
              <a:rPr sz="3200" spc="245" dirty="0" err="1" smtClean="0">
                <a:solidFill>
                  <a:srgbClr val="0F486E"/>
                </a:solidFill>
                <a:latin typeface="Arial"/>
                <a:cs typeface="Arial"/>
              </a:rPr>
              <a:t>tferoku</a:t>
            </a:r>
            <a:r>
              <a:rPr sz="3200" spc="245" dirty="0" smtClean="0">
                <a:solidFill>
                  <a:srgbClr val="0F486E"/>
                </a:solidFill>
                <a:latin typeface="Arial"/>
                <a:cs typeface="Arial"/>
              </a:rPr>
              <a:t> </a:t>
            </a:r>
            <a:r>
              <a:rPr sz="3200" spc="254" dirty="0">
                <a:solidFill>
                  <a:srgbClr val="0F486E"/>
                </a:solidFill>
                <a:latin typeface="Arial"/>
                <a:cs typeface="Arial"/>
              </a:rPr>
              <a:t>and </a:t>
            </a:r>
            <a:r>
              <a:rPr sz="3200" spc="210" dirty="0">
                <a:solidFill>
                  <a:srgbClr val="0F486E"/>
                </a:solidFill>
                <a:latin typeface="Arial"/>
                <a:cs typeface="Arial"/>
              </a:rPr>
              <a:t>Github </a:t>
            </a:r>
            <a:r>
              <a:rPr sz="3200" spc="25" dirty="0">
                <a:solidFill>
                  <a:srgbClr val="0F486E"/>
                </a:solidFill>
                <a:latin typeface="Arial"/>
                <a:cs typeface="Arial"/>
              </a:rPr>
              <a:t>services </a:t>
            </a:r>
            <a:r>
              <a:rPr sz="3200" spc="140" dirty="0">
                <a:solidFill>
                  <a:srgbClr val="0F486E"/>
                </a:solidFill>
                <a:latin typeface="Arial"/>
                <a:cs typeface="Arial"/>
              </a:rPr>
              <a:t>along  </a:t>
            </a:r>
            <a:r>
              <a:rPr sz="3200" spc="385" dirty="0">
                <a:solidFill>
                  <a:srgbClr val="0F486E"/>
                </a:solidFill>
                <a:latin typeface="Arial"/>
                <a:cs typeface="Arial"/>
              </a:rPr>
              <a:t>with</a:t>
            </a:r>
            <a:r>
              <a:rPr sz="3200" spc="380" dirty="0">
                <a:solidFill>
                  <a:srgbClr val="0F486E"/>
                </a:solidFill>
                <a:latin typeface="Arial"/>
                <a:cs typeface="Arial"/>
              </a:rPr>
              <a:t> </a:t>
            </a:r>
            <a:r>
              <a:rPr sz="3200" spc="30" dirty="0">
                <a:solidFill>
                  <a:srgbClr val="0F486E"/>
                </a:solidFill>
                <a:latin typeface="Arial"/>
                <a:cs typeface="Arial"/>
              </a:rPr>
              <a:t>Flask.</a:t>
            </a:r>
            <a:endParaRPr sz="3200" dirty="0">
              <a:latin typeface="Arial"/>
              <a:cs typeface="Arial"/>
            </a:endParaRPr>
          </a:p>
        </p:txBody>
      </p:sp>
    </p:spTree>
    <p:extLst>
      <p:ext uri="{BB962C8B-B14F-4D97-AF65-F5344CB8AC3E}">
        <p14:creationId xmlns:p14="http://schemas.microsoft.com/office/powerpoint/2010/main" val="371972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27" y="408089"/>
            <a:ext cx="3684904" cy="574040"/>
          </a:xfrm>
          <a:prstGeom prst="rect">
            <a:avLst/>
          </a:prstGeom>
        </p:spPr>
        <p:txBody>
          <a:bodyPr vert="horz" wrap="square" lIns="0" tIns="12700" rIns="0" bIns="0" rtlCol="0">
            <a:spAutoFit/>
          </a:bodyPr>
          <a:lstStyle/>
          <a:p>
            <a:pPr marL="12700">
              <a:lnSpc>
                <a:spcPct val="100000"/>
              </a:lnSpc>
              <a:spcBef>
                <a:spcPts val="100"/>
              </a:spcBef>
            </a:pPr>
            <a:r>
              <a:rPr spc="195" dirty="0"/>
              <a:t>BIBILOGRAPtfY</a:t>
            </a:r>
          </a:p>
        </p:txBody>
      </p:sp>
      <p:sp>
        <p:nvSpPr>
          <p:cNvPr id="3" name="object 3"/>
          <p:cNvSpPr txBox="1"/>
          <p:nvPr/>
        </p:nvSpPr>
        <p:spPr>
          <a:xfrm>
            <a:off x="0" y="1196340"/>
            <a:ext cx="12053570" cy="4723344"/>
          </a:xfrm>
          <a:prstGeom prst="rect">
            <a:avLst/>
          </a:prstGeom>
        </p:spPr>
        <p:txBody>
          <a:bodyPr vert="horz" wrap="square" lIns="0" tIns="143510" rIns="0" bIns="0" rtlCol="0">
            <a:spAutoFit/>
          </a:bodyPr>
          <a:lstStyle/>
          <a:p>
            <a:pPr marL="298450">
              <a:lnSpc>
                <a:spcPct val="100000"/>
              </a:lnSpc>
              <a:spcBef>
                <a:spcPts val="1130"/>
              </a:spcBef>
            </a:pPr>
            <a:r>
              <a:rPr sz="1800" spc="60" dirty="0">
                <a:solidFill>
                  <a:srgbClr val="0F486E"/>
                </a:solidFill>
                <a:latin typeface="Arial"/>
                <a:cs typeface="Arial"/>
              </a:rPr>
              <a:t>Names: </a:t>
            </a:r>
            <a:r>
              <a:rPr sz="1800" spc="-50" dirty="0">
                <a:solidFill>
                  <a:srgbClr val="0F486E"/>
                </a:solidFill>
                <a:latin typeface="Arial"/>
                <a:cs typeface="Arial"/>
              </a:rPr>
              <a:t>S. </a:t>
            </a:r>
            <a:r>
              <a:rPr sz="1800" spc="125" dirty="0" smtClean="0">
                <a:solidFill>
                  <a:srgbClr val="0F486E"/>
                </a:solidFill>
                <a:latin typeface="Arial"/>
                <a:cs typeface="Arial"/>
              </a:rPr>
              <a:t>S</a:t>
            </a:r>
            <a:r>
              <a:rPr lang="en-IN" sz="1800" spc="125" dirty="0" smtClean="0">
                <a:solidFill>
                  <a:srgbClr val="0F486E"/>
                </a:solidFill>
                <a:latin typeface="Arial"/>
                <a:cs typeface="Arial"/>
              </a:rPr>
              <a:t>RI HARI   </a:t>
            </a:r>
            <a:r>
              <a:rPr lang="it-IT" spc="10" dirty="0" smtClean="0">
                <a:solidFill>
                  <a:srgbClr val="0F486E"/>
                </a:solidFill>
                <a:latin typeface="Arial"/>
                <a:cs typeface="Arial"/>
              </a:rPr>
              <a:t>College </a:t>
            </a:r>
            <a:r>
              <a:rPr lang="it-IT" spc="100" dirty="0">
                <a:solidFill>
                  <a:srgbClr val="0F486E"/>
                </a:solidFill>
                <a:latin typeface="Arial"/>
                <a:cs typeface="Arial"/>
              </a:rPr>
              <a:t>Name: </a:t>
            </a:r>
            <a:r>
              <a:rPr lang="it-IT" spc="150" dirty="0">
                <a:solidFill>
                  <a:srgbClr val="0F486E"/>
                </a:solidFill>
                <a:latin typeface="Arial"/>
                <a:cs typeface="Arial"/>
              </a:rPr>
              <a:t>Mahindra </a:t>
            </a:r>
            <a:r>
              <a:rPr lang="it-IT" spc="20" dirty="0">
                <a:solidFill>
                  <a:srgbClr val="0F486E"/>
                </a:solidFill>
                <a:latin typeface="Arial"/>
                <a:cs typeface="Arial"/>
              </a:rPr>
              <a:t>Ecole </a:t>
            </a:r>
            <a:r>
              <a:rPr lang="it-IT" spc="105" dirty="0">
                <a:solidFill>
                  <a:srgbClr val="0F486E"/>
                </a:solidFill>
                <a:latin typeface="Arial"/>
                <a:cs typeface="Arial"/>
              </a:rPr>
              <a:t>Centrale,</a:t>
            </a:r>
            <a:r>
              <a:rPr lang="it-IT" spc="-240" dirty="0">
                <a:solidFill>
                  <a:srgbClr val="0F486E"/>
                </a:solidFill>
                <a:latin typeface="Arial"/>
                <a:cs typeface="Arial"/>
              </a:rPr>
              <a:t> </a:t>
            </a:r>
            <a:r>
              <a:rPr lang="it-IT" spc="120" dirty="0" smtClean="0">
                <a:solidFill>
                  <a:srgbClr val="0F486E"/>
                </a:solidFill>
                <a:latin typeface="Arial"/>
                <a:cs typeface="Arial"/>
              </a:rPr>
              <a:t>Hyderabad</a:t>
            </a:r>
            <a:r>
              <a:rPr sz="1800" spc="170" dirty="0" smtClean="0">
                <a:solidFill>
                  <a:srgbClr val="0F486E"/>
                </a:solidFill>
                <a:latin typeface="Arial"/>
                <a:cs typeface="Arial"/>
              </a:rPr>
              <a:t>, </a:t>
            </a:r>
            <a:endParaRPr lang="en-IN" sz="1800" spc="170" dirty="0" smtClean="0">
              <a:solidFill>
                <a:srgbClr val="0F486E"/>
              </a:solidFill>
              <a:latin typeface="Arial"/>
              <a:cs typeface="Arial"/>
            </a:endParaRPr>
          </a:p>
          <a:p>
            <a:pPr marL="298450">
              <a:lnSpc>
                <a:spcPct val="100000"/>
              </a:lnSpc>
              <a:spcBef>
                <a:spcPts val="1130"/>
              </a:spcBef>
            </a:pPr>
            <a:r>
              <a:rPr lang="it-IT" spc="60" dirty="0" smtClean="0">
                <a:solidFill>
                  <a:srgbClr val="0F486E"/>
                </a:solidFill>
                <a:latin typeface="Arial"/>
                <a:cs typeface="Arial"/>
              </a:rPr>
              <a:t>Names</a:t>
            </a:r>
            <a:r>
              <a:rPr lang="it-IT" spc="60" dirty="0">
                <a:solidFill>
                  <a:srgbClr val="0F486E"/>
                </a:solidFill>
                <a:latin typeface="Arial"/>
                <a:cs typeface="Arial"/>
              </a:rPr>
              <a:t>: </a:t>
            </a:r>
            <a:r>
              <a:rPr lang="en-IN" spc="-30" dirty="0">
                <a:solidFill>
                  <a:srgbClr val="0F486E"/>
                </a:solidFill>
                <a:latin typeface="Arial"/>
                <a:cs typeface="Arial"/>
              </a:rPr>
              <a:t>G.</a:t>
            </a:r>
            <a:r>
              <a:rPr lang="en-IN" spc="315" dirty="0">
                <a:solidFill>
                  <a:srgbClr val="0F486E"/>
                </a:solidFill>
                <a:latin typeface="Arial"/>
                <a:cs typeface="Arial"/>
              </a:rPr>
              <a:t> </a:t>
            </a:r>
            <a:r>
              <a:rPr lang="en-IN" spc="170" dirty="0" smtClean="0">
                <a:solidFill>
                  <a:srgbClr val="0F486E"/>
                </a:solidFill>
                <a:latin typeface="Arial"/>
                <a:cs typeface="Arial"/>
              </a:rPr>
              <a:t>ARVIND    </a:t>
            </a:r>
            <a:r>
              <a:rPr lang="it-IT" spc="10" dirty="0" smtClean="0">
                <a:solidFill>
                  <a:srgbClr val="0F486E"/>
                </a:solidFill>
                <a:latin typeface="Arial"/>
                <a:cs typeface="Arial"/>
              </a:rPr>
              <a:t>College </a:t>
            </a:r>
            <a:r>
              <a:rPr lang="it-IT" spc="100" dirty="0">
                <a:solidFill>
                  <a:srgbClr val="0F486E"/>
                </a:solidFill>
                <a:latin typeface="Arial"/>
                <a:cs typeface="Arial"/>
              </a:rPr>
              <a:t>Name: </a:t>
            </a:r>
            <a:r>
              <a:rPr sz="1800" spc="170" dirty="0" err="1" smtClean="0">
                <a:solidFill>
                  <a:srgbClr val="0F486E"/>
                </a:solidFill>
                <a:latin typeface="Arial"/>
                <a:cs typeface="Arial"/>
              </a:rPr>
              <a:t>Gitam</a:t>
            </a:r>
            <a:r>
              <a:rPr sz="1800" spc="170" dirty="0" smtClean="0">
                <a:solidFill>
                  <a:srgbClr val="0F486E"/>
                </a:solidFill>
                <a:latin typeface="Arial"/>
                <a:cs typeface="Arial"/>
              </a:rPr>
              <a:t> </a:t>
            </a:r>
            <a:r>
              <a:rPr sz="1800" spc="75" dirty="0">
                <a:solidFill>
                  <a:srgbClr val="0F486E"/>
                </a:solidFill>
                <a:latin typeface="Arial"/>
                <a:cs typeface="Arial"/>
              </a:rPr>
              <a:t>Deemed </a:t>
            </a:r>
            <a:r>
              <a:rPr sz="1800" spc="60" dirty="0">
                <a:solidFill>
                  <a:srgbClr val="0F486E"/>
                </a:solidFill>
                <a:latin typeface="Arial"/>
                <a:cs typeface="Arial"/>
              </a:rPr>
              <a:t>To </a:t>
            </a:r>
            <a:r>
              <a:rPr sz="1800" spc="25" dirty="0">
                <a:solidFill>
                  <a:srgbClr val="0F486E"/>
                </a:solidFill>
                <a:latin typeface="Arial"/>
                <a:cs typeface="Arial"/>
              </a:rPr>
              <a:t>Be </a:t>
            </a:r>
            <a:r>
              <a:rPr sz="1800" spc="120" dirty="0">
                <a:solidFill>
                  <a:srgbClr val="0F486E"/>
                </a:solidFill>
                <a:latin typeface="Arial"/>
                <a:cs typeface="Arial"/>
              </a:rPr>
              <a:t>University,</a:t>
            </a:r>
            <a:r>
              <a:rPr sz="1800" spc="215" dirty="0">
                <a:solidFill>
                  <a:srgbClr val="0F486E"/>
                </a:solidFill>
                <a:latin typeface="Arial"/>
                <a:cs typeface="Arial"/>
              </a:rPr>
              <a:t> </a:t>
            </a:r>
            <a:r>
              <a:rPr sz="1800" spc="40" dirty="0">
                <a:solidFill>
                  <a:srgbClr val="0F486E"/>
                </a:solidFill>
                <a:latin typeface="Arial"/>
                <a:cs typeface="Arial"/>
              </a:rPr>
              <a:t>Vizag.</a:t>
            </a:r>
            <a:endParaRPr sz="1800" dirty="0">
              <a:latin typeface="Arial"/>
              <a:cs typeface="Arial"/>
            </a:endParaRPr>
          </a:p>
          <a:p>
            <a:pPr marL="304800">
              <a:lnSpc>
                <a:spcPct val="100000"/>
              </a:lnSpc>
              <a:spcBef>
                <a:spcPts val="1270"/>
              </a:spcBef>
            </a:pPr>
            <a:r>
              <a:rPr sz="2900" spc="45" dirty="0">
                <a:solidFill>
                  <a:srgbClr val="0F486E"/>
                </a:solidFill>
                <a:latin typeface="Arial"/>
                <a:cs typeface="Arial"/>
              </a:rPr>
              <a:t>References:</a:t>
            </a:r>
            <a:endParaRPr sz="2900" dirty="0">
              <a:latin typeface="Arial"/>
              <a:cs typeface="Arial"/>
            </a:endParaRPr>
          </a:p>
          <a:p>
            <a:pPr marL="298450" marR="10278110">
              <a:lnSpc>
                <a:spcPct val="147700"/>
              </a:lnSpc>
              <a:spcBef>
                <a:spcPts val="25"/>
              </a:spcBef>
            </a:pPr>
            <a:r>
              <a:rPr lang="en-IN" spc="225" dirty="0">
                <a:solidFill>
                  <a:srgbClr val="0F486E"/>
                </a:solidFill>
                <a:latin typeface="Arial"/>
                <a:cs typeface="Arial"/>
              </a:rPr>
              <a:t>H</a:t>
            </a:r>
            <a:r>
              <a:rPr sz="1800" spc="-70" dirty="0" smtClean="0">
                <a:solidFill>
                  <a:srgbClr val="0F486E"/>
                </a:solidFill>
                <a:latin typeface="Arial"/>
                <a:cs typeface="Arial"/>
              </a:rPr>
              <a:t>e</a:t>
            </a:r>
            <a:r>
              <a:rPr sz="1800" spc="310" dirty="0" smtClean="0">
                <a:solidFill>
                  <a:srgbClr val="0F486E"/>
                </a:solidFill>
                <a:latin typeface="Arial"/>
                <a:cs typeface="Arial"/>
              </a:rPr>
              <a:t>r</a:t>
            </a:r>
            <a:r>
              <a:rPr sz="1800" spc="15" dirty="0" smtClean="0">
                <a:solidFill>
                  <a:srgbClr val="0F486E"/>
                </a:solidFill>
                <a:latin typeface="Arial"/>
                <a:cs typeface="Arial"/>
              </a:rPr>
              <a:t>o</a:t>
            </a:r>
            <a:r>
              <a:rPr sz="1800" spc="160" dirty="0" smtClean="0">
                <a:solidFill>
                  <a:srgbClr val="0F486E"/>
                </a:solidFill>
                <a:latin typeface="Arial"/>
                <a:cs typeface="Arial"/>
              </a:rPr>
              <a:t>k</a:t>
            </a:r>
            <a:r>
              <a:rPr sz="1800" spc="95" dirty="0" smtClean="0">
                <a:solidFill>
                  <a:srgbClr val="0F486E"/>
                </a:solidFill>
                <a:latin typeface="Arial"/>
                <a:cs typeface="Arial"/>
              </a:rPr>
              <a:t>u</a:t>
            </a:r>
            <a:r>
              <a:rPr sz="1800" spc="-55" dirty="0" smtClean="0">
                <a:solidFill>
                  <a:srgbClr val="0F486E"/>
                </a:solidFill>
                <a:latin typeface="Arial"/>
                <a:cs typeface="Arial"/>
              </a:rPr>
              <a:t>.</a:t>
            </a:r>
            <a:r>
              <a:rPr sz="1800" spc="5" dirty="0" smtClean="0">
                <a:solidFill>
                  <a:srgbClr val="0F486E"/>
                </a:solidFill>
                <a:latin typeface="Arial"/>
                <a:cs typeface="Arial"/>
              </a:rPr>
              <a:t>c</a:t>
            </a:r>
            <a:r>
              <a:rPr sz="1800" spc="15" dirty="0" smtClean="0">
                <a:solidFill>
                  <a:srgbClr val="0F486E"/>
                </a:solidFill>
                <a:latin typeface="Arial"/>
                <a:cs typeface="Arial"/>
              </a:rPr>
              <a:t>o</a:t>
            </a:r>
            <a:r>
              <a:rPr sz="1800" spc="190" dirty="0" smtClean="0">
                <a:solidFill>
                  <a:srgbClr val="0F486E"/>
                </a:solidFill>
                <a:latin typeface="Arial"/>
                <a:cs typeface="Arial"/>
              </a:rPr>
              <a:t>m  </a:t>
            </a:r>
            <a:r>
              <a:rPr sz="1800" spc="100" dirty="0" smtClean="0">
                <a:solidFill>
                  <a:srgbClr val="0F486E"/>
                </a:solidFill>
                <a:latin typeface="Arial"/>
                <a:cs typeface="Arial"/>
              </a:rPr>
              <a:t>Github.com</a:t>
            </a:r>
            <a:endParaRPr lang="en-IN" sz="1800" spc="100" dirty="0" smtClean="0">
              <a:solidFill>
                <a:srgbClr val="0F486E"/>
              </a:solidFill>
              <a:latin typeface="Arial"/>
              <a:cs typeface="Arial"/>
            </a:endParaRPr>
          </a:p>
          <a:p>
            <a:pPr marL="298450" marR="10278110">
              <a:lnSpc>
                <a:spcPct val="147700"/>
              </a:lnSpc>
              <a:spcBef>
                <a:spcPts val="25"/>
              </a:spcBef>
            </a:pPr>
            <a:r>
              <a:rPr lang="en-IN" spc="100" dirty="0" err="1" smtClean="0">
                <a:solidFill>
                  <a:srgbClr val="0F486E"/>
                </a:solidFill>
                <a:latin typeface="Arial"/>
                <a:cs typeface="Arial"/>
              </a:rPr>
              <a:t>jupyterlabs</a:t>
            </a:r>
            <a:endParaRPr lang="en-IN" spc="100" dirty="0">
              <a:solidFill>
                <a:srgbClr val="0F486E"/>
              </a:solidFill>
              <a:latin typeface="Arial"/>
              <a:cs typeface="Arial"/>
            </a:endParaRPr>
          </a:p>
          <a:p>
            <a:pPr marL="298450">
              <a:lnSpc>
                <a:spcPct val="100000"/>
              </a:lnSpc>
              <a:spcBef>
                <a:spcPts val="1030"/>
              </a:spcBef>
            </a:pPr>
            <a:r>
              <a:rPr sz="1800" spc="30" dirty="0" smtClean="0">
                <a:solidFill>
                  <a:srgbClr val="0F486E"/>
                </a:solidFill>
                <a:latin typeface="Arial"/>
                <a:cs typeface="Arial"/>
              </a:rPr>
              <a:t>Flask </a:t>
            </a:r>
            <a:r>
              <a:rPr sz="1800" spc="125" dirty="0">
                <a:solidFill>
                  <a:srgbClr val="0F486E"/>
                </a:solidFill>
                <a:latin typeface="Arial"/>
                <a:cs typeface="Arial"/>
              </a:rPr>
              <a:t>Documentation:</a:t>
            </a:r>
            <a:r>
              <a:rPr sz="1800" spc="-130" dirty="0">
                <a:solidFill>
                  <a:srgbClr val="0F486E"/>
                </a:solidFill>
                <a:latin typeface="Arial"/>
                <a:cs typeface="Arial"/>
              </a:rPr>
              <a:t> </a:t>
            </a:r>
            <a:r>
              <a:rPr sz="1800" spc="145" dirty="0">
                <a:solidFill>
                  <a:srgbClr val="0F486E"/>
                </a:solidFill>
                <a:latin typeface="Arial"/>
                <a:cs typeface="Arial"/>
              </a:rPr>
              <a:t>https://flask.palletsprojects.com/en/1.1.x/</a:t>
            </a:r>
            <a:endParaRPr sz="1800" dirty="0">
              <a:latin typeface="Arial"/>
              <a:cs typeface="Arial"/>
            </a:endParaRPr>
          </a:p>
          <a:p>
            <a:pPr marL="286385" marR="5080" indent="11430">
              <a:lnSpc>
                <a:spcPct val="147700"/>
              </a:lnSpc>
            </a:pPr>
            <a:r>
              <a:rPr sz="1800" spc="90" dirty="0">
                <a:solidFill>
                  <a:srgbClr val="0F486E"/>
                </a:solidFill>
                <a:latin typeface="Arial"/>
                <a:cs typeface="Arial"/>
              </a:rPr>
              <a:t>Requirements </a:t>
            </a:r>
            <a:r>
              <a:rPr sz="1800" spc="95" dirty="0">
                <a:solidFill>
                  <a:srgbClr val="0F486E"/>
                </a:solidFill>
                <a:latin typeface="Arial"/>
                <a:cs typeface="Arial"/>
              </a:rPr>
              <a:t>Text: </a:t>
            </a:r>
            <a:r>
              <a:rPr sz="1800" spc="155" dirty="0">
                <a:solidFill>
                  <a:srgbClr val="0F486E"/>
                </a:solidFill>
                <a:latin typeface="Arial"/>
                <a:cs typeface="Arial"/>
              </a:rPr>
              <a:t>https://</a:t>
            </a:r>
            <a:r>
              <a:rPr sz="1800" spc="155" dirty="0">
                <a:solidFill>
                  <a:srgbClr val="0F486E"/>
                </a:solidFill>
                <a:latin typeface="Arial"/>
                <a:cs typeface="Arial"/>
                <a:hlinkClick r:id="rId2"/>
              </a:rPr>
              <a:t>www.jetbrains.com/help/pycharm/managing-dependencies.html </a:t>
            </a:r>
            <a:r>
              <a:rPr sz="1800" spc="155" dirty="0">
                <a:solidFill>
                  <a:srgbClr val="0F486E"/>
                </a:solidFill>
                <a:latin typeface="Arial"/>
                <a:cs typeface="Arial"/>
              </a:rPr>
              <a:t> </a:t>
            </a:r>
            <a:endParaRPr lang="en-IN" sz="1800" spc="155" dirty="0" smtClean="0">
              <a:solidFill>
                <a:srgbClr val="0F486E"/>
              </a:solidFill>
              <a:latin typeface="Arial"/>
              <a:cs typeface="Arial"/>
            </a:endParaRPr>
          </a:p>
          <a:p>
            <a:pPr marL="286385" marR="5080" indent="11430">
              <a:lnSpc>
                <a:spcPct val="147700"/>
              </a:lnSpc>
            </a:pPr>
            <a:r>
              <a:rPr sz="1800" spc="75" dirty="0" err="1" smtClean="0">
                <a:solidFill>
                  <a:srgbClr val="0F486E"/>
                </a:solidFill>
                <a:latin typeface="Arial"/>
                <a:cs typeface="Arial"/>
              </a:rPr>
              <a:t>Youtube</a:t>
            </a:r>
            <a:r>
              <a:rPr sz="1800" spc="75" dirty="0" smtClean="0">
                <a:solidFill>
                  <a:srgbClr val="0F486E"/>
                </a:solidFill>
                <a:latin typeface="Arial"/>
                <a:cs typeface="Arial"/>
              </a:rPr>
              <a:t> </a:t>
            </a:r>
            <a:r>
              <a:rPr sz="1800" spc="30" dirty="0">
                <a:solidFill>
                  <a:srgbClr val="0F486E"/>
                </a:solidFill>
                <a:latin typeface="Arial"/>
                <a:cs typeface="Arial"/>
              </a:rPr>
              <a:t>videos:  </a:t>
            </a:r>
            <a:r>
              <a:rPr sz="1800" spc="140" dirty="0">
                <a:solidFill>
                  <a:srgbClr val="0F486E"/>
                </a:solidFill>
                <a:latin typeface="Arial"/>
                <a:cs typeface="Arial"/>
              </a:rPr>
              <a:t>https://</a:t>
            </a:r>
            <a:r>
              <a:rPr sz="1800" spc="140" dirty="0">
                <a:solidFill>
                  <a:srgbClr val="0F486E"/>
                </a:solidFill>
                <a:latin typeface="Arial"/>
                <a:cs typeface="Arial"/>
                <a:hlinkClick r:id="rId3"/>
              </a:rPr>
              <a:t>www.youtube.com/watch?v=mrExsjcvF4o&amp;list=LLjRS2z7JlxfERxDBnWLCUA&amp;index=3&amp;t=0s</a:t>
            </a:r>
            <a:endParaRPr sz="1800" dirty="0">
              <a:latin typeface="Arial"/>
              <a:cs typeface="Arial"/>
            </a:endParaRPr>
          </a:p>
          <a:p>
            <a:pPr marL="12700">
              <a:lnSpc>
                <a:spcPct val="100000"/>
              </a:lnSpc>
              <a:spcBef>
                <a:spcPts val="1030"/>
              </a:spcBef>
            </a:pPr>
            <a:r>
              <a:rPr lang="en-IN" sz="1800" spc="140" dirty="0" smtClean="0">
                <a:solidFill>
                  <a:srgbClr val="0F486E"/>
                </a:solidFill>
                <a:latin typeface="Arial"/>
                <a:cs typeface="Arial"/>
              </a:rPr>
              <a:t>   </a:t>
            </a:r>
            <a:r>
              <a:rPr sz="1800" spc="140" dirty="0" smtClean="0">
                <a:solidFill>
                  <a:srgbClr val="0F486E"/>
                </a:solidFill>
                <a:latin typeface="Arial"/>
                <a:cs typeface="Arial"/>
              </a:rPr>
              <a:t>https</a:t>
            </a:r>
            <a:r>
              <a:rPr sz="1800" spc="140" dirty="0">
                <a:solidFill>
                  <a:srgbClr val="0F486E"/>
                </a:solidFill>
                <a:latin typeface="Arial"/>
                <a:cs typeface="Arial"/>
              </a:rPr>
              <a:t>://</a:t>
            </a:r>
            <a:r>
              <a:rPr sz="1800" spc="140" dirty="0">
                <a:solidFill>
                  <a:srgbClr val="0F486E"/>
                </a:solidFill>
                <a:latin typeface="Arial"/>
                <a:cs typeface="Arial"/>
                <a:hlinkClick r:id="rId4"/>
              </a:rPr>
              <a:t>www.youtube.com/watch?v=p_tpQSY1aTs&amp;list=LLjRS2-z7JlxfERxDBnWLCUA&amp;index=2&amp;t=0s</a:t>
            </a:r>
            <a:endParaRPr sz="1800" dirty="0">
              <a:latin typeface="Arial"/>
              <a:cs typeface="Arial"/>
            </a:endParaRPr>
          </a:p>
        </p:txBody>
      </p:sp>
    </p:spTree>
    <p:extLst>
      <p:ext uri="{BB962C8B-B14F-4D97-AF65-F5344CB8AC3E}">
        <p14:creationId xmlns:p14="http://schemas.microsoft.com/office/powerpoint/2010/main" val="265067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8570" y="218711"/>
            <a:ext cx="6753497" cy="1212308"/>
          </a:xfrm>
        </p:spPr>
        <p:txBody>
          <a:bodyPr>
            <a:normAutofit/>
          </a:bodyPr>
          <a:lstStyle/>
          <a:p>
            <a:r>
              <a:rPr lang="en-IN" dirty="0" smtClean="0"/>
              <a:t>        PROPOSED SOLUTION</a:t>
            </a:r>
            <a:endParaRPr lang="en-IN" dirty="0"/>
          </a:p>
        </p:txBody>
      </p:sp>
      <p:sp>
        <p:nvSpPr>
          <p:cNvPr id="3" name="Content Placeholder 2"/>
          <p:cNvSpPr>
            <a:spLocks noGrp="1"/>
          </p:cNvSpPr>
          <p:nvPr>
            <p:ph idx="1"/>
          </p:nvPr>
        </p:nvSpPr>
        <p:spPr>
          <a:xfrm>
            <a:off x="175260" y="3667760"/>
            <a:ext cx="11299190" cy="4739005"/>
          </a:xfrm>
        </p:spPr>
        <p:txBody>
          <a:bodyPr>
            <a:normAutofit/>
          </a:bodyPr>
          <a:lstStyle/>
          <a:p>
            <a:r>
              <a:rPr lang="en-IN" dirty="0" smtClean="0"/>
              <a:t> As we have a considerable amount of data, we have used polynomial linear regression machine learning model to predict the output power and energy generated by the wind turbines, which is dependent on the wind speed.</a:t>
            </a:r>
          </a:p>
          <a:p>
            <a:r>
              <a:rPr lang="en-IN" dirty="0" smtClean="0"/>
              <a:t>We have developed the machine learning model </a:t>
            </a:r>
            <a:r>
              <a:rPr lang="en-IN" dirty="0" smtClean="0"/>
              <a:t> </a:t>
            </a:r>
            <a:r>
              <a:rPr lang="en-IN" dirty="0" smtClean="0"/>
              <a:t>in Python using Pycharm IDE.</a:t>
            </a:r>
          </a:p>
          <a:p>
            <a:r>
              <a:rPr lang="en-IN" dirty="0" smtClean="0"/>
              <a:t>We have also created a UI using Flask and Python.</a:t>
            </a:r>
          </a:p>
          <a:p>
            <a:r>
              <a:rPr lang="en-IN" dirty="0" smtClean="0"/>
              <a:t>Created a pickle file by importing the pickle library into the  ML model code and then by running it.</a:t>
            </a:r>
          </a:p>
          <a:p>
            <a:r>
              <a:rPr lang="en-IN" dirty="0" smtClean="0"/>
              <a:t>Created a procfile.</a:t>
            </a:r>
          </a:p>
          <a:p>
            <a:r>
              <a:rPr lang="en-IN" dirty="0" smtClean="0"/>
              <a:t>Created a text file which consists of names and versions of all the libraries that we have used. </a:t>
            </a:r>
          </a:p>
          <a:p>
            <a:r>
              <a:rPr lang="en-IN" dirty="0" smtClean="0"/>
              <a:t>Created a html file for the web page.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292" y="-16723"/>
            <a:ext cx="8534400" cy="1507067"/>
          </a:xfrm>
        </p:spPr>
        <p:txBody>
          <a:bodyPr/>
          <a:lstStyle/>
          <a:p>
            <a:r>
              <a:rPr lang="en-IN" altLang="en-US"/>
              <a:t>  Proposed solution</a:t>
            </a:r>
          </a:p>
        </p:txBody>
      </p:sp>
      <p:sp>
        <p:nvSpPr>
          <p:cNvPr id="3" name="Content Placeholder 2"/>
          <p:cNvSpPr>
            <a:spLocks noGrp="1"/>
          </p:cNvSpPr>
          <p:nvPr>
            <p:ph idx="1"/>
          </p:nvPr>
        </p:nvSpPr>
        <p:spPr>
          <a:xfrm>
            <a:off x="623887" y="2045970"/>
            <a:ext cx="8534400" cy="3615267"/>
          </a:xfrm>
        </p:spPr>
        <p:txBody>
          <a:bodyPr/>
          <a:lstStyle/>
          <a:p>
            <a:r>
              <a:rPr lang="en-IN" altLang="en-US" sz="2400"/>
              <a:t>All of these files have been uploaded to the GItHub Repository.</a:t>
            </a:r>
          </a:p>
          <a:p>
            <a:r>
              <a:rPr lang="en-IN" altLang="en-US" sz="2400"/>
              <a:t>We have connected the Heroku and GitHub to deploy the web application.</a:t>
            </a:r>
          </a:p>
          <a:p>
            <a:r>
              <a:rPr lang="en-IN" altLang="en-US" sz="2400"/>
              <a:t>After the deployment in Heroku we would get a URL that can be used by anyone, to predict the energy output of wind turbine using our model.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2" y="152401"/>
            <a:ext cx="9729788" cy="1003300"/>
          </a:xfrm>
        </p:spPr>
        <p:txBody>
          <a:bodyPr>
            <a:normAutofit fontScale="90000"/>
          </a:bodyPr>
          <a:lstStyle/>
          <a:p>
            <a:r>
              <a:rPr lang="en-IN" dirty="0" smtClean="0"/>
              <a:t>Data analysis AND WORKING ON MODELS</a:t>
            </a:r>
            <a:endParaRPr lang="en-IN" dirty="0"/>
          </a:p>
        </p:txBody>
      </p:sp>
      <p:sp>
        <p:nvSpPr>
          <p:cNvPr id="3" name="Content Placeholder 2"/>
          <p:cNvSpPr>
            <a:spLocks noGrp="1"/>
          </p:cNvSpPr>
          <p:nvPr>
            <p:ph idx="1"/>
          </p:nvPr>
        </p:nvSpPr>
        <p:spPr>
          <a:xfrm>
            <a:off x="354012" y="1155702"/>
            <a:ext cx="11228388" cy="5206998"/>
          </a:xfrm>
        </p:spPr>
        <p:txBody>
          <a:bodyPr/>
          <a:lstStyle/>
          <a:p>
            <a:r>
              <a:rPr lang="en-IN" dirty="0" smtClean="0"/>
              <a:t>After doing  analysis on given data set from KAGGLE . We found out that wind direction has less that 1% effect in predicting output-power compared to wind speed.</a:t>
            </a:r>
          </a:p>
          <a:p>
            <a:r>
              <a:rPr lang="en-IN" dirty="0"/>
              <a:t>After our research on wind speed and output power from </a:t>
            </a:r>
            <a:r>
              <a:rPr lang="en-IN" dirty="0" smtClean="0"/>
              <a:t>wind-turbine , We </a:t>
            </a:r>
            <a:r>
              <a:rPr lang="en-IN" dirty="0"/>
              <a:t>concluded </a:t>
            </a:r>
          </a:p>
          <a:p>
            <a:pPr marL="0" indent="0">
              <a:buNone/>
            </a:pPr>
            <a:r>
              <a:rPr lang="en-IN" dirty="0"/>
              <a:t>    Output power is directly </a:t>
            </a:r>
            <a:r>
              <a:rPr lang="en-IN" dirty="0" smtClean="0"/>
              <a:t>proportional  to </a:t>
            </a:r>
            <a:r>
              <a:rPr lang="en-IN" dirty="0"/>
              <a:t>cube of wind speed. </a:t>
            </a:r>
            <a:endParaRPr lang="en-IN" dirty="0" smtClean="0"/>
          </a:p>
          <a:p>
            <a:r>
              <a:rPr lang="en-IN" dirty="0" smtClean="0"/>
              <a:t>So, we used polynomial linear regression model to predict out put power from wind speed.</a:t>
            </a:r>
          </a:p>
          <a:p>
            <a:r>
              <a:rPr lang="en-IN" dirty="0" smtClean="0"/>
              <a:t>But ,after at a certain wind speed , output power decreases and below 3 for wind speed we are getting negative power.</a:t>
            </a:r>
          </a:p>
          <a:p>
            <a:r>
              <a:rPr lang="en-IN" dirty="0" smtClean="0"/>
              <a:t>So , we used  if loop to get output power</a:t>
            </a:r>
          </a:p>
        </p:txBody>
      </p:sp>
    </p:spTree>
    <p:extLst>
      <p:ext uri="{BB962C8B-B14F-4D97-AF65-F5344CB8AC3E}">
        <p14:creationId xmlns:p14="http://schemas.microsoft.com/office/powerpoint/2010/main" val="290735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239725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358208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045200"/>
          </a:xfrm>
        </p:spPr>
        <p:txBody>
          <a:bodyPr/>
          <a:lstStyle/>
          <a:p>
            <a:r>
              <a:rPr lang="en-IN" dirty="0" smtClean="0"/>
              <a:t>We used three speeds at intervals of 10 minutes to predict acceleration/deceleration</a:t>
            </a:r>
          </a:p>
          <a:p>
            <a:r>
              <a:rPr lang="en-IN" dirty="0" smtClean="0"/>
              <a:t>We used above acceleration/deceleration to get wind speeds for 10 minutes of interval for next 2 hours and used these speeds to predict output power.</a:t>
            </a:r>
          </a:p>
          <a:p>
            <a:r>
              <a:rPr lang="en-IN" dirty="0" smtClean="0"/>
              <a:t>Used these output powers to calculate energy . </a:t>
            </a:r>
          </a:p>
          <a:p>
            <a:pPr marL="0" indent="0">
              <a:buNone/>
            </a:pPr>
            <a:r>
              <a:rPr lang="en-IN" dirty="0"/>
              <a:t> </a:t>
            </a:r>
            <a:r>
              <a:rPr lang="en-IN" dirty="0" smtClean="0"/>
              <a:t>  (Using formulae :  energy=power*(time intervals of 10 minutes) </a:t>
            </a:r>
          </a:p>
        </p:txBody>
      </p:sp>
    </p:spTree>
    <p:extLst>
      <p:ext uri="{BB962C8B-B14F-4D97-AF65-F5344CB8AC3E}">
        <p14:creationId xmlns:p14="http://schemas.microsoft.com/office/powerpoint/2010/main" val="294085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67" y="293914"/>
            <a:ext cx="8151030" cy="1507067"/>
          </a:xfrm>
        </p:spPr>
        <p:txBody>
          <a:bodyPr/>
          <a:lstStyle/>
          <a:p>
            <a:r>
              <a:rPr lang="en-IN" altLang="en-US" dirty="0" smtClean="0"/>
              <a:t>FLOW CHARTS</a:t>
            </a:r>
            <a:endParaRPr lang="en-IN" altLang="en-US" dirty="0"/>
          </a:p>
        </p:txBody>
      </p:sp>
      <p:sp>
        <p:nvSpPr>
          <p:cNvPr id="3" name="Content Placeholder 2"/>
          <p:cNvSpPr>
            <a:spLocks noGrp="1"/>
          </p:cNvSpPr>
          <p:nvPr>
            <p:ph idx="1"/>
          </p:nvPr>
        </p:nvSpPr>
        <p:spPr>
          <a:xfrm>
            <a:off x="498646" y="1980211"/>
            <a:ext cx="8534400" cy="3615267"/>
          </a:xfrm>
        </p:spPr>
        <p:txBody>
          <a:bodyPr/>
          <a:lstStyle/>
          <a:p>
            <a:r>
              <a:rPr lang="en-US" dirty="0" smtClean="0"/>
              <a:t>MACHINE LEARNING  MODELS.</a:t>
            </a:r>
          </a:p>
          <a:p>
            <a:pPr marL="0" indent="0">
              <a:buNone/>
            </a:pPr>
            <a:r>
              <a:rPr lang="en-US" dirty="0"/>
              <a:t> </a:t>
            </a:r>
            <a:r>
              <a:rPr lang="en-US" dirty="0" smtClean="0"/>
              <a:t>    1.MODEL TO PREDICT OUTPUT POWER.</a:t>
            </a:r>
          </a:p>
          <a:p>
            <a:pPr marL="0" indent="0">
              <a:buNone/>
            </a:pPr>
            <a:r>
              <a:rPr lang="en-US" dirty="0"/>
              <a:t> </a:t>
            </a:r>
            <a:r>
              <a:rPr lang="en-US" dirty="0" smtClean="0"/>
              <a:t>    2.MODEL To PREDICT ENERGY GENERATED FOR 2 HOURS.</a:t>
            </a:r>
          </a:p>
          <a:p>
            <a:pPr marL="0" indent="0">
              <a:buNone/>
            </a:pPr>
            <a:endParaRPr lang="en-US" dirty="0"/>
          </a:p>
          <a:p>
            <a:r>
              <a:rPr lang="en-US" dirty="0" smtClean="0"/>
              <a:t>USER INTERFACE</a:t>
            </a:r>
            <a:endParaRPr lang="en-US"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192</TotalTime>
  <Words>940</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Slice</vt:lpstr>
      <vt:lpstr>PREDICTING THE ENERGY OUTPUT OF WIND TURBINE BASED ON WEATHER CONDITION</vt:lpstr>
      <vt:lpstr>          PROBLEM STATEMENT </vt:lpstr>
      <vt:lpstr>        PROPOSED SOLUTION</vt:lpstr>
      <vt:lpstr>  Proposed solution</vt:lpstr>
      <vt:lpstr>Data analysis AND WORKING ON MODELS</vt:lpstr>
      <vt:lpstr>PowerPoint Presentation</vt:lpstr>
      <vt:lpstr>PowerPoint Presentation</vt:lpstr>
      <vt:lpstr>PowerPoint Presentation</vt:lpstr>
      <vt:lpstr>FLOW CHARTS</vt:lpstr>
      <vt:lpstr>PowerPoint Presentation</vt:lpstr>
      <vt:lpstr>PowerPoint Presentation</vt:lpstr>
      <vt:lpstr>PowerPoint Presentation</vt:lpstr>
      <vt:lpstr>                  result </vt:lpstr>
      <vt:lpstr>PowerPoint Presentation</vt:lpstr>
      <vt:lpstr>PowerPoint Presentation</vt:lpstr>
      <vt:lpstr>PowerPoint Presentation</vt:lpstr>
      <vt:lpstr>PowerPoint Presentation</vt:lpstr>
      <vt:lpstr>                Applications</vt:lpstr>
      <vt:lpstr>  advantages and disadvantages</vt:lpstr>
      <vt:lpstr>CONCLUSION</vt:lpstr>
      <vt:lpstr>BIBILOGRAPtfY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ENGERGY OUTPUT OF WIND TURBINE BASED ON WEATHER CONDITION</dc:title>
  <dc:creator>Sri hari sirisiapalli</dc:creator>
  <cp:lastModifiedBy>Sri hari sirisiapalli</cp:lastModifiedBy>
  <cp:revision>46</cp:revision>
  <dcterms:created xsi:type="dcterms:W3CDTF">2020-06-03T00:17:00Z</dcterms:created>
  <dcterms:modified xsi:type="dcterms:W3CDTF">2020-07-15T09:55:25Z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