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70" r:id="rId2"/>
    <p:sldId id="257" r:id="rId3"/>
    <p:sldId id="259" r:id="rId4"/>
    <p:sldId id="260" r:id="rId5"/>
    <p:sldId id="261" r:id="rId6"/>
    <p:sldId id="262" r:id="rId7"/>
    <p:sldId id="263" r:id="rId8"/>
    <p:sldId id="264" r:id="rId9"/>
    <p:sldId id="265" r:id="rId10"/>
    <p:sldId id="268"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BCA91D-D15A-4282-AFB5-9666BE7227F3}"/>
              </a:ext>
            </a:extLst>
          </p:cNvPr>
          <p:cNvSpPr/>
          <p:nvPr/>
        </p:nvSpPr>
        <p:spPr>
          <a:xfrm>
            <a:off x="1729409" y="0"/>
            <a:ext cx="9289774" cy="923330"/>
          </a:xfrm>
          <a:prstGeom prst="rect">
            <a:avLst/>
          </a:prstGeom>
          <a:noFill/>
        </p:spPr>
        <p:txBody>
          <a:bodyPr wrap="square" lIns="91440" tIns="45720" rIns="91440" bIns="45720">
            <a:spAutoFit/>
          </a:bodyPr>
          <a:lstStyle/>
          <a:p>
            <a:r>
              <a:rPr lang="en-US" sz="5400" b="1" dirty="0">
                <a:solidFill>
                  <a:schemeClr val="tx1">
                    <a:lumMod val="75000"/>
                    <a:lumOff val="25000"/>
                  </a:schemeClr>
                </a:solidFill>
              </a:rPr>
              <a:t>IBM Hack Challenge 2020</a:t>
            </a:r>
          </a:p>
        </p:txBody>
      </p:sp>
      <p:sp>
        <p:nvSpPr>
          <p:cNvPr id="3" name="Rectangle 2">
            <a:extLst>
              <a:ext uri="{FF2B5EF4-FFF2-40B4-BE49-F238E27FC236}">
                <a16:creationId xmlns:a16="http://schemas.microsoft.com/office/drawing/2014/main" id="{7BE5D7C6-B96D-478B-BC18-BE94A5E0FB84}"/>
              </a:ext>
            </a:extLst>
          </p:cNvPr>
          <p:cNvSpPr/>
          <p:nvPr/>
        </p:nvSpPr>
        <p:spPr>
          <a:xfrm>
            <a:off x="1987826" y="2848419"/>
            <a:ext cx="5176418" cy="646331"/>
          </a:xfrm>
          <a:prstGeom prst="rect">
            <a:avLst/>
          </a:prstGeom>
          <a:noFill/>
        </p:spPr>
        <p:txBody>
          <a:bodyPr wrap="none" lIns="91440" tIns="45720" rIns="91440" bIns="45720">
            <a:spAutoFit/>
          </a:bodyPr>
          <a:lstStyle/>
          <a:p>
            <a:r>
              <a:rPr lang="en-US" sz="3600" b="1" cap="none" spc="0" dirty="0">
                <a:ln w="0"/>
                <a:solidFill>
                  <a:schemeClr val="tx1"/>
                </a:solidFill>
                <a:effectLst>
                  <a:outerShdw blurRad="38100" dist="19050" dir="2700000" algn="tl" rotWithShape="0">
                    <a:schemeClr val="dk1">
                      <a:alpha val="40000"/>
                    </a:schemeClr>
                  </a:outerShdw>
                </a:effectLst>
              </a:rPr>
              <a:t>Project ID: SPS_PRO_800</a:t>
            </a:r>
          </a:p>
        </p:txBody>
      </p:sp>
      <p:sp>
        <p:nvSpPr>
          <p:cNvPr id="4" name="Rectangle 3">
            <a:extLst>
              <a:ext uri="{FF2B5EF4-FFF2-40B4-BE49-F238E27FC236}">
                <a16:creationId xmlns:a16="http://schemas.microsoft.com/office/drawing/2014/main" id="{2641ADC3-FE95-4202-9E1D-E12733DC8046}"/>
              </a:ext>
            </a:extLst>
          </p:cNvPr>
          <p:cNvSpPr/>
          <p:nvPr/>
        </p:nvSpPr>
        <p:spPr>
          <a:xfrm>
            <a:off x="1987826" y="2163703"/>
            <a:ext cx="7508885" cy="646331"/>
          </a:xfrm>
          <a:prstGeom prst="rect">
            <a:avLst/>
          </a:prstGeom>
          <a:noFill/>
        </p:spPr>
        <p:txBody>
          <a:bodyPr wrap="square" lIns="91440" tIns="45720" rIns="91440" bIns="45720">
            <a:spAutoFit/>
          </a:bodyPr>
          <a:lstStyle/>
          <a:p>
            <a:r>
              <a:rPr lang="en-US" sz="3600" b="1" dirty="0">
                <a:ln w="0"/>
                <a:effectLst>
                  <a:outerShdw blurRad="38100" dist="19050" dir="2700000" algn="tl" rotWithShape="0">
                    <a:schemeClr val="dk1">
                      <a:alpha val="40000"/>
                    </a:schemeClr>
                  </a:outerShdw>
                </a:effectLst>
              </a:rPr>
              <a:t>Team Name : CODE STELLAR </a:t>
            </a:r>
            <a:endParaRPr lang="en-US" sz="3600" b="1"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2ED54DD-FAFE-4F12-8F66-A5BDAAF61594}"/>
              </a:ext>
            </a:extLst>
          </p:cNvPr>
          <p:cNvSpPr/>
          <p:nvPr/>
        </p:nvSpPr>
        <p:spPr>
          <a:xfrm>
            <a:off x="2008537" y="3526796"/>
            <a:ext cx="6754670" cy="1200329"/>
          </a:xfrm>
          <a:prstGeom prst="rect">
            <a:avLst/>
          </a:prstGeom>
          <a:noFill/>
        </p:spPr>
        <p:txBody>
          <a:bodyPr wrap="none" lIns="91440" tIns="45720" rIns="91440" bIns="45720">
            <a:spAutoFit/>
          </a:bodyPr>
          <a:lstStyle/>
          <a:p>
            <a:r>
              <a:rPr lang="en-US" sz="3600" b="1" cap="none" spc="0" dirty="0">
                <a:ln w="0"/>
                <a:solidFill>
                  <a:schemeClr val="tx1"/>
                </a:solidFill>
                <a:effectLst>
                  <a:outerShdw blurRad="38100" dist="19050" dir="2700000" algn="tl" rotWithShape="0">
                    <a:schemeClr val="dk1">
                      <a:alpha val="40000"/>
                    </a:schemeClr>
                  </a:outerShdw>
                </a:effectLst>
              </a:rPr>
              <a:t>Project Title: </a:t>
            </a:r>
            <a:r>
              <a:rPr lang="en-US" sz="3600" b="1" dirty="0"/>
              <a:t>Sentiment Analysis </a:t>
            </a:r>
          </a:p>
          <a:p>
            <a:r>
              <a:rPr lang="en-US" sz="3600" b="1" dirty="0"/>
              <a:t>		      of COVID-19 Tweets</a:t>
            </a:r>
            <a:endParaRPr lang="en-US" sz="36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0985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8AE3-15C1-409C-BF22-289942D09C91}"/>
              </a:ext>
            </a:extLst>
          </p:cNvPr>
          <p:cNvSpPr>
            <a:spLocks noGrp="1"/>
          </p:cNvSpPr>
          <p:nvPr>
            <p:ph type="title"/>
          </p:nvPr>
        </p:nvSpPr>
        <p:spPr/>
        <p:txBody>
          <a:bodyPr/>
          <a:lstStyle/>
          <a:p>
            <a:r>
              <a:rPr lang="en-US" dirty="0"/>
              <a:t>Live Tweet …</a:t>
            </a:r>
            <a:endParaRPr lang="en-IN" dirty="0"/>
          </a:p>
        </p:txBody>
      </p:sp>
      <p:pic>
        <p:nvPicPr>
          <p:cNvPr id="5" name="Content Placeholder 4">
            <a:extLst>
              <a:ext uri="{FF2B5EF4-FFF2-40B4-BE49-F238E27FC236}">
                <a16:creationId xmlns:a16="http://schemas.microsoft.com/office/drawing/2014/main" id="{AC04B0D3-04AC-440B-9F4C-47CC343C1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077" y="2122489"/>
            <a:ext cx="3045748" cy="4021026"/>
          </a:xfrm>
        </p:spPr>
      </p:pic>
      <p:pic>
        <p:nvPicPr>
          <p:cNvPr id="7" name="Picture 6">
            <a:extLst>
              <a:ext uri="{FF2B5EF4-FFF2-40B4-BE49-F238E27FC236}">
                <a16:creationId xmlns:a16="http://schemas.microsoft.com/office/drawing/2014/main" id="{2382CAB9-5F25-4845-8813-F850D52CBB3A}"/>
              </a:ext>
            </a:extLst>
          </p:cNvPr>
          <p:cNvPicPr>
            <a:picLocks noChangeAspect="1"/>
          </p:cNvPicPr>
          <p:nvPr/>
        </p:nvPicPr>
        <p:blipFill rotWithShape="1">
          <a:blip r:embed="rId3">
            <a:extLst>
              <a:ext uri="{28A0092B-C50C-407E-A947-70E740481C1C}">
                <a14:useLocalDpi xmlns:a14="http://schemas.microsoft.com/office/drawing/2010/main" val="0"/>
              </a:ext>
            </a:extLst>
          </a:blip>
          <a:srcRect b="67522"/>
          <a:stretch/>
        </p:blipFill>
        <p:spPr>
          <a:xfrm>
            <a:off x="5962996" y="2122489"/>
            <a:ext cx="5192684" cy="2998152"/>
          </a:xfrm>
          <a:prstGeom prst="rect">
            <a:avLst/>
          </a:prstGeom>
        </p:spPr>
      </p:pic>
      <p:cxnSp>
        <p:nvCxnSpPr>
          <p:cNvPr id="9" name="Straight Arrow Connector 8">
            <a:extLst>
              <a:ext uri="{FF2B5EF4-FFF2-40B4-BE49-F238E27FC236}">
                <a16:creationId xmlns:a16="http://schemas.microsoft.com/office/drawing/2014/main" id="{A727BE84-3B1E-4C21-933A-8FE8C603EA32}"/>
              </a:ext>
            </a:extLst>
          </p:cNvPr>
          <p:cNvCxnSpPr/>
          <p:nvPr/>
        </p:nvCxnSpPr>
        <p:spPr>
          <a:xfrm>
            <a:off x="763480" y="2991775"/>
            <a:ext cx="1331650" cy="72796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911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0D5D-1247-4169-A29B-51A1BD490B1C}"/>
              </a:ext>
            </a:extLst>
          </p:cNvPr>
          <p:cNvSpPr>
            <a:spLocks noGrp="1"/>
          </p:cNvSpPr>
          <p:nvPr>
            <p:ph type="title"/>
          </p:nvPr>
        </p:nvSpPr>
        <p:spPr/>
        <p:txBody>
          <a:bodyPr/>
          <a:lstStyle/>
          <a:p>
            <a:r>
              <a:rPr lang="en-US" dirty="0"/>
              <a:t>Multi-language sentiment Predictor</a:t>
            </a:r>
            <a:endParaRPr lang="en-IN" dirty="0"/>
          </a:p>
        </p:txBody>
      </p:sp>
      <p:pic>
        <p:nvPicPr>
          <p:cNvPr id="5" name="Content Placeholder 4">
            <a:extLst>
              <a:ext uri="{FF2B5EF4-FFF2-40B4-BE49-F238E27FC236}">
                <a16:creationId xmlns:a16="http://schemas.microsoft.com/office/drawing/2014/main" id="{31F109D3-7CDD-4AAD-ACA9-7A17C93CC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665" y="2125955"/>
            <a:ext cx="4575735" cy="2703497"/>
          </a:xfrm>
        </p:spPr>
      </p:pic>
      <p:pic>
        <p:nvPicPr>
          <p:cNvPr id="7" name="Picture 6">
            <a:extLst>
              <a:ext uri="{FF2B5EF4-FFF2-40B4-BE49-F238E27FC236}">
                <a16:creationId xmlns:a16="http://schemas.microsoft.com/office/drawing/2014/main" id="{EDF5BC42-1A1D-42A0-A5FC-DB67869A2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206" y="2382770"/>
            <a:ext cx="5325862" cy="3059242"/>
          </a:xfrm>
          <a:prstGeom prst="rect">
            <a:avLst/>
          </a:prstGeom>
        </p:spPr>
      </p:pic>
    </p:spTree>
    <p:extLst>
      <p:ext uri="{BB962C8B-B14F-4D97-AF65-F5344CB8AC3E}">
        <p14:creationId xmlns:p14="http://schemas.microsoft.com/office/powerpoint/2010/main" val="11553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A5E68-990B-4291-88F9-019FCE958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81" y="170186"/>
            <a:ext cx="6354123" cy="3258814"/>
          </a:xfrm>
          <a:prstGeom prst="rect">
            <a:avLst/>
          </a:prstGeom>
        </p:spPr>
      </p:pic>
      <p:pic>
        <p:nvPicPr>
          <p:cNvPr id="5" name="Picture 4">
            <a:extLst>
              <a:ext uri="{FF2B5EF4-FFF2-40B4-BE49-F238E27FC236}">
                <a16:creationId xmlns:a16="http://schemas.microsoft.com/office/drawing/2014/main" id="{BFD20BBE-1421-4F91-B87D-CDFA5DBC3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414" y="1799593"/>
            <a:ext cx="5150980" cy="3615786"/>
          </a:xfrm>
          <a:prstGeom prst="rect">
            <a:avLst/>
          </a:prstGeom>
        </p:spPr>
      </p:pic>
    </p:spTree>
    <p:extLst>
      <p:ext uri="{BB962C8B-B14F-4D97-AF65-F5344CB8AC3E}">
        <p14:creationId xmlns:p14="http://schemas.microsoft.com/office/powerpoint/2010/main" val="166268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03315B-3046-4839-B30D-5372C5C9B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773" y="523783"/>
            <a:ext cx="3636146" cy="3636146"/>
          </a:xfrm>
          <a:prstGeom prst="rect">
            <a:avLst/>
          </a:prstGeom>
        </p:spPr>
      </p:pic>
    </p:spTree>
    <p:extLst>
      <p:ext uri="{BB962C8B-B14F-4D97-AF65-F5344CB8AC3E}">
        <p14:creationId xmlns:p14="http://schemas.microsoft.com/office/powerpoint/2010/main" val="199715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627019" y="2139851"/>
            <a:ext cx="6253317" cy="2185261"/>
          </a:xfrm>
        </p:spPr>
        <p:txBody>
          <a:bodyPr>
            <a:normAutofit fontScale="90000"/>
          </a:bodyPr>
          <a:lstStyle/>
          <a:p>
            <a:r>
              <a:rPr lang="en-US" dirty="0"/>
              <a:t>Sentimental Analyzer</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678264" y="5412660"/>
            <a:ext cx="6269347" cy="1021498"/>
          </a:xfrm>
        </p:spPr>
        <p:txBody>
          <a:bodyPr>
            <a:normAutofit/>
          </a:bodyPr>
          <a:lstStyle/>
          <a:p>
            <a:r>
              <a:rPr lang="en-US" sz="2400" dirty="0">
                <a:solidFill>
                  <a:schemeClr val="tx1">
                    <a:lumMod val="85000"/>
                    <a:lumOff val="15000"/>
                  </a:schemeClr>
                </a:solidFill>
              </a:rPr>
              <a:t>BRINGING YOU THE FASTEST multi-language</a:t>
            </a:r>
            <a:r>
              <a:rPr lang="en-US" dirty="0">
                <a:solidFill>
                  <a:schemeClr val="tx1">
                    <a:lumMod val="85000"/>
                    <a:lumOff val="15000"/>
                  </a:schemeClr>
                </a:solidFill>
              </a:rPr>
              <a:t> TWEET ANALYZER</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320655F-B4FF-403A-846C-B464C3C4A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33875" cy="685799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1745E6-CF01-47FA-AA1F-BC7381DC5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71" y="2378614"/>
            <a:ext cx="4330083" cy="3010132"/>
          </a:xfrm>
          <a:prstGeom prst="rect">
            <a:avLst/>
          </a:prstGeom>
        </p:spPr>
      </p:pic>
      <p:sp>
        <p:nvSpPr>
          <p:cNvPr id="8" name="Rectangle 7">
            <a:extLst>
              <a:ext uri="{FF2B5EF4-FFF2-40B4-BE49-F238E27FC236}">
                <a16:creationId xmlns:a16="http://schemas.microsoft.com/office/drawing/2014/main" id="{23869D2F-5236-4733-8809-40CFC4F1337E}"/>
              </a:ext>
            </a:extLst>
          </p:cNvPr>
          <p:cNvSpPr/>
          <p:nvPr/>
        </p:nvSpPr>
        <p:spPr>
          <a:xfrm>
            <a:off x="397920" y="847754"/>
            <a:ext cx="11089556"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Introduction (Problem Statement)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DF7B35A8-BF5B-4918-B2C3-A75A9D18519E}"/>
              </a:ext>
            </a:extLst>
          </p:cNvPr>
          <p:cNvSpPr txBox="1"/>
          <p:nvPr/>
        </p:nvSpPr>
        <p:spPr>
          <a:xfrm>
            <a:off x="5690355" y="2449452"/>
            <a:ext cx="5974674" cy="2677656"/>
          </a:xfrm>
          <a:prstGeom prst="rect">
            <a:avLst/>
          </a:prstGeom>
          <a:noFill/>
        </p:spPr>
        <p:txBody>
          <a:bodyPr wrap="square" rtlCol="0">
            <a:spAutoFit/>
          </a:bodyPr>
          <a:lstStyle/>
          <a:p>
            <a:r>
              <a:rPr lang="en-US" sz="2400" b="0" i="0" dirty="0">
                <a:solidFill>
                  <a:srgbClr val="202124"/>
                </a:solidFill>
                <a:effectLst/>
                <a:latin typeface="+mj-lt"/>
              </a:rPr>
              <a:t>The sentiment analysis of Indians after the extension of lock down announcements to be analyzed with the relevant #tags on twitter and build a predictive analytics model to understand the behavior of people if the lock down is further extended. </a:t>
            </a:r>
            <a:endParaRPr lang="en-IN" sz="2400" dirty="0">
              <a:latin typeface="+mj-lt"/>
            </a:endParaRPr>
          </a:p>
        </p:txBody>
      </p:sp>
    </p:spTree>
    <p:extLst>
      <p:ext uri="{BB962C8B-B14F-4D97-AF65-F5344CB8AC3E}">
        <p14:creationId xmlns:p14="http://schemas.microsoft.com/office/powerpoint/2010/main" val="421623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F39-C113-4774-AD5C-DFEC78916ACF}"/>
              </a:ext>
            </a:extLst>
          </p:cNvPr>
          <p:cNvSpPr>
            <a:spLocks noGrp="1"/>
          </p:cNvSpPr>
          <p:nvPr>
            <p:ph type="title"/>
          </p:nvPr>
        </p:nvSpPr>
        <p:spPr/>
        <p:txBody>
          <a:bodyPr/>
          <a:lstStyle/>
          <a:p>
            <a:r>
              <a:rPr lang="en-US" dirty="0"/>
              <a:t>Proposed Solution</a:t>
            </a:r>
            <a:endParaRPr lang="en-IN" dirty="0"/>
          </a:p>
        </p:txBody>
      </p:sp>
      <p:pic>
        <p:nvPicPr>
          <p:cNvPr id="5" name="Picture 4">
            <a:extLst>
              <a:ext uri="{FF2B5EF4-FFF2-40B4-BE49-F238E27FC236}">
                <a16:creationId xmlns:a16="http://schemas.microsoft.com/office/drawing/2014/main" id="{B83E6FB9-EF02-4697-A34F-7968FD639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253" y="3088414"/>
            <a:ext cx="3286455" cy="1874203"/>
          </a:xfrm>
          <a:prstGeom prst="rect">
            <a:avLst/>
          </a:prstGeom>
        </p:spPr>
      </p:pic>
      <p:sp>
        <p:nvSpPr>
          <p:cNvPr id="6" name="TextBox 5">
            <a:extLst>
              <a:ext uri="{FF2B5EF4-FFF2-40B4-BE49-F238E27FC236}">
                <a16:creationId xmlns:a16="http://schemas.microsoft.com/office/drawing/2014/main" id="{C644A44D-8CDD-4EEC-B879-B8B30197745B}"/>
              </a:ext>
            </a:extLst>
          </p:cNvPr>
          <p:cNvSpPr txBox="1"/>
          <p:nvPr/>
        </p:nvSpPr>
        <p:spPr>
          <a:xfrm>
            <a:off x="1186057" y="2450238"/>
            <a:ext cx="4841881" cy="3416320"/>
          </a:xfrm>
          <a:prstGeom prst="rect">
            <a:avLst/>
          </a:prstGeom>
          <a:noFill/>
        </p:spPr>
        <p:txBody>
          <a:bodyPr wrap="square" rtlCol="0">
            <a:spAutoFit/>
          </a:bodyPr>
          <a:lstStyle/>
          <a:p>
            <a:r>
              <a:rPr lang="en-US" sz="2400" b="0" i="0" dirty="0">
                <a:solidFill>
                  <a:srgbClr val="202124"/>
                </a:solidFill>
                <a:effectLst/>
                <a:latin typeface="+mj-lt"/>
              </a:rPr>
              <a:t>This Solution will be able to analyze the feelings of the people across the nation, on one issue. It will help the business of others based on the feelings of people, If most of the people are happy with the lock down opening, then the business of people</a:t>
            </a:r>
            <a:endParaRPr lang="en-IN" sz="2400" dirty="0">
              <a:latin typeface="+mj-lt"/>
            </a:endParaRPr>
          </a:p>
        </p:txBody>
      </p:sp>
    </p:spTree>
    <p:extLst>
      <p:ext uri="{BB962C8B-B14F-4D97-AF65-F5344CB8AC3E}">
        <p14:creationId xmlns:p14="http://schemas.microsoft.com/office/powerpoint/2010/main" val="204675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E55A-77EC-4A63-922E-F0C57F06135A}"/>
              </a:ext>
            </a:extLst>
          </p:cNvPr>
          <p:cNvSpPr>
            <a:spLocks noGrp="1"/>
          </p:cNvSpPr>
          <p:nvPr>
            <p:ph type="title"/>
          </p:nvPr>
        </p:nvSpPr>
        <p:spPr/>
        <p:txBody>
          <a:bodyPr/>
          <a:lstStyle/>
          <a:p>
            <a:r>
              <a:rPr lang="en-US" dirty="0"/>
              <a:t>Problem Approach</a:t>
            </a:r>
            <a:endParaRPr lang="en-IN" dirty="0"/>
          </a:p>
        </p:txBody>
      </p:sp>
      <p:pic>
        <p:nvPicPr>
          <p:cNvPr id="5" name="Picture 4">
            <a:extLst>
              <a:ext uri="{FF2B5EF4-FFF2-40B4-BE49-F238E27FC236}">
                <a16:creationId xmlns:a16="http://schemas.microsoft.com/office/drawing/2014/main" id="{91517C1A-BCAB-461F-A01C-976DEB309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8" y="2137856"/>
            <a:ext cx="5418337" cy="3769679"/>
          </a:xfrm>
          <a:prstGeom prst="rect">
            <a:avLst/>
          </a:prstGeom>
        </p:spPr>
      </p:pic>
      <p:sp>
        <p:nvSpPr>
          <p:cNvPr id="6" name="TextBox 5">
            <a:extLst>
              <a:ext uri="{FF2B5EF4-FFF2-40B4-BE49-F238E27FC236}">
                <a16:creationId xmlns:a16="http://schemas.microsoft.com/office/drawing/2014/main" id="{1C044B02-1034-4D22-9712-6EEEBE330827}"/>
              </a:ext>
            </a:extLst>
          </p:cNvPr>
          <p:cNvSpPr txBox="1"/>
          <p:nvPr/>
        </p:nvSpPr>
        <p:spPr>
          <a:xfrm>
            <a:off x="5841507" y="2139518"/>
            <a:ext cx="4767308" cy="1200329"/>
          </a:xfrm>
          <a:prstGeom prst="rect">
            <a:avLst/>
          </a:prstGeom>
          <a:noFill/>
        </p:spPr>
        <p:txBody>
          <a:bodyPr wrap="square" rtlCol="0">
            <a:spAutoFit/>
          </a:bodyPr>
          <a:lstStyle/>
          <a:p>
            <a:pPr algn="l"/>
            <a:r>
              <a:rPr lang="en-US" b="0" i="0" dirty="0">
                <a:solidFill>
                  <a:srgbClr val="202124"/>
                </a:solidFill>
                <a:effectLst/>
                <a:latin typeface="+mj-lt"/>
              </a:rPr>
              <a:t>Using Machine Learning and the concept of CNN a model was created that can take a statement and process it accordingly.</a:t>
            </a:r>
            <a:endParaRPr lang="en-IN" dirty="0">
              <a:latin typeface="+mj-lt"/>
            </a:endParaRPr>
          </a:p>
        </p:txBody>
      </p:sp>
      <p:sp>
        <p:nvSpPr>
          <p:cNvPr id="7" name="TextBox 6">
            <a:extLst>
              <a:ext uri="{FF2B5EF4-FFF2-40B4-BE49-F238E27FC236}">
                <a16:creationId xmlns:a16="http://schemas.microsoft.com/office/drawing/2014/main" id="{9B37445D-774D-4B1B-AD4A-E126E1C992DB}"/>
              </a:ext>
            </a:extLst>
          </p:cNvPr>
          <p:cNvSpPr txBox="1"/>
          <p:nvPr/>
        </p:nvSpPr>
        <p:spPr>
          <a:xfrm>
            <a:off x="5912529" y="3592681"/>
            <a:ext cx="4438835" cy="1200329"/>
          </a:xfrm>
          <a:prstGeom prst="rect">
            <a:avLst/>
          </a:prstGeom>
          <a:noFill/>
        </p:spPr>
        <p:txBody>
          <a:bodyPr wrap="square" rtlCol="0">
            <a:spAutoFit/>
          </a:bodyPr>
          <a:lstStyle/>
          <a:p>
            <a:r>
              <a:rPr lang="en-US" b="0" i="0" dirty="0">
                <a:solidFill>
                  <a:srgbClr val="202124"/>
                </a:solidFill>
                <a:effectLst/>
                <a:latin typeface="+mj-lt"/>
                <a:cs typeface="MV Boli" panose="02000500030200090000" pitchFamily="2" charset="0"/>
              </a:rPr>
              <a:t>Finally a part to show the live tweets is also kept where a maximum of 300 Tweets can be displayed and the respectively.</a:t>
            </a:r>
            <a:endParaRPr lang="en-IN" dirty="0">
              <a:latin typeface="+mj-lt"/>
              <a:cs typeface="MV Boli" panose="02000500030200090000" pitchFamily="2" charset="0"/>
            </a:endParaRPr>
          </a:p>
        </p:txBody>
      </p:sp>
    </p:spTree>
    <p:extLst>
      <p:ext uri="{BB962C8B-B14F-4D97-AF65-F5344CB8AC3E}">
        <p14:creationId xmlns:p14="http://schemas.microsoft.com/office/powerpoint/2010/main" val="15712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EC6C-2CCA-4B6D-8F21-4FFF4257EF85}"/>
              </a:ext>
            </a:extLst>
          </p:cNvPr>
          <p:cNvSpPr>
            <a:spLocks noGrp="1"/>
          </p:cNvSpPr>
          <p:nvPr>
            <p:ph type="title"/>
          </p:nvPr>
        </p:nvSpPr>
        <p:spPr/>
        <p:txBody>
          <a:bodyPr/>
          <a:lstStyle/>
          <a:p>
            <a:r>
              <a:rPr lang="en-US" dirty="0"/>
              <a:t>User Interface (User friendly)</a:t>
            </a:r>
            <a:endParaRPr lang="en-IN" dirty="0"/>
          </a:p>
        </p:txBody>
      </p:sp>
      <p:pic>
        <p:nvPicPr>
          <p:cNvPr id="5" name="Picture 4">
            <a:extLst>
              <a:ext uri="{FF2B5EF4-FFF2-40B4-BE49-F238E27FC236}">
                <a16:creationId xmlns:a16="http://schemas.microsoft.com/office/drawing/2014/main" id="{5799B7BD-2A63-4CBC-A53E-C1A5D4067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957" y="2243195"/>
            <a:ext cx="8380521" cy="3569316"/>
          </a:xfrm>
          <a:prstGeom prst="rect">
            <a:avLst/>
          </a:prstGeom>
        </p:spPr>
      </p:pic>
    </p:spTree>
    <p:extLst>
      <p:ext uri="{BB962C8B-B14F-4D97-AF65-F5344CB8AC3E}">
        <p14:creationId xmlns:p14="http://schemas.microsoft.com/office/powerpoint/2010/main" val="264658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A21D-1328-401E-BEC7-820A6EA32F74}"/>
              </a:ext>
            </a:extLst>
          </p:cNvPr>
          <p:cNvSpPr>
            <a:spLocks noGrp="1"/>
          </p:cNvSpPr>
          <p:nvPr>
            <p:ph type="title"/>
          </p:nvPr>
        </p:nvSpPr>
        <p:spPr/>
        <p:txBody>
          <a:bodyPr/>
          <a:lstStyle/>
          <a:p>
            <a:r>
              <a:rPr lang="en-US" dirty="0"/>
              <a:t>Stunning Accuracy!</a:t>
            </a:r>
            <a:endParaRPr lang="en-IN" dirty="0"/>
          </a:p>
        </p:txBody>
      </p:sp>
      <p:pic>
        <p:nvPicPr>
          <p:cNvPr id="5" name="Picture 4">
            <a:extLst>
              <a:ext uri="{FF2B5EF4-FFF2-40B4-BE49-F238E27FC236}">
                <a16:creationId xmlns:a16="http://schemas.microsoft.com/office/drawing/2014/main" id="{7F21225B-E51E-45C9-8E41-33B31ACF41A8}"/>
              </a:ext>
            </a:extLst>
          </p:cNvPr>
          <p:cNvPicPr>
            <a:picLocks noChangeAspect="1"/>
          </p:cNvPicPr>
          <p:nvPr/>
        </p:nvPicPr>
        <p:blipFill rotWithShape="1">
          <a:blip r:embed="rId2">
            <a:extLst>
              <a:ext uri="{28A0092B-C50C-407E-A947-70E740481C1C}">
                <a14:useLocalDpi xmlns:a14="http://schemas.microsoft.com/office/drawing/2010/main" val="0"/>
              </a:ext>
            </a:extLst>
          </a:blip>
          <a:srcRect l="21755" t="13143" r="23155" b="331"/>
          <a:stretch/>
        </p:blipFill>
        <p:spPr>
          <a:xfrm>
            <a:off x="692457" y="2061380"/>
            <a:ext cx="4678533" cy="3059261"/>
          </a:xfrm>
          <a:prstGeom prst="rect">
            <a:avLst/>
          </a:prstGeom>
        </p:spPr>
      </p:pic>
      <p:pic>
        <p:nvPicPr>
          <p:cNvPr id="7" name="Picture 6">
            <a:extLst>
              <a:ext uri="{FF2B5EF4-FFF2-40B4-BE49-F238E27FC236}">
                <a16:creationId xmlns:a16="http://schemas.microsoft.com/office/drawing/2014/main" id="{FA2A929D-EA36-482B-BE5B-0D20EBB5DE9B}"/>
              </a:ext>
            </a:extLst>
          </p:cNvPr>
          <p:cNvPicPr>
            <a:picLocks noChangeAspect="1"/>
          </p:cNvPicPr>
          <p:nvPr/>
        </p:nvPicPr>
        <p:blipFill rotWithShape="1">
          <a:blip r:embed="rId3">
            <a:extLst>
              <a:ext uri="{28A0092B-C50C-407E-A947-70E740481C1C}">
                <a14:useLocalDpi xmlns:a14="http://schemas.microsoft.com/office/drawing/2010/main" val="0"/>
              </a:ext>
            </a:extLst>
          </a:blip>
          <a:srcRect l="29356" t="11247" r="31711" b="1777"/>
          <a:stretch/>
        </p:blipFill>
        <p:spPr>
          <a:xfrm>
            <a:off x="6631620" y="2061380"/>
            <a:ext cx="3986073" cy="3757034"/>
          </a:xfrm>
          <a:prstGeom prst="rect">
            <a:avLst/>
          </a:prstGeom>
        </p:spPr>
      </p:pic>
      <p:pic>
        <p:nvPicPr>
          <p:cNvPr id="9" name="Picture 8">
            <a:extLst>
              <a:ext uri="{FF2B5EF4-FFF2-40B4-BE49-F238E27FC236}">
                <a16:creationId xmlns:a16="http://schemas.microsoft.com/office/drawing/2014/main" id="{D1045F45-5FB1-48F9-BB6B-6797B9684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7447" y="329001"/>
            <a:ext cx="1450757" cy="1450757"/>
          </a:xfrm>
          <a:prstGeom prst="rect">
            <a:avLst/>
          </a:prstGeom>
        </p:spPr>
      </p:pic>
    </p:spTree>
    <p:extLst>
      <p:ext uri="{BB962C8B-B14F-4D97-AF65-F5344CB8AC3E}">
        <p14:creationId xmlns:p14="http://schemas.microsoft.com/office/powerpoint/2010/main" val="147144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F2B5-0F8A-484F-BB3A-BE98F54BA8F0}"/>
              </a:ext>
            </a:extLst>
          </p:cNvPr>
          <p:cNvSpPr>
            <a:spLocks noGrp="1"/>
          </p:cNvSpPr>
          <p:nvPr>
            <p:ph type="title"/>
          </p:nvPr>
        </p:nvSpPr>
        <p:spPr/>
        <p:txBody>
          <a:bodyPr/>
          <a:lstStyle/>
          <a:p>
            <a:r>
              <a:rPr lang="en-US" dirty="0"/>
              <a:t>Stats on every 300 live tweets.. </a:t>
            </a:r>
            <a:endParaRPr lang="en-IN" dirty="0"/>
          </a:p>
        </p:txBody>
      </p:sp>
      <p:pic>
        <p:nvPicPr>
          <p:cNvPr id="5" name="Content Placeholder 4">
            <a:extLst>
              <a:ext uri="{FF2B5EF4-FFF2-40B4-BE49-F238E27FC236}">
                <a16:creationId xmlns:a16="http://schemas.microsoft.com/office/drawing/2014/main" id="{E9B587C4-48D0-4C71-A180-E642F2FFA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181" y="2108200"/>
            <a:ext cx="8647488" cy="3688918"/>
          </a:xfrm>
        </p:spPr>
      </p:pic>
    </p:spTree>
    <p:extLst>
      <p:ext uri="{BB962C8B-B14F-4D97-AF65-F5344CB8AC3E}">
        <p14:creationId xmlns:p14="http://schemas.microsoft.com/office/powerpoint/2010/main" val="303616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FE62-B488-458E-82AE-F480434BCEB8}"/>
              </a:ext>
            </a:extLst>
          </p:cNvPr>
          <p:cNvSpPr>
            <a:spLocks noGrp="1"/>
          </p:cNvSpPr>
          <p:nvPr>
            <p:ph type="title"/>
          </p:nvPr>
        </p:nvSpPr>
        <p:spPr/>
        <p:txBody>
          <a:bodyPr/>
          <a:lstStyle/>
          <a:p>
            <a:r>
              <a:rPr lang="en-US" dirty="0"/>
              <a:t>Up to 300 live tweets across the globe!</a:t>
            </a:r>
            <a:endParaRPr lang="en-IN" dirty="0"/>
          </a:p>
        </p:txBody>
      </p:sp>
      <p:pic>
        <p:nvPicPr>
          <p:cNvPr id="5" name="Content Placeholder 4">
            <a:extLst>
              <a:ext uri="{FF2B5EF4-FFF2-40B4-BE49-F238E27FC236}">
                <a16:creationId xmlns:a16="http://schemas.microsoft.com/office/drawing/2014/main" id="{6F6AC514-64FC-45E7-AFFD-A48AA2EC3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965" y="2108200"/>
            <a:ext cx="7771084" cy="3499044"/>
          </a:xfrm>
        </p:spPr>
      </p:pic>
    </p:spTree>
    <p:extLst>
      <p:ext uri="{BB962C8B-B14F-4D97-AF65-F5344CB8AC3E}">
        <p14:creationId xmlns:p14="http://schemas.microsoft.com/office/powerpoint/2010/main" val="28315676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{0060997C-85AE-46C2-AF1A-641262C1C7DD}tf56160789</Template>
  <TotalTime>173</TotalTime>
  <Words>217</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PowerPoint Presentation</vt:lpstr>
      <vt:lpstr>Sentimental Analyzer</vt:lpstr>
      <vt:lpstr>PowerPoint Presentation</vt:lpstr>
      <vt:lpstr>Proposed Solution</vt:lpstr>
      <vt:lpstr>Problem Approach</vt:lpstr>
      <vt:lpstr>User Interface (User friendly)</vt:lpstr>
      <vt:lpstr>Stunning Accuracy!</vt:lpstr>
      <vt:lpstr>Stats on every 300 live tweets.. </vt:lpstr>
      <vt:lpstr>Up to 300 live tweets across the globe!</vt:lpstr>
      <vt:lpstr>Live Tweet …</vt:lpstr>
      <vt:lpstr>Multi-language sentiment Predictor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analyzer</dc:title>
  <dc:creator>Prajeshwar Varadharajan</dc:creator>
  <cp:lastModifiedBy>Hamza</cp:lastModifiedBy>
  <cp:revision>14</cp:revision>
  <dcterms:created xsi:type="dcterms:W3CDTF">2020-07-15T05:15:34Z</dcterms:created>
  <dcterms:modified xsi:type="dcterms:W3CDTF">2020-07-15T10:59:45Z</dcterms:modified>
</cp:coreProperties>
</file>