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71" r:id="rId11"/>
    <p:sldId id="270" r:id="rId12"/>
    <p:sldId id="263" r:id="rId13"/>
    <p:sldId id="264" r:id="rId14"/>
    <p:sldId id="265" r:id="rId15"/>
    <p:sldId id="266" r:id="rId16"/>
    <p:sldId id="267" r:id="rId17"/>
    <p:sldId id="268" r:id="rId18"/>
    <p:sldId id="269" r:id="rId19"/>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16" y="-72"/>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body"/>
          </p:nvPr>
        </p:nvSpPr>
        <p:spPr>
          <a:xfrm>
            <a:off x="360000" y="1980000"/>
            <a:ext cx="9359640" cy="240372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360000" y="4612320"/>
            <a:ext cx="935964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28" name="PlaceHolder 2"/>
          <p:cNvSpPr>
            <a:spLocks noGrp="1"/>
          </p:cNvSpPr>
          <p:nvPr>
            <p:ph type="body"/>
          </p:nvPr>
        </p:nvSpPr>
        <p:spPr>
          <a:xfrm>
            <a:off x="360000" y="1980000"/>
            <a:ext cx="4567320" cy="240372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155920" y="1980000"/>
            <a:ext cx="4567320" cy="240372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360000" y="4612320"/>
            <a:ext cx="4567320" cy="240372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5155920" y="4612320"/>
            <a:ext cx="456732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33" name="PlaceHolder 2"/>
          <p:cNvSpPr>
            <a:spLocks noGrp="1"/>
          </p:cNvSpPr>
          <p:nvPr>
            <p:ph type="body"/>
          </p:nvPr>
        </p:nvSpPr>
        <p:spPr>
          <a:xfrm>
            <a:off x="360000" y="1980000"/>
            <a:ext cx="3013560" cy="240372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524760" y="1980000"/>
            <a:ext cx="3013560" cy="240372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689160" y="1980000"/>
            <a:ext cx="3013560" cy="240372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360000" y="4612320"/>
            <a:ext cx="3013560" cy="240372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524760" y="4612320"/>
            <a:ext cx="3013560" cy="240372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689160" y="4612320"/>
            <a:ext cx="301356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45" name="PlaceHolder 2"/>
          <p:cNvSpPr>
            <a:spLocks noGrp="1"/>
          </p:cNvSpPr>
          <p:nvPr>
            <p:ph type="subTitle"/>
          </p:nvPr>
        </p:nvSpPr>
        <p:spPr>
          <a:xfrm>
            <a:off x="360000" y="1980000"/>
            <a:ext cx="9359640" cy="5039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47" name="PlaceHolder 2"/>
          <p:cNvSpPr>
            <a:spLocks noGrp="1"/>
          </p:cNvSpPr>
          <p:nvPr>
            <p:ph type="body"/>
          </p:nvPr>
        </p:nvSpPr>
        <p:spPr>
          <a:xfrm>
            <a:off x="360000" y="1980000"/>
            <a:ext cx="9359640" cy="503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49" name="PlaceHolder 2"/>
          <p:cNvSpPr>
            <a:spLocks noGrp="1"/>
          </p:cNvSpPr>
          <p:nvPr>
            <p:ph type="body"/>
          </p:nvPr>
        </p:nvSpPr>
        <p:spPr>
          <a:xfrm>
            <a:off x="360000" y="1980000"/>
            <a:ext cx="4567320" cy="503964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5155920" y="1980000"/>
            <a:ext cx="4567320" cy="503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60000" y="301320"/>
            <a:ext cx="9359640" cy="44434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360000" y="1980000"/>
            <a:ext cx="4567320" cy="240372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5155920" y="1980000"/>
            <a:ext cx="4567320" cy="50396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360000" y="4612320"/>
            <a:ext cx="456732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4" name="PlaceHolder 2"/>
          <p:cNvSpPr>
            <a:spLocks noGrp="1"/>
          </p:cNvSpPr>
          <p:nvPr>
            <p:ph type="subTitle"/>
          </p:nvPr>
        </p:nvSpPr>
        <p:spPr>
          <a:xfrm>
            <a:off x="360000" y="1980000"/>
            <a:ext cx="9359640" cy="5039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360000" y="1980000"/>
            <a:ext cx="4567320" cy="50396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5920" y="1980000"/>
            <a:ext cx="4567320" cy="2403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155920" y="4612320"/>
            <a:ext cx="456732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360000" y="1980000"/>
            <a:ext cx="4567320" cy="2403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155920" y="1980000"/>
            <a:ext cx="4567320" cy="240372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360000" y="4612320"/>
            <a:ext cx="935964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66" name="PlaceHolder 2"/>
          <p:cNvSpPr>
            <a:spLocks noGrp="1"/>
          </p:cNvSpPr>
          <p:nvPr>
            <p:ph type="body"/>
          </p:nvPr>
        </p:nvSpPr>
        <p:spPr>
          <a:xfrm>
            <a:off x="360000" y="1980000"/>
            <a:ext cx="9359640" cy="240372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360000" y="4612320"/>
            <a:ext cx="935964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69" name="PlaceHolder 2"/>
          <p:cNvSpPr>
            <a:spLocks noGrp="1"/>
          </p:cNvSpPr>
          <p:nvPr>
            <p:ph type="body"/>
          </p:nvPr>
        </p:nvSpPr>
        <p:spPr>
          <a:xfrm>
            <a:off x="360000" y="1980000"/>
            <a:ext cx="4567320" cy="240372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5155920" y="1980000"/>
            <a:ext cx="4567320" cy="240372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360000" y="4612320"/>
            <a:ext cx="4567320" cy="2403720"/>
          </a:xfrm>
          <a:prstGeom prst="rect">
            <a:avLst/>
          </a:prstGeom>
        </p:spPr>
        <p:txBody>
          <a:bodyPr lIns="0" tIns="0" rIns="0" bIns="0">
            <a:normAutofit/>
          </a:bodyPr>
          <a:lstStyle/>
          <a:p>
            <a:endParaRPr lang="en-US" sz="3200" b="0" strike="noStrike" spc="-1">
              <a:latin typeface="Arial"/>
            </a:endParaRPr>
          </a:p>
        </p:txBody>
      </p:sp>
      <p:sp>
        <p:nvSpPr>
          <p:cNvPr id="72" name="PlaceHolder 5"/>
          <p:cNvSpPr>
            <a:spLocks noGrp="1"/>
          </p:cNvSpPr>
          <p:nvPr>
            <p:ph type="body"/>
          </p:nvPr>
        </p:nvSpPr>
        <p:spPr>
          <a:xfrm>
            <a:off x="5155920" y="4612320"/>
            <a:ext cx="456732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74" name="PlaceHolder 2"/>
          <p:cNvSpPr>
            <a:spLocks noGrp="1"/>
          </p:cNvSpPr>
          <p:nvPr>
            <p:ph type="body"/>
          </p:nvPr>
        </p:nvSpPr>
        <p:spPr>
          <a:xfrm>
            <a:off x="360000" y="1980000"/>
            <a:ext cx="3013560" cy="240372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3524760" y="1980000"/>
            <a:ext cx="3013560" cy="240372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6689160" y="1980000"/>
            <a:ext cx="3013560" cy="240372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360000" y="4612320"/>
            <a:ext cx="3013560" cy="2403720"/>
          </a:xfrm>
          <a:prstGeom prst="rect">
            <a:avLst/>
          </a:prstGeom>
        </p:spPr>
        <p:txBody>
          <a:bodyPr lIns="0" tIns="0" rIns="0" bIns="0">
            <a:normAutofit/>
          </a:bodyPr>
          <a:lstStyle/>
          <a:p>
            <a:endParaRPr lang="en-US" sz="3200" b="0" strike="noStrike" spc="-1">
              <a:latin typeface="Arial"/>
            </a:endParaRPr>
          </a:p>
        </p:txBody>
      </p:sp>
      <p:sp>
        <p:nvSpPr>
          <p:cNvPr id="78" name="PlaceHolder 6"/>
          <p:cNvSpPr>
            <a:spLocks noGrp="1"/>
          </p:cNvSpPr>
          <p:nvPr>
            <p:ph type="body"/>
          </p:nvPr>
        </p:nvSpPr>
        <p:spPr>
          <a:xfrm>
            <a:off x="3524760" y="4612320"/>
            <a:ext cx="3013560" cy="2403720"/>
          </a:xfrm>
          <a:prstGeom prst="rect">
            <a:avLst/>
          </a:prstGeom>
        </p:spPr>
        <p:txBody>
          <a:bodyPr lIns="0" tIns="0" rIns="0" bIns="0">
            <a:normAutofit/>
          </a:bodyPr>
          <a:lstStyle/>
          <a:p>
            <a:endParaRPr lang="en-US" sz="3200" b="0" strike="noStrike" spc="-1">
              <a:latin typeface="Arial"/>
            </a:endParaRPr>
          </a:p>
        </p:txBody>
      </p:sp>
      <p:sp>
        <p:nvSpPr>
          <p:cNvPr id="79" name="PlaceHolder 7"/>
          <p:cNvSpPr>
            <a:spLocks noGrp="1"/>
          </p:cNvSpPr>
          <p:nvPr>
            <p:ph type="body"/>
          </p:nvPr>
        </p:nvSpPr>
        <p:spPr>
          <a:xfrm>
            <a:off x="6689160" y="4612320"/>
            <a:ext cx="301356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84" name="PlaceHolder 2"/>
          <p:cNvSpPr>
            <a:spLocks noGrp="1"/>
          </p:cNvSpPr>
          <p:nvPr>
            <p:ph type="subTitle"/>
          </p:nvPr>
        </p:nvSpPr>
        <p:spPr>
          <a:xfrm>
            <a:off x="360000" y="1980000"/>
            <a:ext cx="9359640" cy="5039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86" name="PlaceHolder 2"/>
          <p:cNvSpPr>
            <a:spLocks noGrp="1"/>
          </p:cNvSpPr>
          <p:nvPr>
            <p:ph type="body"/>
          </p:nvPr>
        </p:nvSpPr>
        <p:spPr>
          <a:xfrm>
            <a:off x="360000" y="1980000"/>
            <a:ext cx="9359640" cy="503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88" name="PlaceHolder 2"/>
          <p:cNvSpPr>
            <a:spLocks noGrp="1"/>
          </p:cNvSpPr>
          <p:nvPr>
            <p:ph type="body"/>
          </p:nvPr>
        </p:nvSpPr>
        <p:spPr>
          <a:xfrm>
            <a:off x="360000" y="1980000"/>
            <a:ext cx="4567320" cy="503964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5155920" y="1980000"/>
            <a:ext cx="4567320" cy="503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6" name="PlaceHolder 2"/>
          <p:cNvSpPr>
            <a:spLocks noGrp="1"/>
          </p:cNvSpPr>
          <p:nvPr>
            <p:ph type="body"/>
          </p:nvPr>
        </p:nvSpPr>
        <p:spPr>
          <a:xfrm>
            <a:off x="360000" y="1980000"/>
            <a:ext cx="9359640" cy="503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360000" y="301320"/>
            <a:ext cx="9359640" cy="44434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93" name="PlaceHolder 2"/>
          <p:cNvSpPr>
            <a:spLocks noGrp="1"/>
          </p:cNvSpPr>
          <p:nvPr>
            <p:ph type="body"/>
          </p:nvPr>
        </p:nvSpPr>
        <p:spPr>
          <a:xfrm>
            <a:off x="360000" y="1980000"/>
            <a:ext cx="4567320" cy="2403720"/>
          </a:xfrm>
          <a:prstGeom prst="rect">
            <a:avLst/>
          </a:prstGeom>
        </p:spPr>
        <p:txBody>
          <a:bodyPr lIns="0" tIns="0" rIns="0" bIns="0">
            <a:normAutofit/>
          </a:bodyPr>
          <a:lstStyle/>
          <a:p>
            <a:endParaRPr lang="en-US" sz="3200" b="0" strike="noStrike" spc="-1">
              <a:latin typeface="Arial"/>
            </a:endParaRPr>
          </a:p>
        </p:txBody>
      </p:sp>
      <p:sp>
        <p:nvSpPr>
          <p:cNvPr id="94" name="PlaceHolder 3"/>
          <p:cNvSpPr>
            <a:spLocks noGrp="1"/>
          </p:cNvSpPr>
          <p:nvPr>
            <p:ph type="body"/>
          </p:nvPr>
        </p:nvSpPr>
        <p:spPr>
          <a:xfrm>
            <a:off x="5155920" y="1980000"/>
            <a:ext cx="4567320" cy="5039640"/>
          </a:xfrm>
          <a:prstGeom prst="rect">
            <a:avLst/>
          </a:prstGeom>
        </p:spPr>
        <p:txBody>
          <a:bodyPr lIns="0" tIns="0" rIns="0" bIns="0">
            <a:normAutofit/>
          </a:bodyPr>
          <a:lstStyle/>
          <a:p>
            <a:endParaRPr lang="en-US" sz="3200" b="0" strike="noStrike" spc="-1">
              <a:latin typeface="Arial"/>
            </a:endParaRPr>
          </a:p>
        </p:txBody>
      </p:sp>
      <p:sp>
        <p:nvSpPr>
          <p:cNvPr id="95" name="PlaceHolder 4"/>
          <p:cNvSpPr>
            <a:spLocks noGrp="1"/>
          </p:cNvSpPr>
          <p:nvPr>
            <p:ph type="body"/>
          </p:nvPr>
        </p:nvSpPr>
        <p:spPr>
          <a:xfrm>
            <a:off x="360000" y="4612320"/>
            <a:ext cx="456732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97" name="PlaceHolder 2"/>
          <p:cNvSpPr>
            <a:spLocks noGrp="1"/>
          </p:cNvSpPr>
          <p:nvPr>
            <p:ph type="body"/>
          </p:nvPr>
        </p:nvSpPr>
        <p:spPr>
          <a:xfrm>
            <a:off x="360000" y="1980000"/>
            <a:ext cx="4567320" cy="503964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5155920" y="1980000"/>
            <a:ext cx="4567320" cy="240372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5155920" y="4612320"/>
            <a:ext cx="456732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101" name="PlaceHolder 2"/>
          <p:cNvSpPr>
            <a:spLocks noGrp="1"/>
          </p:cNvSpPr>
          <p:nvPr>
            <p:ph type="body"/>
          </p:nvPr>
        </p:nvSpPr>
        <p:spPr>
          <a:xfrm>
            <a:off x="360000" y="1980000"/>
            <a:ext cx="4567320" cy="240372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5155920" y="1980000"/>
            <a:ext cx="4567320" cy="240372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360000" y="4612320"/>
            <a:ext cx="935964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105" name="PlaceHolder 2"/>
          <p:cNvSpPr>
            <a:spLocks noGrp="1"/>
          </p:cNvSpPr>
          <p:nvPr>
            <p:ph type="body"/>
          </p:nvPr>
        </p:nvSpPr>
        <p:spPr>
          <a:xfrm>
            <a:off x="360000" y="1980000"/>
            <a:ext cx="9359640" cy="240372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360000" y="4612320"/>
            <a:ext cx="935964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108" name="PlaceHolder 2"/>
          <p:cNvSpPr>
            <a:spLocks noGrp="1"/>
          </p:cNvSpPr>
          <p:nvPr>
            <p:ph type="body"/>
          </p:nvPr>
        </p:nvSpPr>
        <p:spPr>
          <a:xfrm>
            <a:off x="360000" y="1980000"/>
            <a:ext cx="4567320" cy="2403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5155920" y="1980000"/>
            <a:ext cx="4567320" cy="2403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360000" y="4612320"/>
            <a:ext cx="4567320" cy="2403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5155920" y="4612320"/>
            <a:ext cx="456732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113" name="PlaceHolder 2"/>
          <p:cNvSpPr>
            <a:spLocks noGrp="1"/>
          </p:cNvSpPr>
          <p:nvPr>
            <p:ph type="body"/>
          </p:nvPr>
        </p:nvSpPr>
        <p:spPr>
          <a:xfrm>
            <a:off x="360000" y="1980000"/>
            <a:ext cx="3013560" cy="240372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3524760" y="1980000"/>
            <a:ext cx="3013560" cy="240372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6689160" y="1980000"/>
            <a:ext cx="3013560" cy="2403720"/>
          </a:xfrm>
          <a:prstGeom prst="rect">
            <a:avLst/>
          </a:prstGeom>
        </p:spPr>
        <p:txBody>
          <a:bodyPr lIns="0" tIns="0" rIns="0" bIns="0">
            <a:normAutofit/>
          </a:bodyPr>
          <a:lstStyle/>
          <a:p>
            <a:endParaRPr lang="en-US" sz="3200" b="0" strike="noStrike" spc="-1">
              <a:latin typeface="Arial"/>
            </a:endParaRPr>
          </a:p>
        </p:txBody>
      </p:sp>
      <p:sp>
        <p:nvSpPr>
          <p:cNvPr id="116" name="PlaceHolder 5"/>
          <p:cNvSpPr>
            <a:spLocks noGrp="1"/>
          </p:cNvSpPr>
          <p:nvPr>
            <p:ph type="body"/>
          </p:nvPr>
        </p:nvSpPr>
        <p:spPr>
          <a:xfrm>
            <a:off x="360000" y="4612320"/>
            <a:ext cx="3013560" cy="2403720"/>
          </a:xfrm>
          <a:prstGeom prst="rect">
            <a:avLst/>
          </a:prstGeom>
        </p:spPr>
        <p:txBody>
          <a:bodyPr lIns="0" tIns="0" rIns="0" bIns="0">
            <a:normAutofit/>
          </a:bodyPr>
          <a:lstStyle/>
          <a:p>
            <a:endParaRPr lang="en-US" sz="3200" b="0" strike="noStrike" spc="-1">
              <a:latin typeface="Arial"/>
            </a:endParaRPr>
          </a:p>
        </p:txBody>
      </p:sp>
      <p:sp>
        <p:nvSpPr>
          <p:cNvPr id="117" name="PlaceHolder 6"/>
          <p:cNvSpPr>
            <a:spLocks noGrp="1"/>
          </p:cNvSpPr>
          <p:nvPr>
            <p:ph type="body"/>
          </p:nvPr>
        </p:nvSpPr>
        <p:spPr>
          <a:xfrm>
            <a:off x="3524760" y="4612320"/>
            <a:ext cx="3013560" cy="2403720"/>
          </a:xfrm>
          <a:prstGeom prst="rect">
            <a:avLst/>
          </a:prstGeom>
        </p:spPr>
        <p:txBody>
          <a:bodyPr lIns="0" tIns="0" rIns="0" bIns="0">
            <a:normAutofit/>
          </a:bodyPr>
          <a:lstStyle/>
          <a:p>
            <a:endParaRPr lang="en-US" sz="3200" b="0" strike="noStrike" spc="-1">
              <a:latin typeface="Arial"/>
            </a:endParaRPr>
          </a:p>
        </p:txBody>
      </p:sp>
      <p:sp>
        <p:nvSpPr>
          <p:cNvPr id="118" name="PlaceHolder 7"/>
          <p:cNvSpPr>
            <a:spLocks noGrp="1"/>
          </p:cNvSpPr>
          <p:nvPr>
            <p:ph type="body"/>
          </p:nvPr>
        </p:nvSpPr>
        <p:spPr>
          <a:xfrm>
            <a:off x="6689160" y="4612320"/>
            <a:ext cx="301356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8" name="PlaceHolder 2"/>
          <p:cNvSpPr>
            <a:spLocks noGrp="1"/>
          </p:cNvSpPr>
          <p:nvPr>
            <p:ph type="body"/>
          </p:nvPr>
        </p:nvSpPr>
        <p:spPr>
          <a:xfrm>
            <a:off x="360000" y="1980000"/>
            <a:ext cx="4567320" cy="503964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5155920" y="1980000"/>
            <a:ext cx="4567320" cy="50396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01320"/>
            <a:ext cx="9359640" cy="44434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13" name="PlaceHolder 2"/>
          <p:cNvSpPr>
            <a:spLocks noGrp="1"/>
          </p:cNvSpPr>
          <p:nvPr>
            <p:ph type="body"/>
          </p:nvPr>
        </p:nvSpPr>
        <p:spPr>
          <a:xfrm>
            <a:off x="360000" y="1980000"/>
            <a:ext cx="4567320" cy="240372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5155920" y="1980000"/>
            <a:ext cx="4567320" cy="503964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360000" y="4612320"/>
            <a:ext cx="456732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360000" y="1980000"/>
            <a:ext cx="4567320" cy="50396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5155920" y="1980000"/>
            <a:ext cx="4567320" cy="240372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5155920" y="4612320"/>
            <a:ext cx="456732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01320"/>
            <a:ext cx="9359640" cy="958320"/>
          </a:xfrm>
          <a:prstGeom prst="rect">
            <a:avLst/>
          </a:prstGeom>
        </p:spPr>
        <p:txBody>
          <a:bodyPr lIns="0" tIns="0" rIns="0" bIns="0" anchor="ctr">
            <a:spAutoFit/>
          </a:bodyPr>
          <a:lstStyle/>
          <a:p>
            <a:pPr algn="ctr"/>
            <a:endParaRPr lang="en-US" sz="4400" b="0" strike="noStrike" spc="-1">
              <a:latin typeface="Arial"/>
            </a:endParaRPr>
          </a:p>
        </p:txBody>
      </p:sp>
      <p:sp>
        <p:nvSpPr>
          <p:cNvPr id="21" name="PlaceHolder 2"/>
          <p:cNvSpPr>
            <a:spLocks noGrp="1"/>
          </p:cNvSpPr>
          <p:nvPr>
            <p:ph type="body"/>
          </p:nvPr>
        </p:nvSpPr>
        <p:spPr>
          <a:xfrm>
            <a:off x="360000" y="1980000"/>
            <a:ext cx="4567320" cy="240372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5155920" y="1980000"/>
            <a:ext cx="4567320" cy="240372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360000" y="4612320"/>
            <a:ext cx="9359640" cy="2403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3" name="CustomShape 1"/>
          <p:cNvSpPr/>
          <p:nvPr/>
        </p:nvSpPr>
        <p:spPr>
          <a:xfrm>
            <a:off x="0" y="0"/>
            <a:ext cx="10079640" cy="5039640"/>
          </a:xfrm>
          <a:prstGeom prst="rect">
            <a:avLst/>
          </a:prstGeom>
          <a:solidFill>
            <a:srgbClr val="1ABC9C"/>
          </a:solid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360000" y="301320"/>
            <a:ext cx="9359640" cy="958320"/>
          </a:xfrm>
          <a:prstGeom prst="rect">
            <a:avLst/>
          </a:prstGeom>
        </p:spPr>
        <p:txBody>
          <a:bodyPr lIns="0" tIns="0" rIns="0" bIns="0" anchor="ctr" anchorCtr="1">
            <a:noAutofit/>
          </a:bodyPr>
          <a:lstStyle/>
          <a:p>
            <a:r>
              <a:rPr lang="en-US" sz="1800" b="0" strike="noStrike" spc="-1">
                <a:latin typeface="Arial"/>
              </a:rPr>
              <a:t>Click to edit the title text format</a:t>
            </a:r>
          </a:p>
        </p:txBody>
      </p:sp>
      <p:sp>
        <p:nvSpPr>
          <p:cNvPr id="2"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0" y="7200000"/>
            <a:ext cx="10079640" cy="35964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40" name="CustomShape 2"/>
          <p:cNvSpPr/>
          <p:nvPr/>
        </p:nvSpPr>
        <p:spPr>
          <a:xfrm>
            <a:off x="0" y="0"/>
            <a:ext cx="10079640" cy="161964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41" name="CustomShape 3"/>
          <p:cNvSpPr/>
          <p:nvPr/>
        </p:nvSpPr>
        <p:spPr>
          <a:xfrm>
            <a:off x="9270000" y="6894000"/>
            <a:ext cx="539640" cy="539640"/>
          </a:xfrm>
          <a:prstGeom prst="ellipse">
            <a:avLst/>
          </a:prstGeom>
          <a:solidFill>
            <a:srgbClr val="1ABC9C"/>
          </a:solidFill>
          <a:ln w="72000">
            <a:noFill/>
          </a:ln>
        </p:spPr>
        <p:style>
          <a:lnRef idx="0">
            <a:scrgbClr r="0" g="0" b="0"/>
          </a:lnRef>
          <a:fillRef idx="0">
            <a:scrgbClr r="0" g="0" b="0"/>
          </a:fillRef>
          <a:effectRef idx="0">
            <a:scrgbClr r="0" g="0" b="0"/>
          </a:effectRef>
          <a:fontRef idx="minor"/>
        </p:style>
      </p:sp>
      <p:sp>
        <p:nvSpPr>
          <p:cNvPr id="42" name="PlaceHolder 4"/>
          <p:cNvSpPr>
            <a:spLocks noGrp="1"/>
          </p:cNvSpPr>
          <p:nvPr>
            <p:ph type="title"/>
          </p:nvPr>
        </p:nvSpPr>
        <p:spPr>
          <a:xfrm>
            <a:off x="360000" y="301320"/>
            <a:ext cx="9359640" cy="95832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43" name="PlaceHolder 5"/>
          <p:cNvSpPr>
            <a:spLocks noGrp="1"/>
          </p:cNvSpPr>
          <p:nvPr>
            <p:ph type="body"/>
          </p:nvPr>
        </p:nvSpPr>
        <p:spPr>
          <a:xfrm>
            <a:off x="360000" y="1980000"/>
            <a:ext cx="9359640" cy="50396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80" name="CustomShape 1"/>
          <p:cNvSpPr/>
          <p:nvPr/>
        </p:nvSpPr>
        <p:spPr>
          <a:xfrm>
            <a:off x="0" y="0"/>
            <a:ext cx="10079640" cy="5039640"/>
          </a:xfrm>
          <a:prstGeom prst="rect">
            <a:avLst/>
          </a:prstGeom>
          <a:solidFill>
            <a:srgbClr val="1ABC9C"/>
          </a:solidFill>
          <a:ln>
            <a:noFill/>
          </a:ln>
        </p:spPr>
        <p:style>
          <a:lnRef idx="0">
            <a:scrgbClr r="0" g="0" b="0"/>
          </a:lnRef>
          <a:fillRef idx="0">
            <a:scrgbClr r="0" g="0" b="0"/>
          </a:fillRef>
          <a:effectRef idx="0">
            <a:scrgbClr r="0" g="0" b="0"/>
          </a:effectRef>
          <a:fontRef idx="minor"/>
        </p:style>
      </p:sp>
      <p:sp>
        <p:nvSpPr>
          <p:cNvPr id="81" name="PlaceHolder 2"/>
          <p:cNvSpPr>
            <a:spLocks noGrp="1"/>
          </p:cNvSpPr>
          <p:nvPr>
            <p:ph type="title"/>
          </p:nvPr>
        </p:nvSpPr>
        <p:spPr>
          <a:xfrm>
            <a:off x="360000" y="301320"/>
            <a:ext cx="9359640" cy="958320"/>
          </a:xfrm>
          <a:prstGeom prst="rect">
            <a:avLst/>
          </a:prstGeom>
        </p:spPr>
        <p:txBody>
          <a:bodyPr lIns="0" tIns="0" rIns="0" bIns="0" anchor="ctr" anchorCtr="1">
            <a:noAutofit/>
          </a:bodyPr>
          <a:lstStyle/>
          <a:p>
            <a:r>
              <a:rPr lang="en-US" sz="1800" b="0" strike="noStrike" spc="-1">
                <a:latin typeface="Arial"/>
              </a:rPr>
              <a:t>Click to edit the title text format</a:t>
            </a:r>
          </a:p>
        </p:txBody>
      </p:sp>
      <p:sp>
        <p:nvSpPr>
          <p:cNvPr id="82" name="PlaceHolder 3"/>
          <p:cNvSpPr>
            <a:spLocks noGrp="1"/>
          </p:cNvSpPr>
          <p:nvPr>
            <p:ph type="body"/>
          </p:nvPr>
        </p:nvSpPr>
        <p:spPr>
          <a:xfrm>
            <a:off x="360000" y="1980000"/>
            <a:ext cx="9359640" cy="503964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latin typeface="Arial"/>
              </a:rPr>
              <a:t>Second Outline Level</a:t>
            </a:r>
          </a:p>
          <a:p>
            <a:pPr marL="1296000" lvl="2" indent="-288000">
              <a:spcBef>
                <a:spcPts val="850"/>
              </a:spcBef>
              <a:buClr>
                <a:srgbClr val="FFFFFF"/>
              </a:buClr>
              <a:buSzPct val="45000"/>
              <a:buFont typeface="Wingdings" charset="2"/>
              <a:buChar char=""/>
            </a:pPr>
            <a:r>
              <a:rPr lang="en-US" sz="1800" b="0" strike="noStrike" spc="-1">
                <a:latin typeface="Arial"/>
              </a:rPr>
              <a:t>Third Outline Level</a:t>
            </a:r>
          </a:p>
          <a:p>
            <a:pPr marL="1728000" lvl="3" indent="-216000">
              <a:spcBef>
                <a:spcPts val="567"/>
              </a:spcBef>
              <a:buClr>
                <a:srgbClr val="FFFFFF"/>
              </a:buClr>
              <a:buSzPct val="75000"/>
              <a:buFont typeface="Symbol" charset="2"/>
              <a:buChar char=""/>
            </a:pPr>
            <a:r>
              <a:rPr lang="en-US" sz="1800" b="0" strike="noStrike" spc="-1">
                <a:latin typeface="Arial"/>
              </a:rPr>
              <a:t>Fourth Outline Level</a:t>
            </a:r>
          </a:p>
          <a:p>
            <a:pPr marL="2160000" lvl="4" indent="-216000">
              <a:spcBef>
                <a:spcPts val="283"/>
              </a:spcBef>
              <a:buClr>
                <a:srgbClr val="FFFFFF"/>
              </a:buClr>
              <a:buSzPct val="45000"/>
              <a:buFont typeface="Wingdings" charset="2"/>
              <a:buChar char=""/>
            </a:pPr>
            <a:r>
              <a:rPr lang="en-US" sz="1800" b="0" strike="noStrike" spc="-1">
                <a:latin typeface="Arial"/>
              </a:rPr>
              <a:t>Fifth Outline Level</a:t>
            </a:r>
          </a:p>
          <a:p>
            <a:pPr marL="2592000" lvl="5" indent="-216000">
              <a:spcBef>
                <a:spcPts val="283"/>
              </a:spcBef>
              <a:buClr>
                <a:srgbClr val="FFFFFF"/>
              </a:buClr>
              <a:buSzPct val="45000"/>
              <a:buFont typeface="Wingdings" charset="2"/>
              <a:buChar char=""/>
            </a:pPr>
            <a:r>
              <a:rPr lang="en-US" sz="1800" b="0" strike="noStrike" spc="-1">
                <a:latin typeface="Arial"/>
              </a:rPr>
              <a:t>Sixth Outline Level</a:t>
            </a:r>
          </a:p>
          <a:p>
            <a:pPr marL="3024000" lvl="6" indent="-216000">
              <a:spcBef>
                <a:spcPts val="283"/>
              </a:spcBef>
              <a:buClr>
                <a:srgbClr val="FFFFFF"/>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332640" y="2528640"/>
            <a:ext cx="9359640" cy="853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spAutoFit/>
          </a:bodyPr>
          <a:lstStyle/>
          <a:p>
            <a:pPr algn="ctr">
              <a:lnSpc>
                <a:spcPct val="100000"/>
              </a:lnSpc>
            </a:pPr>
            <a:r>
              <a:rPr lang="en-US" sz="2800" b="1" strike="noStrike" spc="-1" dirty="0">
                <a:solidFill>
                  <a:srgbClr val="FFFFFF"/>
                </a:solidFill>
                <a:latin typeface="Source Sans Pro Black"/>
              </a:rPr>
              <a:t>Sentiment Analysis of COVID-19 Tweets – Visualization Dashboard </a:t>
            </a:r>
            <a:endParaRPr lang="en-US" sz="2800" b="0" strike="noStrike" spc="-1" dirty="0">
              <a:latin typeface="Arial"/>
            </a:endParaRPr>
          </a:p>
        </p:txBody>
      </p:sp>
      <p:sp>
        <p:nvSpPr>
          <p:cNvPr id="120" name="CustomShape 2"/>
          <p:cNvSpPr/>
          <p:nvPr/>
        </p:nvSpPr>
        <p:spPr>
          <a:xfrm>
            <a:off x="-856080" y="9528480"/>
            <a:ext cx="9359640" cy="335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200" b="0" strike="noStrike" spc="-1" dirty="0">
                <a:solidFill>
                  <a:srgbClr val="FFFFFF"/>
                </a:solidFill>
                <a:latin typeface="Source Sans Pro"/>
              </a:rPr>
              <a:t>IBM HACK CHALLENGE 2020</a:t>
            </a:r>
            <a:endParaRPr lang="en-US" sz="2200" b="0" strike="noStrike" spc="-1" dirty="0">
              <a:latin typeface="Arial"/>
            </a:endParaRPr>
          </a:p>
        </p:txBody>
      </p:sp>
      <p:sp>
        <p:nvSpPr>
          <p:cNvPr id="121" name="CustomShape 3"/>
          <p:cNvSpPr/>
          <p:nvPr/>
        </p:nvSpPr>
        <p:spPr>
          <a:xfrm>
            <a:off x="1097280" y="185400"/>
            <a:ext cx="301716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dirty="0">
                <a:latin typeface="Source Sans Pro"/>
              </a:rPr>
              <a:t>RADR</a:t>
            </a:r>
            <a:endParaRPr lang="en-US" sz="4000" b="0" strike="noStrike" spc="-1" dirty="0">
              <a:latin typeface="Arial"/>
            </a:endParaRPr>
          </a:p>
        </p:txBody>
      </p:sp>
      <p:sp>
        <p:nvSpPr>
          <p:cNvPr id="122" name="CustomShape 4"/>
          <p:cNvSpPr/>
          <p:nvPr/>
        </p:nvSpPr>
        <p:spPr>
          <a:xfrm>
            <a:off x="571225" y="6804173"/>
            <a:ext cx="9509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latin typeface="Source Sans Pro"/>
              </a:rPr>
              <a:t>S.ADITYA                              R.R.RAGHUNAATHAN                         B.RAGAVAN                               DEEPTIKA KANNAN</a:t>
            </a:r>
            <a:endParaRPr lang="en-US" sz="1800" b="0" strike="noStrike" spc="-1" dirty="0">
              <a:latin typeface="Arial"/>
            </a:endParaRPr>
          </a:p>
        </p:txBody>
      </p:sp>
      <p:sp>
        <p:nvSpPr>
          <p:cNvPr id="123" name="CustomShape 5"/>
          <p:cNvSpPr/>
          <p:nvPr/>
        </p:nvSpPr>
        <p:spPr>
          <a:xfrm>
            <a:off x="4389120" y="6296400"/>
            <a:ext cx="32914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latin typeface="Source Sans Pro"/>
              </a:rPr>
              <a:t>Done by</a:t>
            </a:r>
            <a:endParaRPr lang="en-US" sz="1800" b="0" strike="noStrike" spc="-1" dirty="0">
              <a:latin typeface="Arial"/>
            </a:endParaRPr>
          </a:p>
        </p:txBody>
      </p:sp>
      <p:sp>
        <p:nvSpPr>
          <p:cNvPr id="124" name="CustomShape 6"/>
          <p:cNvSpPr/>
          <p:nvPr/>
        </p:nvSpPr>
        <p:spPr>
          <a:xfrm>
            <a:off x="3383280" y="5486400"/>
            <a:ext cx="3931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latin typeface="Source Sans Pro"/>
              </a:rPr>
              <a:t>        IBM HACK CHALLENGE 2020</a:t>
            </a:r>
            <a:endParaRPr lang="en-US" sz="18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3600" b="1" strike="noStrike" spc="-1">
                <a:solidFill>
                  <a:srgbClr val="FFFFFF"/>
                </a:solidFill>
                <a:latin typeface="Source Sans Pro Black"/>
              </a:rPr>
              <a:t>TESTING DATA</a:t>
            </a:r>
            <a:endParaRPr lang="en-US" sz="3600" b="0" strike="noStrike" spc="-1">
              <a:latin typeface="Arial"/>
            </a:endParaRPr>
          </a:p>
        </p:txBody>
      </p:sp>
      <p:sp>
        <p:nvSpPr>
          <p:cNvPr id="140" name="CustomShape 2"/>
          <p:cNvSpPr/>
          <p:nvPr/>
        </p:nvSpPr>
        <p:spPr>
          <a:xfrm>
            <a:off x="360000" y="1980000"/>
            <a:ext cx="9359640" cy="503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mj-lt"/>
              </a:rPr>
              <a:t>We used </a:t>
            </a:r>
            <a:r>
              <a:rPr lang="en-US" sz="3200" strike="noStrike" spc="-1" dirty="0" smtClean="0">
                <a:solidFill>
                  <a:srgbClr val="2C3E50"/>
                </a:solidFill>
                <a:latin typeface="+mj-lt"/>
              </a:rPr>
              <a:t>80</a:t>
            </a:r>
            <a:r>
              <a:rPr lang="en-US" sz="3200" strike="noStrike" spc="-1" dirty="0">
                <a:solidFill>
                  <a:srgbClr val="2C3E50"/>
                </a:solidFill>
                <a:latin typeface="+mj-lt"/>
              </a:rPr>
              <a:t>% of the data for training the model and </a:t>
            </a:r>
            <a:r>
              <a:rPr lang="en-US" sz="3200" strike="noStrike" spc="-1" dirty="0" smtClean="0">
                <a:solidFill>
                  <a:srgbClr val="2C3E50"/>
                </a:solidFill>
                <a:latin typeface="+mj-lt"/>
              </a:rPr>
              <a:t>20</a:t>
            </a:r>
            <a:r>
              <a:rPr lang="en-US" sz="3200" strike="noStrike" spc="-1" dirty="0">
                <a:solidFill>
                  <a:srgbClr val="2C3E50"/>
                </a:solidFill>
                <a:latin typeface="+mj-lt"/>
              </a:rPr>
              <a:t>% to test the model. 8 data sets were trained and tested to get the results of our model.</a:t>
            </a:r>
            <a:endParaRPr lang="en-US" sz="3200" strike="noStrike" spc="-1" dirty="0">
              <a:latin typeface="+mj-lt"/>
            </a:endParaRPr>
          </a:p>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mj-lt"/>
              </a:rPr>
              <a:t>We achieved an accuracy of 94% with an efficient classification report. </a:t>
            </a:r>
            <a:endParaRPr lang="en-US" sz="3200" strike="noStrike" spc="-1" dirty="0">
              <a:latin typeface="+mj-lt"/>
            </a:endParaRPr>
          </a:p>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mj-lt"/>
              </a:rPr>
              <a:t>The data was tested by two members</a:t>
            </a:r>
            <a:r>
              <a:rPr lang="en-US" sz="3200" strike="noStrike" spc="-1" dirty="0" smtClean="0">
                <a:solidFill>
                  <a:srgbClr val="2C3E50"/>
                </a:solidFill>
                <a:latin typeface="+mj-lt"/>
              </a:rPr>
              <a:t>, namely</a:t>
            </a:r>
            <a:r>
              <a:rPr lang="en-US" sz="3200" strike="noStrike" spc="-1" dirty="0">
                <a:solidFill>
                  <a:srgbClr val="2C3E50"/>
                </a:solidFill>
                <a:latin typeface="+mj-lt"/>
              </a:rPr>
              <a:t>,</a:t>
            </a:r>
            <a:endParaRPr lang="en-US" sz="3200" strike="noStrike" spc="-1" dirty="0">
              <a:latin typeface="+mj-lt"/>
            </a:endParaRPr>
          </a:p>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mj-lt"/>
              </a:rPr>
              <a:t>S.ADITYA and DEEPTIKA KANNAN.</a:t>
            </a:r>
            <a:endParaRPr lang="en-US" sz="3200" strike="noStrike" spc="-1" dirty="0">
              <a:latin typeface="+mj-lt"/>
            </a:endParaRPr>
          </a:p>
        </p:txBody>
      </p:sp>
      <p:sp>
        <p:nvSpPr>
          <p:cNvPr id="141" name="TextShape 3"/>
          <p:cNvSpPr txBox="1"/>
          <p:nvPr/>
        </p:nvSpPr>
        <p:spPr>
          <a:xfrm>
            <a:off x="9418320" y="7019640"/>
            <a:ext cx="274320" cy="346320"/>
          </a:xfrm>
          <a:prstGeom prst="rect">
            <a:avLst/>
          </a:prstGeom>
          <a:noFill/>
          <a:ln>
            <a:noFill/>
          </a:ln>
        </p:spPr>
        <p:txBody>
          <a:bodyPr lIns="90000" tIns="45000" rIns="90000" bIns="45000">
            <a:spAutoFit/>
          </a:bodyPr>
          <a:lstStyle/>
          <a:p>
            <a:r>
              <a:rPr lang="en-US" sz="1800" b="0" strike="noStrike" spc="-1" dirty="0">
                <a:solidFill>
                  <a:srgbClr val="FFFFFF"/>
                </a:solidFill>
                <a:latin typeface="Arial"/>
              </a:rPr>
              <a:t>5</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332640" y="215028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r>
              <a:rPr lang="en-US" sz="3600" b="1" strike="noStrike" spc="-1" dirty="0">
                <a:solidFill>
                  <a:srgbClr val="FFFFFF"/>
                </a:solidFill>
                <a:latin typeface="Source Sans Pro Black"/>
              </a:rPr>
              <a:t>Website Development and Deployment</a:t>
            </a:r>
            <a:endParaRPr lang="en-US" sz="36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3600" b="1" strike="noStrike" spc="-1" dirty="0">
                <a:solidFill>
                  <a:srgbClr val="FFFFFF"/>
                </a:solidFill>
                <a:latin typeface="Source Sans Pro Black"/>
              </a:rPr>
              <a:t>Website Creation</a:t>
            </a:r>
            <a:endParaRPr lang="en-US" sz="3600" b="0" strike="noStrike" spc="-1" dirty="0">
              <a:latin typeface="Arial"/>
            </a:endParaRPr>
          </a:p>
        </p:txBody>
      </p:sp>
      <p:sp>
        <p:nvSpPr>
          <p:cNvPr id="144" name="CustomShape 2"/>
          <p:cNvSpPr/>
          <p:nvPr/>
        </p:nvSpPr>
        <p:spPr>
          <a:xfrm>
            <a:off x="360000" y="1980000"/>
            <a:ext cx="9359640" cy="503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gn="just">
              <a:lnSpc>
                <a:spcPct val="100000"/>
              </a:lnSpc>
              <a:spcAft>
                <a:spcPts val="1414"/>
              </a:spcAft>
              <a:buClr>
                <a:srgbClr val="2C3E50"/>
              </a:buClr>
              <a:buSzPct val="45000"/>
              <a:buFont typeface="Wingdings" charset="2"/>
              <a:buChar char=""/>
            </a:pPr>
            <a:r>
              <a:rPr lang="en-US" sz="3200" b="1" strike="noStrike" spc="-1" dirty="0">
                <a:solidFill>
                  <a:srgbClr val="2C3E50"/>
                </a:solidFill>
                <a:latin typeface="Source Sans Pro Semibold"/>
              </a:rPr>
              <a:t>The Website is built using HTML5,CSS3 and JavaScript.</a:t>
            </a:r>
            <a:endParaRPr lang="en-US" sz="3200" b="0" strike="noStrike" spc="-1" dirty="0">
              <a:latin typeface="Arial"/>
            </a:endParaRPr>
          </a:p>
          <a:p>
            <a:pPr marL="432000" indent="-323640" algn="just">
              <a:lnSpc>
                <a:spcPct val="100000"/>
              </a:lnSpc>
              <a:spcAft>
                <a:spcPts val="1414"/>
              </a:spcAft>
              <a:buClr>
                <a:srgbClr val="2C3E50"/>
              </a:buClr>
              <a:buSzPct val="45000"/>
              <a:buFont typeface="Wingdings" charset="2"/>
              <a:buChar char=""/>
            </a:pPr>
            <a:r>
              <a:rPr lang="en-US" sz="3200" b="1" strike="noStrike" spc="-1" dirty="0">
                <a:solidFill>
                  <a:srgbClr val="2C3E50"/>
                </a:solidFill>
                <a:latin typeface="Source Sans Pro Semibold"/>
              </a:rPr>
              <a:t>It Contains four pages ,namely-Home</a:t>
            </a:r>
            <a:r>
              <a:rPr lang="en-US" sz="3200" b="1" strike="noStrike" spc="-1" dirty="0" smtClean="0">
                <a:solidFill>
                  <a:srgbClr val="2C3E50"/>
                </a:solidFill>
                <a:latin typeface="Source Sans Pro Semibold"/>
              </a:rPr>
              <a:t>, Product, Dashboard </a:t>
            </a:r>
            <a:r>
              <a:rPr lang="en-US" sz="3200" b="1" strike="noStrike" spc="-1" dirty="0">
                <a:solidFill>
                  <a:srgbClr val="2C3E50"/>
                </a:solidFill>
                <a:latin typeface="Source Sans Pro Semibold"/>
              </a:rPr>
              <a:t>and Registration</a:t>
            </a:r>
            <a:endParaRPr lang="en-US" sz="3200" b="0" strike="noStrike" spc="-1" dirty="0">
              <a:latin typeface="Arial"/>
            </a:endParaRPr>
          </a:p>
          <a:p>
            <a:pPr marL="432000" indent="-323640" algn="just">
              <a:lnSpc>
                <a:spcPct val="100000"/>
              </a:lnSpc>
              <a:spcAft>
                <a:spcPts val="1414"/>
              </a:spcAft>
              <a:buClr>
                <a:srgbClr val="2C3E50"/>
              </a:buClr>
              <a:buSzPct val="45000"/>
              <a:buFont typeface="Wingdings" charset="2"/>
              <a:buChar char=""/>
            </a:pPr>
            <a:r>
              <a:rPr lang="en-US" sz="3200" b="1" strike="noStrike" spc="-1" dirty="0">
                <a:solidFill>
                  <a:srgbClr val="2C3E50"/>
                </a:solidFill>
                <a:latin typeface="Source Sans Pro Semibold"/>
              </a:rPr>
              <a:t>The Product page features the components of our model(</a:t>
            </a:r>
            <a:r>
              <a:rPr lang="en-US" sz="3200" b="1" strike="noStrike" spc="-1" dirty="0" err="1">
                <a:solidFill>
                  <a:srgbClr val="2C3E50"/>
                </a:solidFill>
                <a:latin typeface="Source Sans Pro Semibold"/>
              </a:rPr>
              <a:t>i.e</a:t>
            </a:r>
            <a:r>
              <a:rPr lang="en-US" sz="3200" b="1" strike="noStrike" spc="-1" dirty="0">
                <a:solidFill>
                  <a:srgbClr val="2C3E50"/>
                </a:solidFill>
                <a:latin typeface="Source Sans Pro Semibold"/>
              </a:rPr>
              <a:t>)how it is built</a:t>
            </a:r>
            <a:r>
              <a:rPr lang="en-US" sz="3200" b="1" strike="noStrike" spc="-1" dirty="0" smtClean="0">
                <a:solidFill>
                  <a:srgbClr val="2C3E50"/>
                </a:solidFill>
                <a:latin typeface="Source Sans Pro Semibold"/>
              </a:rPr>
              <a:t>, trained </a:t>
            </a:r>
            <a:r>
              <a:rPr lang="en-US" sz="3200" b="1" strike="noStrike" spc="-1" dirty="0">
                <a:solidFill>
                  <a:srgbClr val="2C3E50"/>
                </a:solidFill>
                <a:latin typeface="Source Sans Pro Semibold"/>
              </a:rPr>
              <a:t>and tested. The source code is provided for the users to check our model. </a:t>
            </a:r>
            <a:endParaRPr lang="en-US" sz="3200" b="0" strike="noStrike" spc="-1" dirty="0">
              <a:latin typeface="Arial"/>
            </a:endParaRPr>
          </a:p>
        </p:txBody>
      </p:sp>
      <p:sp>
        <p:nvSpPr>
          <p:cNvPr id="145" name="TextShape 3"/>
          <p:cNvSpPr txBox="1"/>
          <p:nvPr/>
        </p:nvSpPr>
        <p:spPr>
          <a:xfrm>
            <a:off x="9418320" y="7040880"/>
            <a:ext cx="274320" cy="346320"/>
          </a:xfrm>
          <a:prstGeom prst="rect">
            <a:avLst/>
          </a:prstGeom>
          <a:noFill/>
          <a:ln>
            <a:noFill/>
          </a:ln>
        </p:spPr>
        <p:txBody>
          <a:bodyPr lIns="90000" tIns="45000" rIns="90000" bIns="45000">
            <a:spAutoFit/>
          </a:bodyPr>
          <a:lstStyle/>
          <a:p>
            <a:r>
              <a:rPr lang="en-US" sz="1800" b="0" strike="noStrike" spc="-1">
                <a:solidFill>
                  <a:srgbClr val="FFFFFF"/>
                </a:solidFill>
                <a:latin typeface="Arial"/>
              </a:rPr>
              <a:t>6</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60000" y="1980000"/>
            <a:ext cx="9359640" cy="503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8500" lnSpcReduction="10000"/>
          </a:bodyPr>
          <a:lstStyle/>
          <a:p>
            <a:pPr marL="432000" indent="-323640" algn="just">
              <a:lnSpc>
                <a:spcPct val="100000"/>
              </a:lnSpc>
              <a:spcAft>
                <a:spcPts val="1414"/>
              </a:spcAft>
              <a:buClr>
                <a:srgbClr val="2C3E50"/>
              </a:buClr>
              <a:buSzPct val="45000"/>
              <a:buFont typeface="Wingdings" charset="2"/>
              <a:buChar char=""/>
            </a:pPr>
            <a:r>
              <a:rPr lang="en-US" sz="3200" b="1" strike="noStrike" spc="-1">
                <a:solidFill>
                  <a:srgbClr val="2C3E50"/>
                </a:solidFill>
                <a:latin typeface="Source Sans Pro Semibold"/>
              </a:rPr>
              <a:t>The Dashboard page contains the number of tweets,users and sentiment reaction to extension of lock-down in India. We have provided the pie charts on hashtags,keywords and retweets. The overall reaction of Indians to Corona and lock-down is summarized in a piechart. </a:t>
            </a:r>
            <a:endParaRPr lang="en-US" sz="3200" b="0" strike="noStrike" spc="-1">
              <a:latin typeface="Arial"/>
            </a:endParaRPr>
          </a:p>
          <a:p>
            <a:pPr marL="432000" indent="-323640" algn="just">
              <a:lnSpc>
                <a:spcPct val="100000"/>
              </a:lnSpc>
              <a:spcAft>
                <a:spcPts val="1414"/>
              </a:spcAft>
              <a:buClr>
                <a:srgbClr val="2C3E50"/>
              </a:buClr>
              <a:buSzPct val="45000"/>
              <a:buFont typeface="Wingdings" charset="2"/>
              <a:buChar char=""/>
            </a:pPr>
            <a:r>
              <a:rPr lang="en-US" sz="3200" b="1" strike="noStrike" spc="-1">
                <a:solidFill>
                  <a:srgbClr val="2C3E50"/>
                </a:solidFill>
                <a:latin typeface="Source Sans Pro Semibold"/>
              </a:rPr>
              <a:t>There are three useful links that help people to know the test centers,COVID trend and Containment zones around them.</a:t>
            </a:r>
            <a:endParaRPr lang="en-US" sz="3200" b="0" strike="noStrike" spc="-1">
              <a:latin typeface="Arial"/>
            </a:endParaRPr>
          </a:p>
        </p:txBody>
      </p:sp>
      <p:sp>
        <p:nvSpPr>
          <p:cNvPr id="147" name="TextShape 2"/>
          <p:cNvSpPr txBox="1"/>
          <p:nvPr/>
        </p:nvSpPr>
        <p:spPr>
          <a:xfrm>
            <a:off x="9418320" y="7040880"/>
            <a:ext cx="274320" cy="346320"/>
          </a:xfrm>
          <a:prstGeom prst="rect">
            <a:avLst/>
          </a:prstGeom>
          <a:noFill/>
          <a:ln>
            <a:noFill/>
          </a:ln>
        </p:spPr>
        <p:txBody>
          <a:bodyPr lIns="90000" tIns="45000" rIns="90000" bIns="45000">
            <a:spAutoFit/>
          </a:bodyPr>
          <a:lstStyle/>
          <a:p>
            <a:r>
              <a:rPr lang="en-US" sz="1800" b="0" strike="noStrike" spc="-1">
                <a:solidFill>
                  <a:srgbClr val="FFFFFF"/>
                </a:solidFill>
                <a:latin typeface="Arial"/>
              </a:rPr>
              <a:t>7</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360000" y="1980000"/>
            <a:ext cx="9359640" cy="503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9500" lnSpcReduction="10000"/>
          </a:bodyPr>
          <a:lstStyle/>
          <a:p>
            <a:pPr marL="432000" indent="-323640" algn="just">
              <a:lnSpc>
                <a:spcPct val="100000"/>
              </a:lnSpc>
              <a:spcAft>
                <a:spcPts val="1414"/>
              </a:spcAft>
              <a:buClr>
                <a:srgbClr val="2C3E50"/>
              </a:buClr>
              <a:buSzPct val="45000"/>
              <a:buFont typeface="Wingdings" charset="2"/>
              <a:buChar char=""/>
            </a:pPr>
            <a:r>
              <a:rPr lang="en-US" sz="3200" b="1" strike="noStrike" spc="-1">
                <a:solidFill>
                  <a:srgbClr val="2C3E50"/>
                </a:solidFill>
                <a:latin typeface="Source Sans Pro Semibold"/>
              </a:rPr>
              <a:t>We have visualized the twitter sentiments on Daily and Weekly basis. We provide data on how people reacted to corona the last day and the past week. It can be used to check how people have reacted to various government policies and other initiatives.</a:t>
            </a:r>
            <a:endParaRPr lang="en-US" sz="3200" b="0" strike="noStrike" spc="-1">
              <a:latin typeface="Arial"/>
            </a:endParaRPr>
          </a:p>
          <a:p>
            <a:pPr marL="432000" indent="-323640" algn="just">
              <a:lnSpc>
                <a:spcPct val="100000"/>
              </a:lnSpc>
              <a:spcAft>
                <a:spcPts val="1414"/>
              </a:spcAft>
              <a:buClr>
                <a:srgbClr val="2C3E50"/>
              </a:buClr>
              <a:buSzPct val="45000"/>
              <a:buFont typeface="Wingdings" charset="2"/>
              <a:buChar char=""/>
            </a:pPr>
            <a:r>
              <a:rPr lang="en-US" sz="3200" b="1" strike="noStrike" spc="-1">
                <a:solidFill>
                  <a:srgbClr val="2C3E50"/>
                </a:solidFill>
                <a:latin typeface="Source Sans Pro Semibold"/>
              </a:rPr>
              <a:t>People can register to our website and receive alerts through their mails according to their relevant fields of interest. Our website is clean and without any irrelevant data.</a:t>
            </a:r>
            <a:endParaRPr lang="en-US" sz="3200" b="0" strike="noStrike" spc="-1">
              <a:latin typeface="Arial"/>
            </a:endParaRPr>
          </a:p>
          <a:p>
            <a:pPr marL="432000" indent="-323640" algn="just">
              <a:lnSpc>
                <a:spcPct val="100000"/>
              </a:lnSpc>
              <a:spcAft>
                <a:spcPts val="1414"/>
              </a:spcAft>
              <a:buClr>
                <a:srgbClr val="2C3E50"/>
              </a:buClr>
              <a:buSzPct val="45000"/>
              <a:buFont typeface="Wingdings" charset="2"/>
              <a:buChar char=""/>
            </a:pPr>
            <a:r>
              <a:rPr lang="en-US" sz="3200" b="1" strike="noStrike" spc="-1">
                <a:solidFill>
                  <a:srgbClr val="2C3E50"/>
                </a:solidFill>
                <a:latin typeface="Source Sans Pro Semibold"/>
              </a:rPr>
              <a:t>The website is created by R.R.RAGHUNAATHAN and B.RAGAVAN.</a:t>
            </a:r>
            <a:endParaRPr lang="en-US" sz="3200" b="0" strike="noStrike" spc="-1">
              <a:latin typeface="Arial"/>
            </a:endParaRPr>
          </a:p>
        </p:txBody>
      </p:sp>
      <p:sp>
        <p:nvSpPr>
          <p:cNvPr id="149" name="TextShape 2"/>
          <p:cNvSpPr txBox="1"/>
          <p:nvPr/>
        </p:nvSpPr>
        <p:spPr>
          <a:xfrm>
            <a:off x="9418320" y="7019640"/>
            <a:ext cx="274320" cy="346320"/>
          </a:xfrm>
          <a:prstGeom prst="rect">
            <a:avLst/>
          </a:prstGeom>
          <a:noFill/>
          <a:ln>
            <a:noFill/>
          </a:ln>
        </p:spPr>
        <p:txBody>
          <a:bodyPr lIns="90000" tIns="45000" rIns="90000" bIns="45000">
            <a:spAutoFit/>
          </a:bodyPr>
          <a:lstStyle/>
          <a:p>
            <a:r>
              <a:rPr lang="en-US" sz="1800" b="0" strike="noStrike" spc="-1">
                <a:solidFill>
                  <a:srgbClr val="FFFFFF"/>
                </a:solidFill>
                <a:latin typeface="Arial"/>
              </a:rPr>
              <a:t>8</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332640" y="50436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3600" b="1" strike="noStrike" spc="-1">
                <a:solidFill>
                  <a:srgbClr val="FFFFFF"/>
                </a:solidFill>
                <a:latin typeface="Source Sans Pro Black"/>
              </a:rPr>
              <a:t>Deployment Using Django</a:t>
            </a:r>
            <a:endParaRPr lang="en-US" sz="3600" b="0" strike="noStrike" spc="-1">
              <a:latin typeface="Arial"/>
            </a:endParaRPr>
          </a:p>
        </p:txBody>
      </p:sp>
      <p:sp>
        <p:nvSpPr>
          <p:cNvPr id="151" name="CustomShape 2"/>
          <p:cNvSpPr/>
          <p:nvPr/>
        </p:nvSpPr>
        <p:spPr>
          <a:xfrm>
            <a:off x="360000" y="1980000"/>
            <a:ext cx="9359640" cy="503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432000" indent="-323640" algn="just">
              <a:lnSpc>
                <a:spcPct val="100000"/>
              </a:lnSpc>
              <a:spcAft>
                <a:spcPts val="1414"/>
              </a:spcAft>
              <a:buClr>
                <a:srgbClr val="2C3E50"/>
              </a:buClr>
              <a:buSzPct val="45000"/>
              <a:buFont typeface="Wingdings" charset="2"/>
              <a:buChar char=""/>
            </a:pPr>
            <a:r>
              <a:rPr lang="en-US" sz="3200" b="1" strike="noStrike" spc="-1">
                <a:solidFill>
                  <a:srgbClr val="2C3E50"/>
                </a:solidFill>
                <a:latin typeface="Source Sans Pro Semibold"/>
              </a:rPr>
              <a:t>The website is deployed with the help of Django framework.</a:t>
            </a:r>
            <a:endParaRPr lang="en-US" sz="3200" b="0" strike="noStrike" spc="-1">
              <a:latin typeface="Arial"/>
            </a:endParaRPr>
          </a:p>
          <a:p>
            <a:pPr marL="432000" indent="-323640" algn="just">
              <a:lnSpc>
                <a:spcPct val="100000"/>
              </a:lnSpc>
              <a:spcAft>
                <a:spcPts val="1414"/>
              </a:spcAft>
              <a:buClr>
                <a:srgbClr val="2C3E50"/>
              </a:buClr>
              <a:buSzPct val="45000"/>
              <a:buFont typeface="Wingdings" charset="2"/>
              <a:buChar char=""/>
            </a:pPr>
            <a:r>
              <a:rPr lang="en-US" sz="3200" b="1" strike="noStrike" spc="-1">
                <a:solidFill>
                  <a:srgbClr val="2C3E50"/>
                </a:solidFill>
                <a:latin typeface="Source Sans Pro Semibold"/>
              </a:rPr>
              <a:t>The HTML,CSS and JS files are linked to Django framework and the files are remotely stored in amazon web services.</a:t>
            </a:r>
            <a:endParaRPr lang="en-US" sz="3200" b="0" strike="noStrike" spc="-1">
              <a:latin typeface="Arial"/>
            </a:endParaRPr>
          </a:p>
          <a:p>
            <a:pPr marL="432000" indent="-323640" algn="just">
              <a:lnSpc>
                <a:spcPct val="100000"/>
              </a:lnSpc>
              <a:spcAft>
                <a:spcPts val="1414"/>
              </a:spcAft>
              <a:buClr>
                <a:srgbClr val="2C3E50"/>
              </a:buClr>
              <a:buSzPct val="45000"/>
              <a:buFont typeface="Wingdings" charset="2"/>
              <a:buChar char=""/>
            </a:pPr>
            <a:r>
              <a:rPr lang="en-US" sz="3200" b="1" strike="noStrike" spc="-1">
                <a:solidFill>
                  <a:srgbClr val="2C3E50"/>
                </a:solidFill>
                <a:latin typeface="Source Sans Pro Semibold"/>
              </a:rPr>
              <a:t>The website is deployed with the help of HEROKU.</a:t>
            </a:r>
            <a:endParaRPr lang="en-US" sz="3200" b="0" strike="noStrike" spc="-1">
              <a:latin typeface="Arial"/>
            </a:endParaRPr>
          </a:p>
          <a:p>
            <a:pPr marL="432000" indent="-323640" algn="just">
              <a:lnSpc>
                <a:spcPct val="100000"/>
              </a:lnSpc>
              <a:spcAft>
                <a:spcPts val="1414"/>
              </a:spcAft>
              <a:buClr>
                <a:srgbClr val="2C3E50"/>
              </a:buClr>
              <a:buSzPct val="45000"/>
              <a:buFont typeface="Wingdings" charset="2"/>
              <a:buChar char=""/>
            </a:pPr>
            <a:r>
              <a:rPr lang="en-US" sz="3200" b="1" strike="noStrike" spc="-1">
                <a:solidFill>
                  <a:srgbClr val="2C3E50"/>
                </a:solidFill>
                <a:latin typeface="Source Sans Pro Semibold"/>
              </a:rPr>
              <a:t>We have also created a Github pages link for our website.</a:t>
            </a:r>
            <a:endParaRPr lang="en-US" sz="3200" b="0" strike="noStrike" spc="-1">
              <a:latin typeface="Arial"/>
            </a:endParaRPr>
          </a:p>
          <a:p>
            <a:pPr marL="432000" indent="-323640" algn="just">
              <a:lnSpc>
                <a:spcPct val="100000"/>
              </a:lnSpc>
              <a:spcAft>
                <a:spcPts val="1414"/>
              </a:spcAft>
              <a:buClr>
                <a:srgbClr val="2C3E50"/>
              </a:buClr>
              <a:buSzPct val="45000"/>
              <a:buFont typeface="Wingdings" charset="2"/>
              <a:buChar char=""/>
            </a:pPr>
            <a:r>
              <a:rPr lang="en-US" sz="3200" b="1" strike="noStrike" spc="-1">
                <a:solidFill>
                  <a:srgbClr val="2C3E50"/>
                </a:solidFill>
                <a:latin typeface="Source Sans Pro Semibold"/>
              </a:rPr>
              <a:t>The deployment was done by S.ADITYA,B.RAGAVAN and DEEPTIKA KANNAN.  </a:t>
            </a:r>
            <a:endParaRPr lang="en-US" sz="3200" b="0" strike="noStrike" spc="-1">
              <a:latin typeface="Arial"/>
            </a:endParaRPr>
          </a:p>
        </p:txBody>
      </p:sp>
      <p:sp>
        <p:nvSpPr>
          <p:cNvPr id="152" name="TextShape 3"/>
          <p:cNvSpPr txBox="1"/>
          <p:nvPr/>
        </p:nvSpPr>
        <p:spPr>
          <a:xfrm>
            <a:off x="9418320" y="7019640"/>
            <a:ext cx="274320" cy="346320"/>
          </a:xfrm>
          <a:prstGeom prst="rect">
            <a:avLst/>
          </a:prstGeom>
          <a:noFill/>
          <a:ln>
            <a:noFill/>
          </a:ln>
        </p:spPr>
        <p:txBody>
          <a:bodyPr lIns="90000" tIns="45000" rIns="90000" bIns="45000">
            <a:spAutoFit/>
          </a:bodyPr>
          <a:lstStyle/>
          <a:p>
            <a:r>
              <a:rPr lang="en-US" sz="1800" b="0" strike="noStrike" spc="-1">
                <a:solidFill>
                  <a:srgbClr val="FFFFFF"/>
                </a:solidFill>
                <a:latin typeface="Arial"/>
              </a:rPr>
              <a:t>9</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152"/>
          <p:cNvPicPr/>
          <p:nvPr/>
        </p:nvPicPr>
        <p:blipFill>
          <a:blip r:embed="rId2" cstate="print"/>
          <a:stretch/>
        </p:blipFill>
        <p:spPr>
          <a:xfrm>
            <a:off x="5745240" y="0"/>
            <a:ext cx="4335480" cy="4335480"/>
          </a:xfrm>
          <a:prstGeom prst="rect">
            <a:avLst/>
          </a:prstGeom>
          <a:ln>
            <a:noFill/>
          </a:ln>
        </p:spPr>
      </p:pic>
      <p:pic>
        <p:nvPicPr>
          <p:cNvPr id="154" name="Picture 153"/>
          <p:cNvPicPr/>
          <p:nvPr/>
        </p:nvPicPr>
        <p:blipFill>
          <a:blip r:embed="rId3" cstate="print"/>
          <a:stretch/>
        </p:blipFill>
        <p:spPr>
          <a:xfrm>
            <a:off x="1645920" y="3200400"/>
            <a:ext cx="5577840" cy="457200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3600" b="1" strike="noStrike" spc="-1" dirty="0">
                <a:solidFill>
                  <a:srgbClr val="FFFFFF"/>
                </a:solidFill>
                <a:latin typeface="Source Sans Pro Black"/>
              </a:rPr>
              <a:t>PURPOSE OF THE PROJECT</a:t>
            </a:r>
            <a:endParaRPr lang="en-US" sz="3600" b="0" strike="noStrike" spc="-1" dirty="0">
              <a:latin typeface="Arial"/>
            </a:endParaRPr>
          </a:p>
        </p:txBody>
      </p:sp>
      <p:sp>
        <p:nvSpPr>
          <p:cNvPr id="126" name="CustomShape 2"/>
          <p:cNvSpPr/>
          <p:nvPr/>
        </p:nvSpPr>
        <p:spPr>
          <a:xfrm>
            <a:off x="360000" y="1980000"/>
            <a:ext cx="9359640" cy="503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5000"/>
          </a:bodyPr>
          <a:lstStyle/>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Source Sans Pro Semibold"/>
              </a:rPr>
              <a:t>The purpose of the project is to:</a:t>
            </a:r>
            <a:endParaRPr lang="en-US" sz="3200" strike="noStrike" spc="-1" dirty="0">
              <a:latin typeface="Arial"/>
            </a:endParaRPr>
          </a:p>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Source Sans Pro Semibold"/>
              </a:rPr>
              <a:t>Perform sentiment analysis on the tweets about the pandemic lock-down in India</a:t>
            </a:r>
            <a:endParaRPr lang="en-US" sz="3200" strike="noStrike" spc="-1" dirty="0">
              <a:latin typeface="Arial"/>
            </a:endParaRPr>
          </a:p>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Source Sans Pro Semibold"/>
              </a:rPr>
              <a:t>Build a predictive model to analyze the future behavior of people in case of a lock-down extension</a:t>
            </a:r>
            <a:endParaRPr lang="en-US" sz="3200" strike="noStrike" spc="-1" dirty="0">
              <a:latin typeface="Arial"/>
            </a:endParaRPr>
          </a:p>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Source Sans Pro Semibold"/>
              </a:rPr>
              <a:t>Provide a visual output regarding future positive/negative/neutral reactions of people using a </a:t>
            </a:r>
            <a:r>
              <a:rPr lang="en-US" sz="3200" strike="noStrike" spc="-1" dirty="0" smtClean="0">
                <a:solidFill>
                  <a:srgbClr val="2C3E50"/>
                </a:solidFill>
                <a:latin typeface="Source Sans Pro Semibold"/>
              </a:rPr>
              <a:t>dashboard.</a:t>
            </a:r>
            <a:endParaRPr lang="en-US" sz="3200" strike="noStrike" spc="-1" dirty="0">
              <a:latin typeface="Arial"/>
            </a:endParaRPr>
          </a:p>
        </p:txBody>
      </p:sp>
      <p:sp>
        <p:nvSpPr>
          <p:cNvPr id="127" name="TextShape 3"/>
          <p:cNvSpPr txBox="1"/>
          <p:nvPr/>
        </p:nvSpPr>
        <p:spPr>
          <a:xfrm>
            <a:off x="9418320" y="7019640"/>
            <a:ext cx="274320" cy="346320"/>
          </a:xfrm>
          <a:prstGeom prst="rect">
            <a:avLst/>
          </a:prstGeom>
          <a:noFill/>
          <a:ln>
            <a:noFill/>
          </a:ln>
        </p:spPr>
        <p:txBody>
          <a:bodyPr lIns="90000" tIns="45000" rIns="90000" bIns="45000">
            <a:spAutoFit/>
          </a:bodyPr>
          <a:lstStyle/>
          <a:p>
            <a:r>
              <a:rPr lang="en-US" sz="1800" b="0" strike="noStrike" spc="-1" dirty="0">
                <a:solidFill>
                  <a:srgbClr val="FFFFFF"/>
                </a:solidFill>
                <a:latin typeface="Arial"/>
              </a:rPr>
              <a:t>1</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3600" b="1" strike="noStrike" spc="-1" dirty="0">
                <a:solidFill>
                  <a:srgbClr val="FFFFFF"/>
                </a:solidFill>
                <a:latin typeface="Source Sans Pro Black"/>
              </a:rPr>
              <a:t>PROPOSED SOLUTION</a:t>
            </a:r>
            <a:endParaRPr lang="en-US" sz="3600" b="0" strike="noStrike" spc="-1" dirty="0">
              <a:latin typeface="Arial"/>
            </a:endParaRPr>
          </a:p>
        </p:txBody>
      </p:sp>
      <p:sp>
        <p:nvSpPr>
          <p:cNvPr id="129" name="CustomShape 2"/>
          <p:cNvSpPr/>
          <p:nvPr/>
        </p:nvSpPr>
        <p:spPr>
          <a:xfrm>
            <a:off x="360000" y="1980000"/>
            <a:ext cx="9359640" cy="503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6000" lnSpcReduction="20000"/>
          </a:bodyPr>
          <a:lstStyle/>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Source Sans Pro Semibold"/>
              </a:rPr>
              <a:t>The solution proposed is to develop a web application that analyses the sentiments of tweets regarding the lockdown in India and using a predictive model, project the </a:t>
            </a:r>
            <a:r>
              <a:rPr lang="en-US" sz="3200" strike="noStrike" spc="-1" dirty="0" err="1">
                <a:solidFill>
                  <a:srgbClr val="2C3E50"/>
                </a:solidFill>
                <a:latin typeface="Source Sans Pro Semibold"/>
              </a:rPr>
              <a:t>behaviour</a:t>
            </a:r>
            <a:r>
              <a:rPr lang="en-US" sz="3200" strike="noStrike" spc="-1" dirty="0">
                <a:solidFill>
                  <a:srgbClr val="2C3E50"/>
                </a:solidFill>
                <a:latin typeface="Source Sans Pro Semibold"/>
              </a:rPr>
              <a:t> of people in the event of the extension of the lockdown.</a:t>
            </a:r>
            <a:endParaRPr lang="en-US" sz="3200" strike="noStrike" spc="-1" dirty="0">
              <a:latin typeface="Arial"/>
            </a:endParaRPr>
          </a:p>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Source Sans Pro Semibold"/>
              </a:rPr>
              <a:t>The complete dataset is first obtained from Kaggle/IEEE data port and split into training and testing data. The training dataset is to be vectorized and then used to train models such as logistic regression, multinomial Naïve Bayes, K-Nearest </a:t>
            </a:r>
            <a:r>
              <a:rPr lang="en-US" sz="3200" strike="noStrike" spc="-1" dirty="0" err="1">
                <a:solidFill>
                  <a:srgbClr val="2C3E50"/>
                </a:solidFill>
                <a:latin typeface="Source Sans Pro Semibold"/>
              </a:rPr>
              <a:t>Neighbours</a:t>
            </a:r>
            <a:r>
              <a:rPr lang="en-US" sz="3200" strike="noStrike" spc="-1" dirty="0">
                <a:solidFill>
                  <a:srgbClr val="2C3E50"/>
                </a:solidFill>
                <a:latin typeface="Source Sans Pro Semibold"/>
              </a:rPr>
              <a:t>, random forest classifier. The polarities of the tweets under each model are also checked after which model testing is also done.</a:t>
            </a:r>
            <a:endParaRPr lang="en-US" sz="3200" strike="noStrike" spc="-1" dirty="0">
              <a:latin typeface="Arial"/>
            </a:endParaRPr>
          </a:p>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Source Sans Pro Semibold"/>
              </a:rPr>
              <a:t>The predictive model, once built, can now be used to for sentiment classification of tweets in real time by setting up and utilizing a Twitter API. A web-app can now be developed with an interactive UI and be deployed.</a:t>
            </a:r>
            <a:endParaRPr lang="en-US" sz="3200" strike="noStrike" spc="-1" dirty="0">
              <a:latin typeface="Arial"/>
            </a:endParaRPr>
          </a:p>
        </p:txBody>
      </p:sp>
      <p:sp>
        <p:nvSpPr>
          <p:cNvPr id="130" name="TextShape 3"/>
          <p:cNvSpPr txBox="1"/>
          <p:nvPr/>
        </p:nvSpPr>
        <p:spPr>
          <a:xfrm>
            <a:off x="9418320" y="7040880"/>
            <a:ext cx="274320" cy="346320"/>
          </a:xfrm>
          <a:prstGeom prst="rect">
            <a:avLst/>
          </a:prstGeom>
          <a:noFill/>
          <a:ln>
            <a:noFill/>
          </a:ln>
        </p:spPr>
        <p:txBody>
          <a:bodyPr lIns="90000" tIns="45000" rIns="90000" bIns="45000">
            <a:spAutoFit/>
          </a:bodyPr>
          <a:lstStyle/>
          <a:p>
            <a:r>
              <a:rPr lang="en-US" sz="1800" b="0" strike="noStrike" spc="-1">
                <a:solidFill>
                  <a:srgbClr val="FFFFFF"/>
                </a:solidFill>
                <a:latin typeface="Arial"/>
              </a:rPr>
              <a:t>2</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82880" y="228600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r>
              <a:rPr lang="en-US" sz="3600" b="1" strike="noStrike" spc="-1">
                <a:solidFill>
                  <a:srgbClr val="FFFFFF"/>
                </a:solidFill>
                <a:latin typeface="Source Sans Pro Black"/>
              </a:rPr>
              <a:t>DATA PROCESSING</a:t>
            </a:r>
            <a:endParaRPr lang="en-US" sz="36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3600" b="1" strike="noStrike" spc="-1">
                <a:solidFill>
                  <a:srgbClr val="FFFFFF"/>
                </a:solidFill>
                <a:latin typeface="Source Sans Pro Black"/>
              </a:rPr>
              <a:t>DATA COLLECTION, VECTORIZATION AND DATA PREPROCESSING</a:t>
            </a:r>
            <a:endParaRPr lang="en-US" sz="3600" b="0" strike="noStrike" spc="-1">
              <a:latin typeface="Arial"/>
            </a:endParaRPr>
          </a:p>
        </p:txBody>
      </p:sp>
      <p:sp>
        <p:nvSpPr>
          <p:cNvPr id="133" name="CustomShape 2"/>
          <p:cNvSpPr/>
          <p:nvPr/>
        </p:nvSpPr>
        <p:spPr>
          <a:xfrm>
            <a:off x="360000" y="1980000"/>
            <a:ext cx="9359640" cy="503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4500"/>
          </a:bodyPr>
          <a:lstStyle/>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Source Sans Pro Semibold"/>
              </a:rPr>
              <a:t>The complete dataset is first obtained from Kaggle/IEEE data port and split into training and testing data. </a:t>
            </a:r>
            <a:endParaRPr lang="en-US" sz="3200" strike="noStrike" spc="-1" dirty="0">
              <a:latin typeface="Arial"/>
            </a:endParaRPr>
          </a:p>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Source Sans Pro Semibold"/>
              </a:rPr>
              <a:t>The training dataset is to be vectorized and then used to train models such as logistic regression, multinomial Naïve Bayes, K-Nearest </a:t>
            </a:r>
            <a:r>
              <a:rPr lang="en-US" sz="3200" strike="noStrike" spc="-1" dirty="0" smtClean="0">
                <a:solidFill>
                  <a:srgbClr val="2C3E50"/>
                </a:solidFill>
                <a:latin typeface="Source Sans Pro Semibold"/>
              </a:rPr>
              <a:t>Neighbors, </a:t>
            </a:r>
            <a:r>
              <a:rPr lang="en-US" sz="3200" strike="noStrike" spc="-1" dirty="0">
                <a:solidFill>
                  <a:srgbClr val="2C3E50"/>
                </a:solidFill>
                <a:latin typeface="Source Sans Pro Semibold"/>
              </a:rPr>
              <a:t>random forest classifier.</a:t>
            </a:r>
            <a:endParaRPr lang="en-US" sz="3200" strike="noStrike" spc="-1" dirty="0">
              <a:latin typeface="Arial"/>
            </a:endParaRPr>
          </a:p>
          <a:p>
            <a:pPr marL="432000" indent="-323640" algn="just">
              <a:lnSpc>
                <a:spcPct val="100000"/>
              </a:lnSpc>
              <a:spcAft>
                <a:spcPts val="1414"/>
              </a:spcAft>
              <a:buClr>
                <a:srgbClr val="2C3E50"/>
              </a:buClr>
              <a:buSzPct val="45000"/>
              <a:buFont typeface="Wingdings" charset="2"/>
              <a:buChar char=""/>
            </a:pPr>
            <a:r>
              <a:rPr lang="en-US" sz="3200" strike="noStrike" spc="-1" dirty="0">
                <a:solidFill>
                  <a:srgbClr val="2C3E50"/>
                </a:solidFill>
                <a:latin typeface="Source Sans Pro Semibold"/>
              </a:rPr>
              <a:t> The polarities of the tweets under each model are also checked after which model testing is also done.</a:t>
            </a:r>
            <a:endParaRPr lang="en-US" sz="3200" strike="noStrike" spc="-1" dirty="0">
              <a:latin typeface="Arial"/>
            </a:endParaRPr>
          </a:p>
        </p:txBody>
      </p:sp>
      <p:sp>
        <p:nvSpPr>
          <p:cNvPr id="134" name="TextShape 3"/>
          <p:cNvSpPr txBox="1"/>
          <p:nvPr/>
        </p:nvSpPr>
        <p:spPr>
          <a:xfrm>
            <a:off x="9418320" y="7019640"/>
            <a:ext cx="365760" cy="346320"/>
          </a:xfrm>
          <a:prstGeom prst="rect">
            <a:avLst/>
          </a:prstGeom>
          <a:noFill/>
          <a:ln>
            <a:noFill/>
          </a:ln>
        </p:spPr>
        <p:txBody>
          <a:bodyPr lIns="90000" tIns="45000" rIns="90000" bIns="45000">
            <a:spAutoFit/>
          </a:bodyPr>
          <a:lstStyle/>
          <a:p>
            <a:r>
              <a:rPr lang="en-US" sz="1800" b="0" strike="noStrike" spc="-1">
                <a:solidFill>
                  <a:srgbClr val="FFFFFF"/>
                </a:solidFill>
                <a:latin typeface="Arial"/>
              </a:rPr>
              <a:t>3</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82880" y="242460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r>
              <a:rPr lang="en-US" sz="3600" b="1" strike="noStrike" spc="-1">
                <a:solidFill>
                  <a:srgbClr val="FFFFFF"/>
                </a:solidFill>
                <a:latin typeface="Source Sans Pro Black"/>
              </a:rPr>
              <a:t>Data Training , Testing , Implementation , Real Time Data Collection</a:t>
            </a:r>
            <a:endParaRPr lang="en-US" sz="36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360000" y="301320"/>
            <a:ext cx="9359640" cy="95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3600" b="1" spc="-1" dirty="0" smtClean="0">
                <a:solidFill>
                  <a:srgbClr val="FFFFFF"/>
                </a:solidFill>
                <a:latin typeface="Source Sans Pro Black"/>
              </a:rPr>
              <a:t>MODEL AND THE TOOLS USED</a:t>
            </a:r>
            <a:endParaRPr lang="en-US" sz="3600" b="0" strike="noStrike" spc="-1" dirty="0">
              <a:latin typeface="Arial"/>
            </a:endParaRPr>
          </a:p>
        </p:txBody>
      </p:sp>
      <p:sp>
        <p:nvSpPr>
          <p:cNvPr id="137" name="CustomShape 2"/>
          <p:cNvSpPr/>
          <p:nvPr/>
        </p:nvSpPr>
        <p:spPr>
          <a:xfrm>
            <a:off x="360000" y="1980000"/>
            <a:ext cx="9359640" cy="503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0000" lnSpcReduction="20000"/>
          </a:bodyPr>
          <a:lstStyle/>
          <a:p>
            <a:pPr marL="432000" indent="-323640" algn="just">
              <a:lnSpc>
                <a:spcPct val="100000"/>
              </a:lnSpc>
              <a:spcAft>
                <a:spcPts val="1414"/>
              </a:spcAft>
              <a:buClr>
                <a:srgbClr val="2C3E50"/>
              </a:buClr>
              <a:buSzPct val="45000"/>
              <a:buFont typeface="Wingdings" charset="2"/>
              <a:buChar char=""/>
            </a:pPr>
            <a:r>
              <a:rPr lang="en-US" sz="3200" spc="-1" dirty="0" smtClean="0">
                <a:latin typeface="Arial"/>
              </a:rPr>
              <a:t>We trained the model using various classifiers such as </a:t>
            </a:r>
          </a:p>
          <a:p>
            <a:pPr marL="432000" indent="-323640" algn="just">
              <a:lnSpc>
                <a:spcPct val="100000"/>
              </a:lnSpc>
              <a:spcAft>
                <a:spcPts val="1414"/>
              </a:spcAft>
              <a:buClr>
                <a:srgbClr val="2C3E50"/>
              </a:buClr>
              <a:buSzPct val="45000"/>
              <a:buFont typeface="Wingdings" charset="2"/>
              <a:buChar char=""/>
            </a:pPr>
            <a:r>
              <a:rPr lang="en-US" sz="3200" b="0" strike="noStrike" spc="-1" dirty="0" smtClean="0">
                <a:latin typeface="Arial"/>
              </a:rPr>
              <a:t>Logistic Regression , Multinomial Naïve Bayes , Random Forest Classifier, K nearest neighbors.</a:t>
            </a:r>
          </a:p>
          <a:p>
            <a:pPr marL="432000" indent="-323640" algn="just">
              <a:lnSpc>
                <a:spcPct val="100000"/>
              </a:lnSpc>
              <a:spcAft>
                <a:spcPts val="1414"/>
              </a:spcAft>
              <a:buClr>
                <a:srgbClr val="2C3E50"/>
              </a:buClr>
              <a:buSzPct val="45000"/>
              <a:buFont typeface="Wingdings" charset="2"/>
              <a:buChar char=""/>
            </a:pPr>
            <a:r>
              <a:rPr lang="en-US" sz="3200" spc="-1" dirty="0" smtClean="0">
                <a:latin typeface="Arial"/>
              </a:rPr>
              <a:t>Two different vectorizers were also used to check if it has any effects on the accuracy and run time.</a:t>
            </a:r>
          </a:p>
          <a:p>
            <a:pPr marL="432000" indent="-323640" algn="just">
              <a:lnSpc>
                <a:spcPct val="100000"/>
              </a:lnSpc>
              <a:spcAft>
                <a:spcPts val="1414"/>
              </a:spcAft>
              <a:buClr>
                <a:srgbClr val="2C3E50"/>
              </a:buClr>
              <a:buSzPct val="45000"/>
              <a:buFont typeface="Wingdings" charset="2"/>
              <a:buChar char=""/>
            </a:pPr>
            <a:r>
              <a:rPr lang="en-US" sz="3200" b="0" strike="noStrike" spc="-1" dirty="0" smtClean="0">
                <a:latin typeface="Arial"/>
              </a:rPr>
              <a:t>Them namely being Hash Vectorizer and Tf – IDF Vectorizer. </a:t>
            </a:r>
          </a:p>
          <a:p>
            <a:pPr marL="432000" indent="-323640" algn="just">
              <a:lnSpc>
                <a:spcPct val="100000"/>
              </a:lnSpc>
              <a:spcAft>
                <a:spcPts val="1414"/>
              </a:spcAft>
              <a:buClr>
                <a:srgbClr val="2C3E50"/>
              </a:buClr>
              <a:buSzPct val="45000"/>
              <a:buFont typeface="Wingdings" charset="2"/>
              <a:buChar char=""/>
            </a:pPr>
            <a:r>
              <a:rPr lang="en-US" sz="3200" spc="-1" dirty="0" smtClean="0">
                <a:latin typeface="Arial"/>
              </a:rPr>
              <a:t>At last Tf –IDF Vectorizer was chosen with logistic for its optimal run time and accuracy.</a:t>
            </a:r>
          </a:p>
          <a:p>
            <a:pPr marL="432000" indent="-323640" algn="just">
              <a:lnSpc>
                <a:spcPct val="100000"/>
              </a:lnSpc>
              <a:spcAft>
                <a:spcPts val="1414"/>
              </a:spcAft>
              <a:buClr>
                <a:srgbClr val="2C3E50"/>
              </a:buClr>
              <a:buSzPct val="45000"/>
              <a:buFont typeface="Wingdings" charset="2"/>
              <a:buChar char=""/>
            </a:pPr>
            <a:r>
              <a:rPr lang="en-US" sz="3200" spc="-1" dirty="0" smtClean="0">
                <a:latin typeface="Arial"/>
              </a:rPr>
              <a:t>Toolkits used :</a:t>
            </a:r>
          </a:p>
          <a:p>
            <a:pPr marL="432000" indent="-323640" algn="just">
              <a:lnSpc>
                <a:spcPct val="100000"/>
              </a:lnSpc>
              <a:spcAft>
                <a:spcPts val="1414"/>
              </a:spcAft>
              <a:buClr>
                <a:srgbClr val="2C3E50"/>
              </a:buClr>
              <a:buSzPct val="45000"/>
            </a:pPr>
            <a:r>
              <a:rPr lang="en-US" sz="3200" spc="-1" dirty="0" smtClean="0">
                <a:latin typeface="Arial"/>
              </a:rPr>
              <a:t>Pandas, numpy , matplotlib, sklearn , nltk .</a:t>
            </a:r>
            <a:endParaRPr lang="en-US" sz="3200" b="0" strike="noStrike" spc="-1" dirty="0">
              <a:latin typeface="Arial"/>
            </a:endParaRPr>
          </a:p>
        </p:txBody>
      </p:sp>
      <p:sp>
        <p:nvSpPr>
          <p:cNvPr id="138" name="TextShape 3"/>
          <p:cNvSpPr txBox="1"/>
          <p:nvPr/>
        </p:nvSpPr>
        <p:spPr>
          <a:xfrm>
            <a:off x="9418320" y="7019640"/>
            <a:ext cx="274320" cy="346320"/>
          </a:xfrm>
          <a:prstGeom prst="rect">
            <a:avLst/>
          </a:prstGeom>
          <a:noFill/>
          <a:ln>
            <a:noFill/>
          </a:ln>
        </p:spPr>
        <p:txBody>
          <a:bodyPr lIns="90000" tIns="45000" rIns="90000" bIns="45000">
            <a:spAutoFit/>
          </a:bodyPr>
          <a:lstStyle/>
          <a:p>
            <a:r>
              <a:rPr lang="en-US" sz="1800" b="0" strike="noStrike" spc="-1">
                <a:solidFill>
                  <a:srgbClr val="FFFFFF"/>
                </a:solidFill>
                <a:latin typeface="Arial"/>
              </a:rPr>
              <a:t>4</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0" y="503482"/>
            <a:ext cx="9359640" cy="553998"/>
          </a:xfrm>
          <a:solidFill>
            <a:schemeClr val="tx2">
              <a:lumMod val="50000"/>
            </a:schemeClr>
          </a:solidFill>
        </p:spPr>
        <p:txBody>
          <a:bodyPr/>
          <a:lstStyle/>
          <a:p>
            <a:r>
              <a:rPr lang="en-US" sz="3600" dirty="0" smtClean="0">
                <a:solidFill>
                  <a:schemeClr val="bg1"/>
                </a:solidFill>
              </a:rPr>
              <a:t>VADER SENTIMENT ANALYSIS TOOL</a:t>
            </a:r>
            <a:endParaRPr lang="en-US" sz="3600" dirty="0">
              <a:solidFill>
                <a:schemeClr val="bg1"/>
              </a:solidFill>
            </a:endParaRPr>
          </a:p>
        </p:txBody>
      </p:sp>
      <p:sp>
        <p:nvSpPr>
          <p:cNvPr id="3" name="Subtitle 2"/>
          <p:cNvSpPr>
            <a:spLocks noGrp="1"/>
          </p:cNvSpPr>
          <p:nvPr>
            <p:ph type="subTitle"/>
          </p:nvPr>
        </p:nvSpPr>
        <p:spPr>
          <a:xfrm>
            <a:off x="431800" y="2430413"/>
            <a:ext cx="9359640" cy="3123932"/>
          </a:xfrm>
        </p:spPr>
        <p:txBody>
          <a:bodyPr/>
          <a:lstStyle/>
          <a:p>
            <a:pPr>
              <a:buFont typeface="Arial" pitchFamily="34" charset="0"/>
              <a:buChar char="•"/>
            </a:pPr>
            <a:r>
              <a:rPr lang="en-US" sz="2900" dirty="0" smtClean="0">
                <a:latin typeface="+mj-lt"/>
              </a:rPr>
              <a:t>VADER sentiment analysis tool was used for labeling data after all the pre processing of the data. </a:t>
            </a:r>
          </a:p>
          <a:p>
            <a:pPr>
              <a:buFont typeface="Arial" pitchFamily="34" charset="0"/>
              <a:buChar char="•"/>
            </a:pPr>
            <a:r>
              <a:rPr lang="en-US" sz="2900" dirty="0" smtClean="0">
                <a:latin typeface="+mj-lt"/>
              </a:rPr>
              <a:t>VADER is available within natural language processing toolkit specially built for performing sentiment analysis on social media text . </a:t>
            </a:r>
          </a:p>
          <a:p>
            <a:pPr>
              <a:buFont typeface="Arial" pitchFamily="34" charset="0"/>
              <a:buChar char="•"/>
            </a:pPr>
            <a:r>
              <a:rPr lang="en-US" sz="2900" dirty="0" smtClean="0">
                <a:latin typeface="+mj-lt"/>
              </a:rPr>
              <a:t>Compound score returned by the VADER was used to label the dataset.</a:t>
            </a:r>
            <a:endParaRPr lang="en-US" sz="29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784" y="431757"/>
            <a:ext cx="9359640" cy="769441"/>
          </a:xfrm>
        </p:spPr>
        <p:txBody>
          <a:bodyPr/>
          <a:lstStyle/>
          <a:p>
            <a:r>
              <a:rPr lang="en-US" sz="3200" b="1" strike="noStrike" spc="-1" dirty="0" smtClean="0">
                <a:solidFill>
                  <a:srgbClr val="FFFFFF"/>
                </a:solidFill>
                <a:latin typeface="Source Sans Pro Black"/>
              </a:rPr>
              <a:t>TRAINING DATA</a:t>
            </a:r>
            <a:r>
              <a:rPr lang="en-US" b="0" strike="noStrike" spc="-1" dirty="0" smtClean="0">
                <a:latin typeface="Arial"/>
              </a:rPr>
              <a:t/>
            </a:r>
            <a:br>
              <a:rPr lang="en-US" b="0" strike="noStrike" spc="-1" dirty="0" smtClean="0">
                <a:latin typeface="Arial"/>
              </a:rPr>
            </a:br>
            <a:endParaRPr lang="en-US" dirty="0"/>
          </a:p>
        </p:txBody>
      </p:sp>
      <p:sp>
        <p:nvSpPr>
          <p:cNvPr id="3" name="Subtitle 2"/>
          <p:cNvSpPr>
            <a:spLocks noGrp="1"/>
          </p:cNvSpPr>
          <p:nvPr>
            <p:ph type="subTitle"/>
          </p:nvPr>
        </p:nvSpPr>
        <p:spPr>
          <a:xfrm>
            <a:off x="360000" y="1986023"/>
            <a:ext cx="9359640" cy="4739759"/>
          </a:xfrm>
        </p:spPr>
        <p:txBody>
          <a:bodyPr/>
          <a:lstStyle/>
          <a:p>
            <a:pPr marL="432000" indent="-323640" algn="just">
              <a:lnSpc>
                <a:spcPct val="100000"/>
              </a:lnSpc>
              <a:spcAft>
                <a:spcPts val="1414"/>
              </a:spcAft>
              <a:buClr>
                <a:srgbClr val="2C3E50"/>
              </a:buClr>
              <a:buSzPct val="45000"/>
              <a:buFont typeface="Wingdings" charset="2"/>
              <a:buChar char=""/>
            </a:pPr>
            <a:r>
              <a:rPr lang="en-US" sz="2200" strike="noStrike" spc="-1" dirty="0" smtClean="0">
                <a:solidFill>
                  <a:srgbClr val="2C3E50"/>
                </a:solidFill>
                <a:latin typeface="+mj-lt"/>
              </a:rPr>
              <a:t>Several models were used for training our data set.</a:t>
            </a:r>
            <a:endParaRPr lang="en-US" sz="2200" strike="noStrike" spc="-1" dirty="0" smtClean="0">
              <a:latin typeface="+mj-lt"/>
            </a:endParaRPr>
          </a:p>
          <a:p>
            <a:pPr marL="432000" indent="-323640" algn="just">
              <a:lnSpc>
                <a:spcPct val="100000"/>
              </a:lnSpc>
              <a:spcAft>
                <a:spcPts val="1414"/>
              </a:spcAft>
              <a:buClr>
                <a:srgbClr val="2C3E50"/>
              </a:buClr>
              <a:buSzPct val="45000"/>
              <a:buFont typeface="Wingdings" charset="2"/>
              <a:buChar char=""/>
            </a:pPr>
            <a:r>
              <a:rPr lang="en-US" sz="2200" strike="noStrike" spc="-1" dirty="0" smtClean="0">
                <a:solidFill>
                  <a:srgbClr val="2C3E50"/>
                </a:solidFill>
                <a:latin typeface="+mj-lt"/>
              </a:rPr>
              <a:t>On comparing with the accuracy and time of execution we decided upon the current model.</a:t>
            </a:r>
            <a:endParaRPr lang="en-US" sz="2200" strike="noStrike" spc="-1" dirty="0" smtClean="0">
              <a:latin typeface="+mj-lt"/>
            </a:endParaRPr>
          </a:p>
          <a:p>
            <a:pPr marL="432000" indent="-323640" algn="just">
              <a:lnSpc>
                <a:spcPct val="100000"/>
              </a:lnSpc>
              <a:spcAft>
                <a:spcPts val="1414"/>
              </a:spcAft>
              <a:buClr>
                <a:srgbClr val="2C3E50"/>
              </a:buClr>
              <a:buSzPct val="45000"/>
              <a:buFont typeface="Wingdings" charset="2"/>
              <a:buChar char=""/>
            </a:pPr>
            <a:r>
              <a:rPr lang="en-US" sz="2200" strike="noStrike" spc="-1" dirty="0" smtClean="0">
                <a:solidFill>
                  <a:srgbClr val="2C3E50"/>
                </a:solidFill>
                <a:latin typeface="+mj-lt"/>
              </a:rPr>
              <a:t>The relevant dictionaries were added for training the model on tweet sentiments.</a:t>
            </a:r>
            <a:endParaRPr lang="en-US" sz="2200" strike="noStrike" spc="-1" dirty="0" smtClean="0">
              <a:latin typeface="+mj-lt"/>
            </a:endParaRPr>
          </a:p>
          <a:p>
            <a:pPr marL="432000" indent="-323640" algn="just">
              <a:lnSpc>
                <a:spcPct val="100000"/>
              </a:lnSpc>
              <a:spcAft>
                <a:spcPts val="1414"/>
              </a:spcAft>
              <a:buClr>
                <a:srgbClr val="2C3E50"/>
              </a:buClr>
              <a:buSzPct val="45000"/>
              <a:buFont typeface="Wingdings" charset="2"/>
              <a:buChar char=""/>
            </a:pPr>
            <a:r>
              <a:rPr lang="en-US" sz="2200" strike="noStrike" spc="-1" dirty="0" smtClean="0">
                <a:solidFill>
                  <a:srgbClr val="2C3E50"/>
                </a:solidFill>
                <a:latin typeface="+mj-lt"/>
              </a:rPr>
              <a:t>Logistic Regression (stemmed tweets) with TF-IDF : Accuracy: 94.06 % and Run time: 370 s</a:t>
            </a:r>
            <a:endParaRPr lang="en-US" sz="2200" strike="noStrike" spc="-1" dirty="0" smtClean="0">
              <a:latin typeface="+mj-lt"/>
            </a:endParaRPr>
          </a:p>
          <a:p>
            <a:pPr marL="432000" indent="-323640" algn="just">
              <a:lnSpc>
                <a:spcPct val="100000"/>
              </a:lnSpc>
              <a:spcAft>
                <a:spcPts val="1414"/>
              </a:spcAft>
              <a:buClr>
                <a:srgbClr val="2C3E50"/>
              </a:buClr>
              <a:buSzPct val="45000"/>
              <a:buFont typeface="Wingdings" charset="2"/>
              <a:buChar char=""/>
            </a:pPr>
            <a:r>
              <a:rPr lang="en-US" sz="2200" strike="noStrike" spc="-1" dirty="0" smtClean="0">
                <a:solidFill>
                  <a:srgbClr val="2C3E50"/>
                </a:solidFill>
                <a:latin typeface="+mj-lt"/>
              </a:rPr>
              <a:t>After pickling and compressing our run time has reduced to under 10 seconds.</a:t>
            </a:r>
            <a:endParaRPr lang="en-US" sz="2200" strike="noStrike" spc="-1" dirty="0" smtClean="0">
              <a:latin typeface="+mj-lt"/>
            </a:endParaRPr>
          </a:p>
          <a:p>
            <a:pPr marL="432000" indent="-323640" algn="just">
              <a:lnSpc>
                <a:spcPct val="100000"/>
              </a:lnSpc>
              <a:spcAft>
                <a:spcPts val="1414"/>
              </a:spcAft>
              <a:buClr>
                <a:srgbClr val="2C3E50"/>
              </a:buClr>
              <a:buSzPct val="45000"/>
              <a:buFont typeface="Wingdings" charset="2"/>
              <a:buChar char=""/>
            </a:pPr>
            <a:r>
              <a:rPr lang="en-US" sz="2200" strike="noStrike" spc="-1" dirty="0" smtClean="0">
                <a:solidFill>
                  <a:srgbClr val="2C3E50"/>
                </a:solidFill>
                <a:latin typeface="+mj-lt"/>
              </a:rPr>
              <a:t>The model was trained by S.ADITYA and R.R.RAGHUNAATHAN.</a:t>
            </a:r>
            <a:endParaRPr lang="en-US" sz="2200" strike="noStrike" spc="-1" dirty="0" smtClean="0">
              <a:latin typeface="+mj-lt"/>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894</Words>
  <Application>Microsoft Office PowerPoint</Application>
  <PresentationFormat>Custom</PresentationFormat>
  <Paragraphs>70</Paragraphs>
  <Slides>16</Slides>
  <Notes>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Office Theme</vt:lpstr>
      <vt:lpstr>Office Theme</vt:lpstr>
      <vt:lpstr>Slide 1</vt:lpstr>
      <vt:lpstr>Slide 2</vt:lpstr>
      <vt:lpstr>Slide 3</vt:lpstr>
      <vt:lpstr>Slide 4</vt:lpstr>
      <vt:lpstr>Slide 5</vt:lpstr>
      <vt:lpstr>Slide 6</vt:lpstr>
      <vt:lpstr>Slide 7</vt:lpstr>
      <vt:lpstr>VADER SENTIMENT ANALYSIS TOOL</vt:lpstr>
      <vt:lpstr>TRAINING DATA </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Midnightblue</dc:title>
  <dc:creator>Admin</dc:creator>
  <cp:lastModifiedBy>Admin</cp:lastModifiedBy>
  <cp:revision>7</cp:revision>
  <dcterms:created xsi:type="dcterms:W3CDTF">2020-07-16T09:03:58Z</dcterms:created>
  <dcterms:modified xsi:type="dcterms:W3CDTF">2020-07-16T05:02:27Z</dcterms:modified>
  <dc:language>en-US</dc:language>
</cp:coreProperties>
</file>