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840cb70e6_1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840cb70e6_1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840cb70e6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840cb70e6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840cb70e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840cb70e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840cb70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840cb70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840cb70e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840cb70e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840cb70e6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40cb70e6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840cb70e6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840cb70e6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840cb70e6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840cb70e6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840cb70e6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840cb70e6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840cb70e6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840cb70e6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840cb70e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840cb70e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mt="36000"/>
          </a:blip>
          <a:stretch>
            <a:fillRect/>
          </a:stretch>
        </p:blipFill>
        <p:spPr>
          <a:xfrm>
            <a:off x="2048600" y="869675"/>
            <a:ext cx="5215250" cy="3088800"/>
          </a:xfrm>
          <a:prstGeom prst="rect">
            <a:avLst/>
          </a:prstGeom>
          <a:noFill/>
          <a:ln>
            <a:noFill/>
          </a:ln>
        </p:spPr>
      </p:pic>
      <p:sp>
        <p:nvSpPr>
          <p:cNvPr id="129" name="Google Shape;129;p13"/>
          <p:cNvSpPr txBox="1"/>
          <p:nvPr>
            <p:ph type="ctrTitle"/>
          </p:nvPr>
        </p:nvSpPr>
        <p:spPr>
          <a:xfrm>
            <a:off x="1444413" y="1014875"/>
            <a:ext cx="6423600" cy="2798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500"/>
              <a:t>PREDICTING WIND ENERGY OUTPUT BASED ON WEATHER CONDITIONS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742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FLOWCHART</a:t>
            </a:r>
            <a:endParaRPr/>
          </a:p>
        </p:txBody>
      </p:sp>
      <p:sp>
        <p:nvSpPr>
          <p:cNvPr id="185" name="Google Shape;185;p22"/>
          <p:cNvSpPr/>
          <p:nvPr/>
        </p:nvSpPr>
        <p:spPr>
          <a:xfrm rot="-711236">
            <a:off x="6465750" y="328035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flipH="1" rot="711236">
            <a:off x="5181012" y="328035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2"/>
          <p:cNvGrpSpPr/>
          <p:nvPr/>
        </p:nvGrpSpPr>
        <p:grpSpPr>
          <a:xfrm>
            <a:off x="5586175" y="3336394"/>
            <a:ext cx="1712700" cy="1230715"/>
            <a:chOff x="5796625" y="2541798"/>
            <a:chExt cx="1712700" cy="1230715"/>
          </a:xfrm>
        </p:grpSpPr>
        <p:sp>
          <p:nvSpPr>
            <p:cNvPr id="188" name="Google Shape;188;p22"/>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txBox="1"/>
            <p:nvPr/>
          </p:nvSpPr>
          <p:spPr>
            <a:xfrm>
              <a:off x="5840875" y="2737279"/>
              <a:ext cx="16242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REINFORCEMENT LEARNGING</a:t>
              </a:r>
              <a:endParaRPr b="1" sz="800">
                <a:solidFill>
                  <a:srgbClr val="5E5E5E"/>
                </a:solidFill>
                <a:latin typeface="Roboto"/>
                <a:ea typeface="Roboto"/>
                <a:cs typeface="Roboto"/>
                <a:sym typeface="Roboto"/>
              </a:endParaRPr>
            </a:p>
          </p:txBody>
        </p:sp>
        <p:sp>
          <p:nvSpPr>
            <p:cNvPr id="190" name="Google Shape;190;p22"/>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1" name="Google Shape;191;p22"/>
            <p:cNvSpPr txBox="1"/>
            <p:nvPr/>
          </p:nvSpPr>
          <p:spPr>
            <a:xfrm>
              <a:off x="5840875" y="3106213"/>
              <a:ext cx="1624200" cy="62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800">
                  <a:solidFill>
                    <a:srgbClr val="5E5E5E"/>
                  </a:solidFill>
                  <a:latin typeface="Roboto"/>
                  <a:ea typeface="Roboto"/>
                  <a:cs typeface="Roboto"/>
                  <a:sym typeface="Roboto"/>
                </a:rPr>
                <a:t>Assessing the performance of the model and adjusting the weights according to the loss</a:t>
              </a:r>
              <a:endParaRPr sz="800">
                <a:solidFill>
                  <a:srgbClr val="5E5E5E"/>
                </a:solidFill>
              </a:endParaRPr>
            </a:p>
          </p:txBody>
        </p:sp>
        <p:sp>
          <p:nvSpPr>
            <p:cNvPr id="192" name="Google Shape;192;p22"/>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2"/>
          <p:cNvSpPr/>
          <p:nvPr/>
        </p:nvSpPr>
        <p:spPr>
          <a:xfrm rot="-711236">
            <a:off x="3899938" y="328035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2"/>
          <p:cNvGrpSpPr/>
          <p:nvPr/>
        </p:nvGrpSpPr>
        <p:grpSpPr>
          <a:xfrm>
            <a:off x="4333100" y="2035222"/>
            <a:ext cx="1712700" cy="1246754"/>
            <a:chOff x="4409300" y="1219942"/>
            <a:chExt cx="1712700" cy="1246754"/>
          </a:xfrm>
        </p:grpSpPr>
        <p:sp>
          <p:nvSpPr>
            <p:cNvPr id="195" name="Google Shape;195;p22"/>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4726397" y="1987196"/>
              <a:ext cx="10785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5E5E5E"/>
                  </a:solidFill>
                  <a:latin typeface="Roboto"/>
                  <a:ea typeface="Roboto"/>
                  <a:cs typeface="Roboto"/>
                  <a:sym typeface="Roboto"/>
                </a:rPr>
                <a:t>MODEL BUILDING</a:t>
              </a:r>
              <a:endParaRPr b="1" sz="800">
                <a:solidFill>
                  <a:srgbClr val="5E5E5E"/>
                </a:solidFill>
                <a:latin typeface="Roboto"/>
                <a:ea typeface="Roboto"/>
                <a:cs typeface="Roboto"/>
                <a:sym typeface="Roboto"/>
              </a:endParaRPr>
            </a:p>
          </p:txBody>
        </p:sp>
        <p:sp>
          <p:nvSpPr>
            <p:cNvPr id="197" name="Google Shape;197;p22"/>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22"/>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txBox="1"/>
            <p:nvPr/>
          </p:nvSpPr>
          <p:spPr>
            <a:xfrm>
              <a:off x="4453550" y="1257142"/>
              <a:ext cx="1624200" cy="62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800">
                  <a:solidFill>
                    <a:srgbClr val="5E5E5E"/>
                  </a:solidFill>
                  <a:latin typeface="Roboto"/>
                  <a:ea typeface="Roboto"/>
                  <a:cs typeface="Roboto"/>
                  <a:sym typeface="Roboto"/>
                </a:rPr>
                <a:t>Training a LSTM network on 80% of the data.</a:t>
              </a:r>
              <a:endParaRPr sz="800">
                <a:solidFill>
                  <a:srgbClr val="5E5E5E"/>
                </a:solidFill>
                <a:latin typeface="Roboto"/>
                <a:ea typeface="Roboto"/>
                <a:cs typeface="Roboto"/>
                <a:sym typeface="Roboto"/>
              </a:endParaRPr>
            </a:p>
            <a:p>
              <a:pPr indent="0" lvl="0" marL="0" rtl="0" algn="ctr">
                <a:lnSpc>
                  <a:spcPct val="115000"/>
                </a:lnSpc>
                <a:spcBef>
                  <a:spcPts val="1600"/>
                </a:spcBef>
                <a:spcAft>
                  <a:spcPts val="0"/>
                </a:spcAft>
                <a:buNone/>
              </a:pPr>
              <a:r>
                <a:t/>
              </a:r>
              <a:endParaRPr sz="800">
                <a:solidFill>
                  <a:srgbClr val="5E5E5E"/>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5E5E5E"/>
                </a:solidFill>
                <a:latin typeface="Roboto"/>
                <a:ea typeface="Roboto"/>
                <a:cs typeface="Roboto"/>
                <a:sym typeface="Roboto"/>
              </a:endParaRPr>
            </a:p>
          </p:txBody>
        </p:sp>
      </p:grpSp>
      <p:sp>
        <p:nvSpPr>
          <p:cNvPr id="200" name="Google Shape;200;p22"/>
          <p:cNvSpPr/>
          <p:nvPr/>
        </p:nvSpPr>
        <p:spPr>
          <a:xfrm flipH="1" rot="711236">
            <a:off x="2608258" y="328035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2"/>
          <p:cNvGrpSpPr/>
          <p:nvPr/>
        </p:nvGrpSpPr>
        <p:grpSpPr>
          <a:xfrm>
            <a:off x="3076688" y="3336394"/>
            <a:ext cx="1712700" cy="1230715"/>
            <a:chOff x="3021975" y="2541798"/>
            <a:chExt cx="1712700" cy="1230715"/>
          </a:xfrm>
        </p:grpSpPr>
        <p:sp>
          <p:nvSpPr>
            <p:cNvPr id="202" name="Google Shape;202;p22"/>
            <p:cNvSpPr txBox="1"/>
            <p:nvPr/>
          </p:nvSpPr>
          <p:spPr>
            <a:xfrm>
              <a:off x="3151113" y="2737267"/>
              <a:ext cx="14544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Roboto"/>
                  <a:ea typeface="Roboto"/>
                  <a:cs typeface="Roboto"/>
                  <a:sym typeface="Roboto"/>
                </a:rPr>
                <a:t>INPUT/OUTPUT FEATURES</a:t>
              </a:r>
              <a:endParaRPr b="1" sz="800">
                <a:solidFill>
                  <a:srgbClr val="701C7F"/>
                </a:solidFill>
                <a:latin typeface="Roboto"/>
                <a:ea typeface="Roboto"/>
                <a:cs typeface="Roboto"/>
                <a:sym typeface="Roboto"/>
              </a:endParaRPr>
            </a:p>
          </p:txBody>
        </p:sp>
        <p:sp>
          <p:nvSpPr>
            <p:cNvPr id="203" name="Google Shape;203;p22"/>
            <p:cNvSpPr/>
            <p:nvPr/>
          </p:nvSpPr>
          <p:spPr>
            <a:xfrm rot="-1789476">
              <a:off x="3798091" y="2571072"/>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3021975" y="3069013"/>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5" name="Google Shape;205;p22"/>
            <p:cNvSpPr txBox="1"/>
            <p:nvPr/>
          </p:nvSpPr>
          <p:spPr>
            <a:xfrm>
              <a:off x="3066225" y="3106213"/>
              <a:ext cx="1624200" cy="6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Transforming the scaled time series into X, Y dataset</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0"/>
                </a:spcAft>
                <a:buNone/>
              </a:pPr>
              <a:r>
                <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sp>
          <p:nvSpPr>
            <p:cNvPr id="206" name="Google Shape;206;p22"/>
            <p:cNvSpPr/>
            <p:nvPr/>
          </p:nvSpPr>
          <p:spPr>
            <a:xfrm>
              <a:off x="3833325" y="3004364"/>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2"/>
          <p:cNvSpPr/>
          <p:nvPr/>
        </p:nvSpPr>
        <p:spPr>
          <a:xfrm rot="-711236">
            <a:off x="1334133" y="3280351"/>
            <a:ext cx="1350909" cy="57662"/>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22"/>
          <p:cNvGrpSpPr/>
          <p:nvPr/>
        </p:nvGrpSpPr>
        <p:grpSpPr>
          <a:xfrm>
            <a:off x="1789875" y="2035222"/>
            <a:ext cx="1712700" cy="1246754"/>
            <a:chOff x="1637475" y="1219942"/>
            <a:chExt cx="1712700" cy="1246754"/>
          </a:xfrm>
        </p:grpSpPr>
        <p:sp>
          <p:nvSpPr>
            <p:cNvPr id="209" name="Google Shape;209;p22"/>
            <p:cNvSpPr/>
            <p:nvPr/>
          </p:nvSpPr>
          <p:spPr>
            <a:xfrm>
              <a:off x="1637475" y="1219942"/>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0" name="Google Shape;210;p22"/>
            <p:cNvSpPr txBox="1"/>
            <p:nvPr/>
          </p:nvSpPr>
          <p:spPr>
            <a:xfrm>
              <a:off x="1913179" y="1987196"/>
              <a:ext cx="11613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701C7F"/>
                  </a:solidFill>
                  <a:latin typeface="Roboto"/>
                  <a:ea typeface="Roboto"/>
                  <a:cs typeface="Roboto"/>
                  <a:sym typeface="Roboto"/>
                </a:rPr>
                <a:t>PREPROCESSING</a:t>
              </a:r>
              <a:endParaRPr b="1" sz="800">
                <a:solidFill>
                  <a:srgbClr val="701C7F"/>
                </a:solidFill>
                <a:latin typeface="Roboto"/>
                <a:ea typeface="Roboto"/>
                <a:cs typeface="Roboto"/>
                <a:sym typeface="Roboto"/>
              </a:endParaRPr>
            </a:p>
          </p:txBody>
        </p:sp>
        <p:sp>
          <p:nvSpPr>
            <p:cNvPr id="211" name="Google Shape;211;p22"/>
            <p:cNvSpPr/>
            <p:nvPr/>
          </p:nvSpPr>
          <p:spPr>
            <a:xfrm rot="10800000">
              <a:off x="2448800" y="1919036"/>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txBox="1"/>
            <p:nvPr/>
          </p:nvSpPr>
          <p:spPr>
            <a:xfrm>
              <a:off x="1681725" y="1257142"/>
              <a:ext cx="1624200" cy="62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800">
                  <a:solidFill>
                    <a:srgbClr val="FFFFFF"/>
                  </a:solidFill>
                  <a:latin typeface="Roboto"/>
                  <a:ea typeface="Roboto"/>
                  <a:cs typeface="Roboto"/>
                  <a:sym typeface="Roboto"/>
                </a:rPr>
                <a:t>Standardize the time series by removing the mean and scaling to unit variance</a:t>
              </a:r>
              <a:endParaRPr sz="800">
                <a:solidFill>
                  <a:srgbClr val="FFFFFF"/>
                </a:solidFill>
              </a:endParaRPr>
            </a:p>
          </p:txBody>
        </p:sp>
        <p:sp>
          <p:nvSpPr>
            <p:cNvPr id="213" name="Google Shape;213;p22"/>
            <p:cNvSpPr/>
            <p:nvPr/>
          </p:nvSpPr>
          <p:spPr>
            <a:xfrm rot="-1789476">
              <a:off x="2410765" y="2276970"/>
              <a:ext cx="160451" cy="160451"/>
            </a:xfrm>
            <a:prstGeom prst="ellipse">
              <a:avLst/>
            </a:prstGeom>
            <a:solidFill>
              <a:srgbClr val="FFFFFF"/>
            </a:solidFill>
            <a:ln cap="flat" cmpd="sng" w="38100">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STACK</a:t>
            </a:r>
            <a:endParaRPr/>
          </a:p>
        </p:txBody>
      </p:sp>
      <p:sp>
        <p:nvSpPr>
          <p:cNvPr id="219" name="Google Shape;219;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LIBRARIES: PYTORCH, NUMPY,</a:t>
            </a:r>
            <a:endParaRPr sz="1800"/>
          </a:p>
          <a:p>
            <a:pPr indent="-342900" lvl="0" marL="457200" rtl="0" algn="l">
              <a:spcBef>
                <a:spcPts val="1000"/>
              </a:spcBef>
              <a:spcAft>
                <a:spcPts val="0"/>
              </a:spcAft>
              <a:buSzPts val="1800"/>
              <a:buAutoNum type="arabicPeriod"/>
            </a:pPr>
            <a:r>
              <a:rPr lang="en" sz="1800"/>
              <a:t>CONCEPTS: RNN, CNN, REINFORCEMENT LEARNING</a:t>
            </a:r>
            <a:endParaRPr sz="1800"/>
          </a:p>
          <a:p>
            <a:pPr indent="-342900" lvl="0" marL="457200" rtl="0" algn="l">
              <a:spcBef>
                <a:spcPts val="1000"/>
              </a:spcBef>
              <a:spcAft>
                <a:spcPts val="0"/>
              </a:spcAft>
              <a:buSzPts val="1800"/>
              <a:buAutoNum type="arabicPeriod"/>
            </a:pPr>
            <a:r>
              <a:rPr lang="en" sz="1800"/>
              <a:t>WEB TECHNOLOGY: HTML, AJAX, CSS, PHP, </a:t>
            </a:r>
            <a:r>
              <a:rPr lang="en" sz="1800"/>
              <a:t>JAVASCRIPT</a:t>
            </a:r>
            <a:r>
              <a:rPr lang="en" sz="1800"/>
              <a:t>, BOOTSTRAP, JQUERY, JSON, FLASK/DJANGO</a:t>
            </a:r>
            <a:endParaRPr sz="1800"/>
          </a:p>
          <a:p>
            <a:pPr indent="-342900" lvl="0" marL="457200" rtl="0" algn="l">
              <a:spcBef>
                <a:spcPts val="1000"/>
              </a:spcBef>
              <a:spcAft>
                <a:spcPts val="1000"/>
              </a:spcAft>
              <a:buSzPts val="1800"/>
              <a:buAutoNum type="arabicPeriod"/>
            </a:pPr>
            <a:r>
              <a:rPr lang="en" sz="1800"/>
              <a:t>HOSTING SERVICES: IBM CLOUD</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579125" y="243900"/>
            <a:ext cx="75057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WORK</a:t>
            </a:r>
            <a:endParaRPr/>
          </a:p>
        </p:txBody>
      </p:sp>
      <p:sp>
        <p:nvSpPr>
          <p:cNvPr id="225" name="Google Shape;225;p24"/>
          <p:cNvSpPr txBox="1"/>
          <p:nvPr>
            <p:ph idx="1" type="body"/>
          </p:nvPr>
        </p:nvSpPr>
        <p:spPr>
          <a:xfrm>
            <a:off x="481775" y="847850"/>
            <a:ext cx="7943100" cy="4070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AutoNum type="arabicPeriod"/>
            </a:pPr>
            <a:r>
              <a:rPr lang="en" sz="1700"/>
              <a:t>Predicting the power outputs in advance will result in the optimal utilization of energy resources to ensure maximum utilization of windmill energy.</a:t>
            </a:r>
            <a:endParaRPr sz="1700"/>
          </a:p>
          <a:p>
            <a:pPr indent="-336550" lvl="0" marL="457200" rtl="0" algn="just">
              <a:spcBef>
                <a:spcPts val="1000"/>
              </a:spcBef>
              <a:spcAft>
                <a:spcPts val="0"/>
              </a:spcAft>
              <a:buSzPts val="1700"/>
              <a:buAutoNum type="arabicPeriod"/>
            </a:pPr>
            <a:r>
              <a:rPr lang="en" sz="1700"/>
              <a:t>By observing and predicting the power we can set up windmill farms on the location where there might be better wind energy resources by studying the average wind speed and direction of the wind.</a:t>
            </a:r>
            <a:endParaRPr sz="1700"/>
          </a:p>
          <a:p>
            <a:pPr indent="-336550" lvl="0" marL="457200" rtl="0" algn="just">
              <a:spcBef>
                <a:spcPts val="1000"/>
              </a:spcBef>
              <a:spcAft>
                <a:spcPts val="0"/>
              </a:spcAft>
              <a:buSzPts val="1700"/>
              <a:buAutoNum type="arabicPeriod"/>
            </a:pPr>
            <a:r>
              <a:rPr lang="en" sz="1700"/>
              <a:t>Optimization of power distribution system so that the energy of windmill gets used up in synchronization with other energy resources like hydroelectricity and thermal electricity which would also help in minimizing the use of other non-renewable resources.</a:t>
            </a:r>
            <a:endParaRPr sz="1700"/>
          </a:p>
          <a:p>
            <a:pPr indent="-336550" lvl="0" marL="457200" rtl="0" algn="just">
              <a:spcBef>
                <a:spcPts val="1000"/>
              </a:spcBef>
              <a:spcAft>
                <a:spcPts val="1000"/>
              </a:spcAft>
              <a:buSzPts val="1700"/>
              <a:buAutoNum type="arabicPeriod"/>
            </a:pPr>
            <a:r>
              <a:rPr lang="en" sz="1700"/>
              <a:t>One day prediction is appropriate for interconnected power system operations such as unit commitment, conventional generators scheduling, as well as one day electricity markets.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35475" y="426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135" name="Google Shape;135;p14"/>
          <p:cNvSpPr txBox="1"/>
          <p:nvPr>
            <p:ph idx="1" type="body"/>
          </p:nvPr>
        </p:nvSpPr>
        <p:spPr>
          <a:xfrm>
            <a:off x="702425" y="1098925"/>
            <a:ext cx="7771800" cy="3761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sz="1800"/>
              <a:t>Wind energy plays an increasing role in the supply of energy worldwide. The energy output of wind turbines is highly dependant on the weather conditions present in its region, the direction of the wind, and the effect of trade winds in the region during one weather. </a:t>
            </a:r>
            <a:endParaRPr sz="1800"/>
          </a:p>
          <a:p>
            <a:pPr indent="-342900" lvl="0" marL="457200" rtl="0" algn="just">
              <a:spcBef>
                <a:spcPts val="1600"/>
              </a:spcBef>
              <a:spcAft>
                <a:spcPts val="0"/>
              </a:spcAft>
              <a:buSzPts val="1800"/>
              <a:buAutoNum type="arabicPeriod"/>
            </a:pPr>
            <a:r>
              <a:rPr lang="en" sz="1800"/>
              <a:t>The maintenance and efficient working of the wind turbines is highly dependant on the periodic inspections that have to be done on each wind turbine after a certain period or amount of usage. Anticipating maintenance requirements and failures can be highly cost-saving.</a:t>
            </a:r>
            <a:endParaRPr sz="1800"/>
          </a:p>
          <a:p>
            <a:pPr indent="-342900" lvl="0" marL="457200" rtl="0" algn="just">
              <a:spcBef>
                <a:spcPts val="1600"/>
              </a:spcBef>
              <a:spcAft>
                <a:spcPts val="1600"/>
              </a:spcAft>
              <a:buSzPts val="1800"/>
              <a:buAutoNum type="arabicPeriod"/>
            </a:pPr>
            <a:r>
              <a:rPr lang="en" sz="1800"/>
              <a:t>The statistical predictive algorithms are not robust to changing environmental conditions and can be impractical for long term usage.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684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SOLUTIONS</a:t>
            </a:r>
            <a:endParaRPr/>
          </a:p>
        </p:txBody>
      </p:sp>
      <p:sp>
        <p:nvSpPr>
          <p:cNvPr id="141" name="Google Shape;141;p15"/>
          <p:cNvSpPr txBox="1"/>
          <p:nvPr>
            <p:ph idx="1" type="body"/>
          </p:nvPr>
        </p:nvSpPr>
        <p:spPr>
          <a:xfrm>
            <a:off x="819150" y="1248950"/>
            <a:ext cx="7505700" cy="355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sz="1800"/>
              <a:t>A Machine Learning based predictive model that uses wind speed, wind direction to predict the energy output of 1 hour to 72 hours. </a:t>
            </a:r>
            <a:endParaRPr sz="1800"/>
          </a:p>
          <a:p>
            <a:pPr indent="-342900" lvl="0" marL="457200" rtl="0" algn="just">
              <a:spcBef>
                <a:spcPts val="1000"/>
              </a:spcBef>
              <a:spcAft>
                <a:spcPts val="0"/>
              </a:spcAft>
              <a:buSzPts val="1800"/>
              <a:buAutoNum type="arabicPeriod"/>
            </a:pPr>
            <a:r>
              <a:rPr lang="en" sz="1800"/>
              <a:t>We have used </a:t>
            </a:r>
            <a:r>
              <a:rPr lang="en" sz="1800"/>
              <a:t>a multivariate SCADA (Supervisory control and data acquisition) dataset that have multiple observations taken in every 10 minutes for one year.</a:t>
            </a:r>
            <a:endParaRPr sz="1800"/>
          </a:p>
          <a:p>
            <a:pPr indent="-342900" lvl="0" marL="457200" rtl="0" algn="just">
              <a:spcBef>
                <a:spcPts val="1000"/>
              </a:spcBef>
              <a:spcAft>
                <a:spcPts val="1000"/>
              </a:spcAft>
              <a:buSzPts val="1800"/>
              <a:buAutoNum type="arabicPeriod"/>
            </a:pPr>
            <a:r>
              <a:rPr lang="en" sz="1800"/>
              <a:t>Since the energy generated from the windmills get wasted if not used at the moment and battery storage, pump storage hydro electricity, or compressed air storage are costly and have a finite capacity, the predictive model suggests better working schedules for the industries.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NOVELTY / </a:t>
            </a:r>
            <a:r>
              <a:rPr lang="en"/>
              <a:t>UNIQUENESS</a:t>
            </a:r>
            <a:endParaRPr/>
          </a:p>
        </p:txBody>
      </p:sp>
      <p:sp>
        <p:nvSpPr>
          <p:cNvPr id="147" name="Google Shape;147;p16"/>
          <p:cNvSpPr txBox="1"/>
          <p:nvPr>
            <p:ph idx="1" type="body"/>
          </p:nvPr>
        </p:nvSpPr>
        <p:spPr>
          <a:xfrm>
            <a:off x="819150" y="1586100"/>
            <a:ext cx="7505700" cy="30012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a:pPr>
            <a:r>
              <a:rPr lang="en" sz="1800"/>
              <a:t>The proposed predictive model uses the LSTM network that maintains output dependencies on previous predictions and carries the information for a long period of time</a:t>
            </a:r>
            <a:r>
              <a:rPr lang="en" sz="1800"/>
              <a:t> rather than performing statistical predictions.</a:t>
            </a:r>
            <a:endParaRPr sz="1800"/>
          </a:p>
          <a:p>
            <a:pPr indent="-342900" lvl="0" marL="457200" rtl="0" algn="just">
              <a:spcBef>
                <a:spcPts val="1000"/>
              </a:spcBef>
              <a:spcAft>
                <a:spcPts val="0"/>
              </a:spcAft>
              <a:buSzPts val="1800"/>
              <a:buAutoNum type="arabicPeriod"/>
            </a:pPr>
            <a:r>
              <a:rPr lang="en" sz="1800"/>
              <a:t>The model is </a:t>
            </a:r>
            <a:r>
              <a:rPr lang="en" sz="1800"/>
              <a:t>adaptive</a:t>
            </a:r>
            <a:r>
              <a:rPr lang="en" sz="1800"/>
              <a:t> towards changes in the environment by using state of the art reinforcement learning techniques that adjusts the weights depending upon the loss generated in each prediction.</a:t>
            </a:r>
            <a:endParaRPr sz="1800"/>
          </a:p>
          <a:p>
            <a:pPr indent="-342900" lvl="0" marL="457200" rtl="0" algn="just">
              <a:spcBef>
                <a:spcPts val="1000"/>
              </a:spcBef>
              <a:spcAft>
                <a:spcPts val="1000"/>
              </a:spcAft>
              <a:buSzPts val="1800"/>
              <a:buAutoNum type="arabicPeriod"/>
            </a:pPr>
            <a:r>
              <a:rPr lang="en" sz="1800"/>
              <a:t>From the active and </a:t>
            </a:r>
            <a:r>
              <a:rPr lang="en" sz="1800"/>
              <a:t>theoretical power, the model anticipates for maintenance and failures.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22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a:t>
            </a:r>
            <a:r>
              <a:rPr lang="en"/>
              <a:t>/ SOCIAL </a:t>
            </a:r>
            <a:r>
              <a:rPr lang="en"/>
              <a:t>IMPACT</a:t>
            </a:r>
            <a:r>
              <a:rPr lang="en"/>
              <a:t> </a:t>
            </a:r>
            <a:endParaRPr/>
          </a:p>
        </p:txBody>
      </p:sp>
      <p:sp>
        <p:nvSpPr>
          <p:cNvPr id="153" name="Google Shape;153;p17"/>
          <p:cNvSpPr txBox="1"/>
          <p:nvPr>
            <p:ph idx="1" type="body"/>
          </p:nvPr>
        </p:nvSpPr>
        <p:spPr>
          <a:xfrm>
            <a:off x="857700" y="1540775"/>
            <a:ext cx="7428600" cy="3251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sz="1800"/>
              <a:t>Benefits for Industries and companies:</a:t>
            </a:r>
            <a:endParaRPr sz="1800"/>
          </a:p>
          <a:p>
            <a:pPr indent="-342900" lvl="1" marL="914400" rtl="0" algn="just">
              <a:spcBef>
                <a:spcPts val="1000"/>
              </a:spcBef>
              <a:spcAft>
                <a:spcPts val="0"/>
              </a:spcAft>
              <a:buSzPts val="1800"/>
              <a:buAutoNum type="alphaLcPeriod"/>
            </a:pPr>
            <a:r>
              <a:rPr lang="en" sz="1800"/>
              <a:t>Schedule heavy power usage before hand to avoid costly overproduction.</a:t>
            </a:r>
            <a:endParaRPr sz="1800"/>
          </a:p>
          <a:p>
            <a:pPr indent="-342900" lvl="1" marL="914400" rtl="0" algn="just">
              <a:spcBef>
                <a:spcPts val="1000"/>
              </a:spcBef>
              <a:spcAft>
                <a:spcPts val="0"/>
              </a:spcAft>
              <a:buSzPts val="1800"/>
              <a:buAutoNum type="alphaLcPeriod"/>
            </a:pPr>
            <a:r>
              <a:rPr lang="en" sz="1800">
                <a:solidFill>
                  <a:srgbClr val="2E2E2E"/>
                </a:solidFill>
              </a:rPr>
              <a:t>C</a:t>
            </a:r>
            <a:r>
              <a:rPr lang="en" sz="1800">
                <a:solidFill>
                  <a:srgbClr val="2E2E2E"/>
                </a:solidFill>
              </a:rPr>
              <a:t>oordinate with different energy sources to compensate the energy requirement</a:t>
            </a:r>
            <a:endParaRPr sz="1800">
              <a:solidFill>
                <a:srgbClr val="2E2E2E"/>
              </a:solidFill>
            </a:endParaRPr>
          </a:p>
          <a:p>
            <a:pPr indent="-342900" lvl="1" marL="914400" rtl="0" algn="just">
              <a:spcBef>
                <a:spcPts val="1000"/>
              </a:spcBef>
              <a:spcAft>
                <a:spcPts val="0"/>
              </a:spcAft>
              <a:buClr>
                <a:srgbClr val="2E2E2E"/>
              </a:buClr>
              <a:buSzPts val="1800"/>
              <a:buAutoNum type="alphaLcPeriod"/>
            </a:pPr>
            <a:r>
              <a:rPr lang="en" sz="1800">
                <a:solidFill>
                  <a:srgbClr val="2E2E2E"/>
                </a:solidFill>
              </a:rPr>
              <a:t>Low production cost and use of renewable power source.</a:t>
            </a:r>
            <a:endParaRPr sz="1800">
              <a:solidFill>
                <a:srgbClr val="2E2E2E"/>
              </a:solidFill>
            </a:endParaRPr>
          </a:p>
          <a:p>
            <a:pPr indent="-342900" lvl="0" marL="457200" rtl="0" algn="just">
              <a:spcBef>
                <a:spcPts val="1000"/>
              </a:spcBef>
              <a:spcAft>
                <a:spcPts val="0"/>
              </a:spcAft>
              <a:buClr>
                <a:srgbClr val="2E2E2E"/>
              </a:buClr>
              <a:buSzPts val="1800"/>
              <a:buAutoNum type="arabicPeriod"/>
            </a:pPr>
            <a:r>
              <a:rPr lang="en" sz="1800"/>
              <a:t>Benefits for household Consumers:</a:t>
            </a:r>
            <a:endParaRPr sz="1800"/>
          </a:p>
          <a:p>
            <a:pPr indent="-342900" lvl="1" marL="914400" rtl="0" algn="just">
              <a:spcBef>
                <a:spcPts val="1000"/>
              </a:spcBef>
              <a:spcAft>
                <a:spcPts val="1000"/>
              </a:spcAft>
              <a:buClr>
                <a:srgbClr val="2E2E2E"/>
              </a:buClr>
              <a:buSzPts val="1800"/>
              <a:buAutoNum type="alphaLcPeriod"/>
            </a:pPr>
            <a:r>
              <a:rPr lang="en" sz="1800"/>
              <a:t>Renewable and low cost power supply for household utilities.</a:t>
            </a:r>
            <a:endParaRPr sz="1800">
              <a:solidFill>
                <a:srgbClr val="2E2E2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 SOCIAL IMPACT CONTD..</a:t>
            </a:r>
            <a:endParaRPr/>
          </a:p>
          <a:p>
            <a:pPr indent="0" lvl="0" marL="0" rtl="0" algn="l">
              <a:spcBef>
                <a:spcPts val="0"/>
              </a:spcBef>
              <a:spcAft>
                <a:spcPts val="0"/>
              </a:spcAft>
              <a:buNone/>
            </a:pPr>
            <a:r>
              <a:t/>
            </a:r>
            <a:endParaRPr/>
          </a:p>
        </p:txBody>
      </p:sp>
      <p:sp>
        <p:nvSpPr>
          <p:cNvPr id="159" name="Google Shape;159;p18"/>
          <p:cNvSpPr txBox="1"/>
          <p:nvPr>
            <p:ph idx="1" type="body"/>
          </p:nvPr>
        </p:nvSpPr>
        <p:spPr>
          <a:xfrm>
            <a:off x="819150" y="1563450"/>
            <a:ext cx="7505700" cy="3251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2E2E2E"/>
              </a:buClr>
              <a:buSzPts val="1800"/>
              <a:buAutoNum type="arabicPeriod" startAt="3"/>
            </a:pPr>
            <a:r>
              <a:rPr lang="en" sz="1800">
                <a:solidFill>
                  <a:srgbClr val="2E2E2E"/>
                </a:solidFill>
              </a:rPr>
              <a:t>Benefits for Windmill Plants:</a:t>
            </a:r>
            <a:endParaRPr sz="1800">
              <a:solidFill>
                <a:srgbClr val="2E2E2E"/>
              </a:solidFill>
            </a:endParaRPr>
          </a:p>
          <a:p>
            <a:pPr indent="-342900" lvl="1" marL="914400" rtl="0" algn="just">
              <a:spcBef>
                <a:spcPts val="1000"/>
              </a:spcBef>
              <a:spcAft>
                <a:spcPts val="0"/>
              </a:spcAft>
              <a:buClr>
                <a:srgbClr val="2E2E2E"/>
              </a:buClr>
              <a:buSzPts val="1800"/>
              <a:buAutoNum type="alphaLcPeriod"/>
            </a:pPr>
            <a:r>
              <a:rPr lang="en" sz="1800">
                <a:solidFill>
                  <a:srgbClr val="2E2E2E"/>
                </a:solidFill>
              </a:rPr>
              <a:t>Schedule predictive maintenance instead of periodic inspection.</a:t>
            </a:r>
            <a:endParaRPr sz="1800">
              <a:solidFill>
                <a:srgbClr val="2E2E2E"/>
              </a:solidFill>
            </a:endParaRPr>
          </a:p>
          <a:p>
            <a:pPr indent="-342900" lvl="1" marL="914400" rtl="0" algn="just">
              <a:spcBef>
                <a:spcPts val="1000"/>
              </a:spcBef>
              <a:spcAft>
                <a:spcPts val="0"/>
              </a:spcAft>
              <a:buClr>
                <a:srgbClr val="2E2E2E"/>
              </a:buClr>
              <a:buSzPts val="1800"/>
              <a:buAutoNum type="alphaLcPeriod"/>
            </a:pPr>
            <a:r>
              <a:rPr lang="en" sz="1800">
                <a:solidFill>
                  <a:srgbClr val="2E2E2E"/>
                </a:solidFill>
              </a:rPr>
              <a:t>Predict new installation location in promising regions.</a:t>
            </a:r>
            <a:endParaRPr sz="1800">
              <a:solidFill>
                <a:srgbClr val="2E2E2E"/>
              </a:solidFill>
            </a:endParaRPr>
          </a:p>
          <a:p>
            <a:pPr indent="-342900" lvl="1" marL="914400" rtl="0" algn="just">
              <a:spcBef>
                <a:spcPts val="1000"/>
              </a:spcBef>
              <a:spcAft>
                <a:spcPts val="0"/>
              </a:spcAft>
              <a:buClr>
                <a:srgbClr val="2E2E2E"/>
              </a:buClr>
              <a:buSzPts val="1800"/>
              <a:buAutoNum type="alphaLcPeriod"/>
            </a:pPr>
            <a:r>
              <a:rPr lang="en" sz="1800">
                <a:solidFill>
                  <a:srgbClr val="2E2E2E"/>
                </a:solidFill>
              </a:rPr>
              <a:t>Recruit technicians depending on the frequency of maintenance.</a:t>
            </a:r>
            <a:endParaRPr sz="1800"/>
          </a:p>
          <a:p>
            <a:pPr indent="-342900" lvl="0" marL="457200" rtl="0" algn="just">
              <a:spcBef>
                <a:spcPts val="1000"/>
              </a:spcBef>
              <a:spcAft>
                <a:spcPts val="0"/>
              </a:spcAft>
              <a:buClr>
                <a:srgbClr val="2E2E2E"/>
              </a:buClr>
              <a:buSzPts val="1800"/>
              <a:buAutoNum type="arabicPeriod" startAt="3"/>
            </a:pPr>
            <a:r>
              <a:rPr lang="en" sz="1800"/>
              <a:t>Social Impact: </a:t>
            </a:r>
            <a:endParaRPr sz="1800"/>
          </a:p>
          <a:p>
            <a:pPr indent="0" lvl="0" marL="457200" rtl="0" algn="just">
              <a:spcBef>
                <a:spcPts val="1000"/>
              </a:spcBef>
              <a:spcAft>
                <a:spcPts val="1000"/>
              </a:spcAft>
              <a:buNone/>
            </a:pPr>
            <a:r>
              <a:rPr lang="en" sz="1800"/>
              <a:t>More </a:t>
            </a:r>
            <a:r>
              <a:rPr lang="en" sz="1800"/>
              <a:t>reliance</a:t>
            </a:r>
            <a:r>
              <a:rPr lang="en" sz="1800"/>
              <a:t> on renewable sources of energy like wind energy that is available without any cost and doesn’t produce pollutants or </a:t>
            </a:r>
            <a:r>
              <a:rPr lang="en" sz="1800"/>
              <a:t>greenhouse</a:t>
            </a:r>
            <a:r>
              <a:rPr lang="en" sz="1800"/>
              <a:t> gases.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ON </a:t>
            </a:r>
            <a:r>
              <a:rPr lang="en"/>
              <a:t>SOURCES OF ENERGY</a:t>
            </a:r>
            <a:endParaRPr/>
          </a:p>
        </p:txBody>
      </p:sp>
      <p:pic>
        <p:nvPicPr>
          <p:cNvPr id="165" name="Google Shape;165;p19"/>
          <p:cNvPicPr preferRelativeResize="0"/>
          <p:nvPr/>
        </p:nvPicPr>
        <p:blipFill>
          <a:blip r:embed="rId3">
            <a:alphaModFix/>
          </a:blip>
          <a:stretch>
            <a:fillRect/>
          </a:stretch>
        </p:blipFill>
        <p:spPr>
          <a:xfrm>
            <a:off x="819150" y="1859513"/>
            <a:ext cx="3837200" cy="2194875"/>
          </a:xfrm>
          <a:prstGeom prst="rect">
            <a:avLst/>
          </a:prstGeom>
          <a:noFill/>
          <a:ln>
            <a:noFill/>
          </a:ln>
        </p:spPr>
      </p:pic>
      <p:pic>
        <p:nvPicPr>
          <p:cNvPr id="166" name="Google Shape;166;p19"/>
          <p:cNvPicPr preferRelativeResize="0"/>
          <p:nvPr/>
        </p:nvPicPr>
        <p:blipFill>
          <a:blip r:embed="rId4">
            <a:alphaModFix/>
          </a:blip>
          <a:stretch>
            <a:fillRect/>
          </a:stretch>
        </p:blipFill>
        <p:spPr>
          <a:xfrm>
            <a:off x="4656350" y="1859509"/>
            <a:ext cx="3837200" cy="21948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63"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172" name="Google Shape;172;p20"/>
          <p:cNvSpPr txBox="1"/>
          <p:nvPr>
            <p:ph idx="1" type="body"/>
          </p:nvPr>
        </p:nvSpPr>
        <p:spPr>
          <a:xfrm>
            <a:off x="775500" y="1517700"/>
            <a:ext cx="75930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The raw output data can be made easier to understand and user-friendly using graphical representation</a:t>
            </a:r>
            <a:endParaRPr sz="1800"/>
          </a:p>
          <a:p>
            <a:pPr indent="0" lvl="0" marL="0" rtl="0" algn="just">
              <a:spcBef>
                <a:spcPts val="1600"/>
              </a:spcBef>
              <a:spcAft>
                <a:spcPts val="1600"/>
              </a:spcAft>
              <a:buNone/>
            </a:pPr>
            <a:r>
              <a:t/>
            </a:r>
            <a:endParaRPr sz="1800"/>
          </a:p>
        </p:txBody>
      </p:sp>
      <p:pic>
        <p:nvPicPr>
          <p:cNvPr id="173" name="Google Shape;173;p20"/>
          <p:cNvPicPr preferRelativeResize="0"/>
          <p:nvPr/>
        </p:nvPicPr>
        <p:blipFill rotWithShape="1">
          <a:blip r:embed="rId3">
            <a:alphaModFix/>
          </a:blip>
          <a:srcRect b="7241" l="8184" r="9727" t="11484"/>
          <a:stretch/>
        </p:blipFill>
        <p:spPr>
          <a:xfrm>
            <a:off x="2379175" y="2299837"/>
            <a:ext cx="4820674" cy="2386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a:t>
            </a:r>
            <a:endParaRPr/>
          </a:p>
        </p:txBody>
      </p:sp>
      <p:sp>
        <p:nvSpPr>
          <p:cNvPr id="179" name="Google Shape;179;p21"/>
          <p:cNvSpPr txBox="1"/>
          <p:nvPr>
            <p:ph idx="1" type="body"/>
          </p:nvPr>
        </p:nvSpPr>
        <p:spPr>
          <a:xfrm>
            <a:off x="819150" y="1537575"/>
            <a:ext cx="7505700" cy="3254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sz="1800"/>
              <a:t>Real-time monitored data is fed back to the database for updating the weights for reinforcement learning.</a:t>
            </a:r>
            <a:endParaRPr sz="1800"/>
          </a:p>
          <a:p>
            <a:pPr indent="-342900" lvl="0" marL="457200" rtl="0" algn="just">
              <a:spcBef>
                <a:spcPts val="1000"/>
              </a:spcBef>
              <a:spcAft>
                <a:spcPts val="0"/>
              </a:spcAft>
              <a:buSzPts val="1800"/>
              <a:buAutoNum type="arabicPeriod"/>
            </a:pPr>
            <a:r>
              <a:rPr lang="en" sz="1800"/>
              <a:t>Admin Panel: T</a:t>
            </a:r>
            <a:r>
              <a:rPr lang="en" sz="1800"/>
              <a:t>he industries or firm management system where the stakeholder has to decide how to forecast the predictions considering the regional windmill data and the scale of industries based on power consumption. </a:t>
            </a:r>
            <a:endParaRPr sz="1800"/>
          </a:p>
          <a:p>
            <a:pPr indent="-342900" lvl="0" marL="457200" rtl="0" algn="just">
              <a:spcBef>
                <a:spcPts val="1000"/>
              </a:spcBef>
              <a:spcAft>
                <a:spcPts val="1000"/>
              </a:spcAft>
              <a:buSzPts val="1800"/>
              <a:buAutoNum type="arabicPeriod"/>
            </a:pPr>
            <a:r>
              <a:rPr lang="en" sz="1800"/>
              <a:t>Service bearer Panel: Simple and intuitive representation of the predicted power outputs in regular intervals giving information about availability of power and some expected weather fluctuations.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