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68" r:id="rId5"/>
    <p:sldId id="259" r:id="rId6"/>
    <p:sldId id="260" r:id="rId7"/>
    <p:sldId id="261" r:id="rId8"/>
    <p:sldId id="269" r:id="rId9"/>
    <p:sldId id="262" r:id="rId10"/>
    <p:sldId id="263" r:id="rId11"/>
    <p:sldId id="264" r:id="rId12"/>
    <p:sldId id="267"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FA1706"/>
    <a:srgbClr val="00FFFF"/>
    <a:srgbClr val="FFCCFF"/>
    <a:srgbClr val="CC9900"/>
    <a:srgbClr val="6600CC"/>
    <a:srgbClr val="006699"/>
    <a:srgbClr val="FF0066"/>
    <a:srgbClr val="FF7C80"/>
    <a:srgbClr val="FF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6D8508-953A-4CC9-B338-2E8B7F36A809}" v="19" dt="2020-07-14T07:45:35.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autoAdjust="0"/>
  </p:normalViewPr>
  <p:slideViewPr>
    <p:cSldViewPr snapToGrid="0">
      <p:cViewPr>
        <p:scale>
          <a:sx n="66" d="100"/>
          <a:sy n="66" d="100"/>
        </p:scale>
        <p:origin x="-816" y="-17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BFCECFB-97A5-492C-8B32-27C233B00BC3}" type="datetimeFigureOut">
              <a:rPr lang="en-US" smtClean="0"/>
              <a:pPr/>
              <a:t>7/15/2020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94FF358F-880F-4927-AAA5-3CA3BD72B150}"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FCECFB-97A5-492C-8B32-27C233B00BC3}" type="datetimeFigureOut">
              <a:rPr lang="en-US" smtClean="0"/>
              <a:pPr/>
              <a:t>7/15/2020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FF358F-880F-4927-AAA5-3CA3BD72B1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FCECFB-97A5-492C-8B32-27C233B00BC3}" type="datetimeFigureOut">
              <a:rPr lang="en-US" smtClean="0"/>
              <a:pPr/>
              <a:t>7/15/2020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FF358F-880F-4927-AAA5-3CA3BD72B1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FCECFB-97A5-492C-8B32-27C233B00BC3}" type="datetimeFigureOut">
              <a:rPr lang="en-US" smtClean="0"/>
              <a:pPr/>
              <a:t>7/15/2020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FF358F-880F-4927-AAA5-3CA3BD72B1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BFCECFB-97A5-492C-8B32-27C233B00BC3}" type="datetimeFigureOut">
              <a:rPr lang="en-US" smtClean="0"/>
              <a:pPr/>
              <a:t>7/15/2020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FF358F-880F-4927-AAA5-3CA3BD72B150}"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FCECFB-97A5-492C-8B32-27C233B00BC3}" type="datetimeFigureOut">
              <a:rPr lang="en-US" smtClean="0"/>
              <a:pPr/>
              <a:t>7/15/2020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FF358F-880F-4927-AAA5-3CA3BD72B1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BFCECFB-97A5-492C-8B32-27C233B00BC3}" type="datetimeFigureOut">
              <a:rPr lang="en-US" smtClean="0"/>
              <a:pPr/>
              <a:t>7/15/2020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4FF358F-880F-4927-AAA5-3CA3BD72B150}"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BFCECFB-97A5-492C-8B32-27C233B00BC3}" type="datetimeFigureOut">
              <a:rPr lang="en-US" smtClean="0"/>
              <a:pPr/>
              <a:t>7/15/2020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4FF358F-880F-4927-AAA5-3CA3BD72B1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BFCECFB-97A5-492C-8B32-27C233B00BC3}" type="datetimeFigureOut">
              <a:rPr lang="en-US" smtClean="0"/>
              <a:pPr/>
              <a:t>7/15/2020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4FF358F-880F-4927-AAA5-3CA3BD72B1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FCECFB-97A5-492C-8B32-27C233B00BC3}" type="datetimeFigureOut">
              <a:rPr lang="en-US" smtClean="0"/>
              <a:pPr/>
              <a:t>7/15/2020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FF358F-880F-4927-AAA5-3CA3BD72B1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4BFCECFB-97A5-492C-8B32-27C233B00BC3}" type="datetimeFigureOut">
              <a:rPr lang="en-US" smtClean="0"/>
              <a:pPr/>
              <a:t>7/15/2020</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94FF358F-880F-4927-AAA5-3CA3BD72B1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BFCECFB-97A5-492C-8B32-27C233B00BC3}" type="datetimeFigureOut">
              <a:rPr lang="en-US" smtClean="0"/>
              <a:pPr/>
              <a:t>7/15/2020</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94FF358F-880F-4927-AAA5-3CA3BD72B15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5" name="TextBox 4"/>
          <p:cNvSpPr txBox="1"/>
          <p:nvPr/>
        </p:nvSpPr>
        <p:spPr>
          <a:xfrm>
            <a:off x="790369" y="928914"/>
            <a:ext cx="11000509" cy="5480237"/>
          </a:xfrm>
          <a:prstGeom prst="rect">
            <a:avLst/>
          </a:prstGeom>
          <a:noFill/>
          <a:ln w="38100">
            <a:noFill/>
          </a:ln>
        </p:spPr>
        <p:txBody>
          <a:bodyPr wrap="square" rtlCol="0">
            <a:spAutoFit/>
          </a:bodyPr>
          <a:lstStyle/>
          <a:p>
            <a:pPr algn="ctr"/>
            <a:r>
              <a:rPr lang="en-IN" sz="6000" dirty="0" smtClean="0">
                <a:latin typeface="Algerian" pitchFamily="82" charset="0"/>
                <a:cs typeface="Arabic Typesetting" pitchFamily="66" charset="-78"/>
              </a:rPr>
              <a:t>Predicting the energy </a:t>
            </a:r>
          </a:p>
          <a:p>
            <a:pPr algn="ctr"/>
            <a:r>
              <a:rPr lang="en-IN" sz="6000" dirty="0" smtClean="0">
                <a:latin typeface="Algerian" pitchFamily="82" charset="0"/>
                <a:cs typeface="Arabic Typesetting" pitchFamily="66" charset="-78"/>
              </a:rPr>
              <a:t>output of wind turbine </a:t>
            </a:r>
          </a:p>
          <a:p>
            <a:pPr algn="ctr"/>
            <a:r>
              <a:rPr lang="en-IN" sz="6000" dirty="0" smtClean="0">
                <a:latin typeface="Algerian" pitchFamily="82" charset="0"/>
                <a:cs typeface="Arabic Typesetting" pitchFamily="66" charset="-78"/>
              </a:rPr>
              <a:t>based on weather </a:t>
            </a:r>
            <a:r>
              <a:rPr lang="en-IN" sz="6000" dirty="0" smtClean="0">
                <a:latin typeface="Algerian" pitchFamily="82" charset="0"/>
                <a:cs typeface="Arabic Typesetting" pitchFamily="66" charset="-78"/>
              </a:rPr>
              <a:t>condition</a:t>
            </a:r>
          </a:p>
          <a:p>
            <a:pPr algn="ctr"/>
            <a:endParaRPr lang="en-US" sz="6000" dirty="0">
              <a:latin typeface="Algerian" pitchFamily="82" charset="0"/>
              <a:cs typeface="Arabic Typesetting" pitchFamily="66" charset="-78"/>
            </a:endParaRPr>
          </a:p>
          <a:p>
            <a:pPr algn="r"/>
            <a:r>
              <a:rPr lang="en-US" sz="4000" dirty="0" smtClean="0">
                <a:latin typeface="Perpetua" pitchFamily="18" charset="0"/>
                <a:cs typeface="Arabic Typesetting" pitchFamily="66" charset="-78"/>
              </a:rPr>
              <a:t>Made by – Data </a:t>
            </a:r>
            <a:r>
              <a:rPr lang="en-US" sz="4000" dirty="0" smtClean="0">
                <a:latin typeface="Perpetua" pitchFamily="18" charset="0"/>
                <a:cs typeface="Arabic Typesetting" pitchFamily="66" charset="-78"/>
              </a:rPr>
              <a:t>P</a:t>
            </a:r>
            <a:r>
              <a:rPr lang="en-US" sz="4000" dirty="0" smtClean="0">
                <a:latin typeface="Perpetua" pitchFamily="18" charset="0"/>
                <a:cs typeface="Arabic Typesetting" pitchFamily="66" charset="-78"/>
              </a:rPr>
              <a:t>irates</a:t>
            </a:r>
            <a:endParaRPr lang="en-US" sz="4000" dirty="0" smtClean="0">
              <a:latin typeface="Perpetua" pitchFamily="18" charset="0"/>
              <a:cs typeface="Arabic Typesetting" pitchFamily="66" charset="-78"/>
            </a:endParaRPr>
          </a:p>
        </p:txBody>
      </p:sp>
    </p:spTree>
    <p:extLst>
      <p:ext uri="{BB962C8B-B14F-4D97-AF65-F5344CB8AC3E}">
        <p14:creationId xmlns="" xmlns:p14="http://schemas.microsoft.com/office/powerpoint/2010/main" val="1989996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rgbClr val="FF0000"/>
                </a:solidFill>
                <a:latin typeface="Perpetua Titling MT" pitchFamily="18" charset="0"/>
              </a:rPr>
              <a:t>User Interface</a:t>
            </a:r>
            <a:endParaRPr lang="en-IN" sz="4400" b="1" dirty="0">
              <a:solidFill>
                <a:srgbClr val="FF0000"/>
              </a:solidFill>
              <a:latin typeface="Perpetua Titling MT" pitchFamily="18" charset="0"/>
            </a:endParaRPr>
          </a:p>
        </p:txBody>
      </p:sp>
      <p:sp>
        <p:nvSpPr>
          <p:cNvPr id="3" name="Content Placeholder 2"/>
          <p:cNvSpPr>
            <a:spLocks noGrp="1"/>
          </p:cNvSpPr>
          <p:nvPr>
            <p:ph idx="1"/>
          </p:nvPr>
        </p:nvSpPr>
        <p:spPr/>
        <p:txBody>
          <a:bodyPr>
            <a:normAutofit fontScale="92500"/>
          </a:bodyPr>
          <a:lstStyle/>
          <a:p>
            <a:pPr>
              <a:buNone/>
            </a:pPr>
            <a:r>
              <a:rPr lang="en-US" sz="2800" dirty="0" smtClean="0">
                <a:solidFill>
                  <a:srgbClr val="99FF33"/>
                </a:solidFill>
              </a:rPr>
              <a:t>Tool used –</a:t>
            </a:r>
            <a:r>
              <a:rPr lang="en-US" sz="2800" dirty="0" smtClean="0"/>
              <a:t> </a:t>
            </a:r>
            <a:r>
              <a:rPr lang="en-US" sz="3200" dirty="0" smtClean="0">
                <a:solidFill>
                  <a:srgbClr val="FF0000"/>
                </a:solidFill>
              </a:rPr>
              <a:t>NODE  RED </a:t>
            </a:r>
          </a:p>
          <a:p>
            <a:pPr>
              <a:buNone/>
            </a:pPr>
            <a:endParaRPr lang="en-IN" sz="1800" dirty="0" smtClean="0">
              <a:solidFill>
                <a:srgbClr val="FF0000"/>
              </a:solidFill>
            </a:endParaRPr>
          </a:p>
          <a:p>
            <a:pPr>
              <a:buNone/>
            </a:pPr>
            <a:r>
              <a:rPr lang="en-IN" sz="2600" dirty="0" smtClean="0">
                <a:solidFill>
                  <a:srgbClr val="99FF33"/>
                </a:solidFill>
                <a:latin typeface="Arial" pitchFamily="34" charset="0"/>
                <a:cs typeface="Arial" pitchFamily="34" charset="0"/>
              </a:rPr>
              <a:t>Node-RED is a flow-based development tool for visual</a:t>
            </a:r>
          </a:p>
          <a:p>
            <a:pPr>
              <a:buNone/>
            </a:pPr>
            <a:r>
              <a:rPr lang="en-IN" sz="2600" dirty="0" smtClean="0">
                <a:solidFill>
                  <a:srgbClr val="99FF33"/>
                </a:solidFill>
                <a:latin typeface="Arial" pitchFamily="34" charset="0"/>
                <a:cs typeface="Arial" pitchFamily="34" charset="0"/>
              </a:rPr>
              <a:t>programming developed originally by IBM for wiring together</a:t>
            </a:r>
          </a:p>
          <a:p>
            <a:pPr>
              <a:buNone/>
            </a:pPr>
            <a:r>
              <a:rPr lang="en-IN" sz="2600" dirty="0" smtClean="0">
                <a:solidFill>
                  <a:srgbClr val="99FF33"/>
                </a:solidFill>
                <a:latin typeface="Arial" pitchFamily="34" charset="0"/>
                <a:cs typeface="Arial" pitchFamily="34" charset="0"/>
              </a:rPr>
              <a:t>hardware devices, APIs and online services as part of the</a:t>
            </a:r>
          </a:p>
          <a:p>
            <a:pPr>
              <a:buNone/>
            </a:pPr>
            <a:r>
              <a:rPr lang="en-IN" sz="2600" dirty="0" smtClean="0">
                <a:solidFill>
                  <a:srgbClr val="99FF33"/>
                </a:solidFill>
                <a:latin typeface="Arial" pitchFamily="34" charset="0"/>
                <a:cs typeface="Arial" pitchFamily="34" charset="0"/>
              </a:rPr>
              <a:t>Internet of Things. Node-RED provides a web browser-based</a:t>
            </a:r>
          </a:p>
          <a:p>
            <a:pPr>
              <a:buNone/>
            </a:pPr>
            <a:r>
              <a:rPr lang="en-IN" sz="2600" dirty="0" smtClean="0">
                <a:solidFill>
                  <a:srgbClr val="99FF33"/>
                </a:solidFill>
                <a:latin typeface="Arial" pitchFamily="34" charset="0"/>
                <a:cs typeface="Arial" pitchFamily="34" charset="0"/>
              </a:rPr>
              <a:t>flow editor, which can be used to create JavaScript functions.</a:t>
            </a:r>
          </a:p>
          <a:p>
            <a:pPr>
              <a:buNone/>
            </a:pPr>
            <a:endParaRPr lang="en-US" sz="1200" dirty="0" smtClean="0">
              <a:solidFill>
                <a:srgbClr val="99FF33"/>
              </a:solidFill>
              <a:latin typeface="Arial" pitchFamily="34" charset="0"/>
              <a:cs typeface="Arial" pitchFamily="34" charset="0"/>
            </a:endParaRPr>
          </a:p>
          <a:p>
            <a:pPr>
              <a:buNone/>
            </a:pPr>
            <a:r>
              <a:rPr lang="en-US" sz="2600" dirty="0" smtClean="0">
                <a:solidFill>
                  <a:srgbClr val="99FF33"/>
                </a:solidFill>
                <a:latin typeface="Arial" pitchFamily="34" charset="0"/>
                <a:cs typeface="Arial" pitchFamily="34" charset="0"/>
              </a:rPr>
              <a:t>“Form node”, “Function node”, “Http request node”, “Debug node</a:t>
            </a:r>
            <a:r>
              <a:rPr lang="en-US" sz="2600" dirty="0" smtClean="0">
                <a:solidFill>
                  <a:srgbClr val="99FF33"/>
                </a:solidFill>
                <a:latin typeface="Arial" pitchFamily="34" charset="0"/>
                <a:cs typeface="Arial" pitchFamily="34" charset="0"/>
              </a:rPr>
              <a:t>”, “Text</a:t>
            </a:r>
          </a:p>
          <a:p>
            <a:pPr>
              <a:buNone/>
            </a:pPr>
            <a:r>
              <a:rPr lang="en-US" sz="2600" dirty="0" smtClean="0">
                <a:solidFill>
                  <a:srgbClr val="99FF33"/>
                </a:solidFill>
                <a:latin typeface="Arial" pitchFamily="34" charset="0"/>
                <a:cs typeface="Arial" pitchFamily="34" charset="0"/>
              </a:rPr>
              <a:t>node”</a:t>
            </a:r>
            <a:r>
              <a:rPr lang="en-US" sz="2600" dirty="0" smtClean="0">
                <a:solidFill>
                  <a:srgbClr val="99FF33"/>
                </a:solidFill>
                <a:latin typeface="Arial" pitchFamily="34" charset="0"/>
                <a:cs typeface="Arial" pitchFamily="34" charset="0"/>
              </a:rPr>
              <a:t> </a:t>
            </a:r>
            <a:r>
              <a:rPr lang="en-US" sz="2600" dirty="0" smtClean="0">
                <a:solidFill>
                  <a:srgbClr val="99FF33"/>
                </a:solidFill>
                <a:latin typeface="Arial" pitchFamily="34" charset="0"/>
                <a:cs typeface="Arial" pitchFamily="34" charset="0"/>
              </a:rPr>
              <a:t>were </a:t>
            </a:r>
            <a:r>
              <a:rPr lang="en-US" sz="2600" dirty="0" smtClean="0">
                <a:solidFill>
                  <a:srgbClr val="99FF33"/>
                </a:solidFill>
                <a:latin typeface="Arial" pitchFamily="34" charset="0"/>
                <a:cs typeface="Arial" pitchFamily="34" charset="0"/>
              </a:rPr>
              <a:t>used in the node red flow for making the user interface.   </a:t>
            </a:r>
            <a:endParaRPr lang="en-IN" sz="2600" dirty="0">
              <a:solidFill>
                <a:srgbClr val="99FF33"/>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0-07-15 at 12.33.08 PM.jpeg"/>
          <p:cNvPicPr>
            <a:picLocks noGrp="1" noChangeAspect="1"/>
          </p:cNvPicPr>
          <p:nvPr>
            <p:ph idx="1"/>
          </p:nvPr>
        </p:nvPicPr>
        <p:blipFill>
          <a:blip r:embed="rId2"/>
          <a:srcRect r="1948" b="14283"/>
          <a:stretch>
            <a:fillRect/>
          </a:stretch>
        </p:blipFill>
        <p:spPr>
          <a:xfrm>
            <a:off x="1094509" y="985014"/>
            <a:ext cx="10210799" cy="5679021"/>
          </a:xfrm>
        </p:spPr>
      </p:pic>
      <p:sp>
        <p:nvSpPr>
          <p:cNvPr id="5" name="TextBox 4"/>
          <p:cNvSpPr txBox="1"/>
          <p:nvPr/>
        </p:nvSpPr>
        <p:spPr>
          <a:xfrm>
            <a:off x="1011382" y="180109"/>
            <a:ext cx="10293927" cy="830997"/>
          </a:xfrm>
          <a:prstGeom prst="rect">
            <a:avLst/>
          </a:prstGeom>
          <a:noFill/>
        </p:spPr>
        <p:txBody>
          <a:bodyPr wrap="square" rtlCol="0">
            <a:spAutoFit/>
          </a:bodyPr>
          <a:lstStyle/>
          <a:p>
            <a:pPr algn="ctr"/>
            <a:r>
              <a:rPr lang="en-US" sz="4800" b="1" dirty="0" smtClean="0">
                <a:solidFill>
                  <a:srgbClr val="00FFFF"/>
                </a:solidFill>
                <a:latin typeface="Perpetua" pitchFamily="18" charset="0"/>
              </a:rPr>
              <a:t>Node Red Flow</a:t>
            </a:r>
            <a:endParaRPr lang="en-IN" sz="4800" b="1" dirty="0">
              <a:solidFill>
                <a:srgbClr val="00FFFF"/>
              </a:solidFill>
              <a:latin typeface="Perpetu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0-07-15 at 12.33.08 PM (1).jpeg"/>
          <p:cNvPicPr>
            <a:picLocks noGrp="1" noChangeAspect="1"/>
          </p:cNvPicPr>
          <p:nvPr>
            <p:ph idx="1"/>
          </p:nvPr>
        </p:nvPicPr>
        <p:blipFill>
          <a:blip r:embed="rId2"/>
          <a:srcRect t="839" b="23275"/>
          <a:stretch>
            <a:fillRect/>
          </a:stretch>
        </p:blipFill>
        <p:spPr>
          <a:xfrm>
            <a:off x="748145" y="1100262"/>
            <a:ext cx="10898021" cy="5383665"/>
          </a:xfrm>
        </p:spPr>
      </p:pic>
      <p:sp>
        <p:nvSpPr>
          <p:cNvPr id="5" name="TextBox 4"/>
          <p:cNvSpPr txBox="1"/>
          <p:nvPr/>
        </p:nvSpPr>
        <p:spPr>
          <a:xfrm>
            <a:off x="706582" y="249381"/>
            <a:ext cx="10958945" cy="830997"/>
          </a:xfrm>
          <a:prstGeom prst="rect">
            <a:avLst/>
          </a:prstGeom>
          <a:noFill/>
        </p:spPr>
        <p:txBody>
          <a:bodyPr wrap="square" rtlCol="0">
            <a:spAutoFit/>
          </a:bodyPr>
          <a:lstStyle/>
          <a:p>
            <a:pPr algn="ctr"/>
            <a:r>
              <a:rPr lang="en-US" sz="4800" b="1" dirty="0" smtClean="0">
                <a:solidFill>
                  <a:srgbClr val="FFFF00"/>
                </a:solidFill>
                <a:latin typeface="Perpetua" pitchFamily="18" charset="0"/>
              </a:rPr>
              <a:t>Output Screen </a:t>
            </a:r>
            <a:endParaRPr lang="en-IN" sz="4800" b="1" dirty="0">
              <a:solidFill>
                <a:srgbClr val="FFFF00"/>
              </a:solidFill>
              <a:latin typeface="Perpetu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512064"/>
            <a:ext cx="11263746" cy="914400"/>
          </a:xfrm>
        </p:spPr>
        <p:txBody>
          <a:bodyPr/>
          <a:lstStyle/>
          <a:p>
            <a:pPr algn="ctr"/>
            <a:r>
              <a:rPr lang="en-US" sz="4400" b="1" dirty="0" smtClean="0">
                <a:solidFill>
                  <a:schemeClr val="accent2">
                    <a:lumMod val="60000"/>
                    <a:lumOff val="40000"/>
                  </a:schemeClr>
                </a:solidFill>
                <a:latin typeface="Perpetua Titling MT" pitchFamily="18" charset="0"/>
              </a:rPr>
              <a:t>FUTURE SCOPE</a:t>
            </a:r>
            <a:endParaRPr lang="en-IN" sz="4400" b="1" dirty="0">
              <a:solidFill>
                <a:schemeClr val="accent2">
                  <a:lumMod val="60000"/>
                  <a:lumOff val="40000"/>
                </a:schemeClr>
              </a:solidFill>
              <a:latin typeface="Perpetua Titling MT" pitchFamily="18" charset="0"/>
            </a:endParaRPr>
          </a:p>
        </p:txBody>
      </p:sp>
      <p:sp>
        <p:nvSpPr>
          <p:cNvPr id="3" name="Content Placeholder 2"/>
          <p:cNvSpPr>
            <a:spLocks noGrp="1"/>
          </p:cNvSpPr>
          <p:nvPr>
            <p:ph idx="1"/>
          </p:nvPr>
        </p:nvSpPr>
        <p:spPr>
          <a:xfrm>
            <a:off x="1219200" y="1676400"/>
            <a:ext cx="10363200" cy="4679160"/>
          </a:xfrm>
          <a:ln w="38100">
            <a:solidFill>
              <a:schemeClr val="accent3">
                <a:lumMod val="20000"/>
                <a:lumOff val="80000"/>
              </a:schemeClr>
            </a:solidFill>
          </a:ln>
        </p:spPr>
        <p:txBody>
          <a:bodyPr>
            <a:normAutofit/>
          </a:bodyPr>
          <a:lstStyle/>
          <a:p>
            <a:pPr lvl="0">
              <a:buNone/>
            </a:pPr>
            <a:r>
              <a:rPr lang="en-US" sz="3200" dirty="0" smtClean="0"/>
              <a:t>We can maximize the production of  WIND ENERGY which is</a:t>
            </a:r>
          </a:p>
          <a:p>
            <a:pPr lvl="0">
              <a:buNone/>
            </a:pPr>
            <a:r>
              <a:rPr lang="en-US" sz="3200" dirty="0" smtClean="0"/>
              <a:t>a renewable source of energy and achieve sustainable</a:t>
            </a:r>
          </a:p>
          <a:p>
            <a:pPr lvl="0">
              <a:buNone/>
            </a:pPr>
            <a:r>
              <a:rPr lang="en-US" sz="3200" dirty="0" smtClean="0"/>
              <a:t>energy resources much easily.</a:t>
            </a:r>
            <a:endParaRPr lang="en-IN" sz="3200" dirty="0" smtClean="0"/>
          </a:p>
          <a:p>
            <a:pPr lvl="0">
              <a:buNone/>
            </a:pPr>
            <a:endParaRPr lang="en-IN" sz="3200" dirty="0" smtClean="0"/>
          </a:p>
          <a:p>
            <a:pPr lvl="0">
              <a:buNone/>
            </a:pPr>
            <a:r>
              <a:rPr lang="en-IN" sz="3200" dirty="0" smtClean="0"/>
              <a:t>By </a:t>
            </a:r>
            <a:r>
              <a:rPr lang="en-IN" sz="3200" dirty="0" smtClean="0"/>
              <a:t>observing and predicting the power we can set </a:t>
            </a:r>
            <a:r>
              <a:rPr lang="en-IN" sz="3200" dirty="0" smtClean="0"/>
              <a:t>up</a:t>
            </a:r>
          </a:p>
          <a:p>
            <a:pPr lvl="0">
              <a:buNone/>
            </a:pPr>
            <a:r>
              <a:rPr lang="en-IN" sz="3200" dirty="0" smtClean="0"/>
              <a:t>windmill </a:t>
            </a:r>
            <a:r>
              <a:rPr lang="en-IN" sz="3200" dirty="0" smtClean="0"/>
              <a:t>farms on the location where there might be </a:t>
            </a:r>
            <a:r>
              <a:rPr lang="en-IN" sz="3200" dirty="0" smtClean="0"/>
              <a:t>better</a:t>
            </a:r>
          </a:p>
          <a:p>
            <a:pPr lvl="0">
              <a:buNone/>
            </a:pPr>
            <a:r>
              <a:rPr lang="en-IN" sz="3200" dirty="0" smtClean="0"/>
              <a:t>wind </a:t>
            </a:r>
            <a:r>
              <a:rPr lang="en-IN" sz="3200" dirty="0" smtClean="0"/>
              <a:t>energy resources by studying the average wind </a:t>
            </a:r>
            <a:r>
              <a:rPr lang="en-IN" sz="3200" dirty="0" smtClean="0"/>
              <a:t>speed</a:t>
            </a:r>
          </a:p>
          <a:p>
            <a:pPr lvl="0">
              <a:buNone/>
            </a:pPr>
            <a:r>
              <a:rPr lang="en-IN" sz="3200" dirty="0" smtClean="0"/>
              <a:t>and </a:t>
            </a:r>
            <a:r>
              <a:rPr lang="en-IN" sz="3200" dirty="0" smtClean="0"/>
              <a:t>direction of the wind.</a:t>
            </a:r>
          </a:p>
          <a:p>
            <a:pPr>
              <a:buNone/>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tomer loyalty – How to say thank you the right way - Reed ..."/>
          <p:cNvPicPr>
            <a:picLocks noChangeAspect="1" noChangeArrowheads="1"/>
          </p:cNvPicPr>
          <p:nvPr/>
        </p:nvPicPr>
        <p:blipFill>
          <a:blip r:embed="rId2"/>
          <a:srcRect/>
          <a:stretch>
            <a:fillRect/>
          </a:stretch>
        </p:blipFill>
        <p:spPr bwMode="auto">
          <a:xfrm>
            <a:off x="2931885" y="324440"/>
            <a:ext cx="6255658" cy="6255658"/>
          </a:xfrm>
          <a:prstGeom prst="rect">
            <a:avLst/>
          </a:prstGeom>
          <a:noFill/>
        </p:spPr>
      </p:pic>
      <p:sp>
        <p:nvSpPr>
          <p:cNvPr id="4100" name="AutoShape 4" descr="Smily PNG HD Transparent Smily HD.PNG Images. | Plu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02" name="AutoShape 6" descr="Smily PNG HD Transparent Smily HD.PNG Images. | Plu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04" name="AutoShape 8" descr="Smily PNG HD Transparent Smily HD.PNG Images. | Plu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41F73E-ABCC-46F6-A69E-2E2A5F4CB010}"/>
              </a:ext>
            </a:extLst>
          </p:cNvPr>
          <p:cNvSpPr>
            <a:spLocks noGrp="1"/>
          </p:cNvSpPr>
          <p:nvPr>
            <p:ph type="title"/>
          </p:nvPr>
        </p:nvSpPr>
        <p:spPr/>
        <p:txBody>
          <a:bodyPr>
            <a:normAutofit fontScale="90000"/>
          </a:bodyPr>
          <a:lstStyle/>
          <a:p>
            <a:pPr algn="ctr"/>
            <a:r>
              <a:rPr lang="en-US" sz="5400" b="1" i="0" dirty="0" smtClean="0">
                <a:solidFill>
                  <a:schemeClr val="tx2">
                    <a:lumMod val="50000"/>
                  </a:schemeClr>
                </a:solidFill>
                <a:effectLst/>
                <a:latin typeface="Perpetua Titling MT" pitchFamily="18" charset="0"/>
              </a:rPr>
              <a:t>Wind  Energy</a:t>
            </a:r>
            <a:r>
              <a:rPr lang="en-US" sz="5400" b="1" i="0" dirty="0">
                <a:effectLst/>
                <a:latin typeface="Perpetua Titling MT" pitchFamily="18" charset="0"/>
              </a:rPr>
              <a:t/>
            </a:r>
            <a:br>
              <a:rPr lang="en-US" sz="5400" b="1" i="0" dirty="0">
                <a:effectLst/>
                <a:latin typeface="Perpetua Titling MT" pitchFamily="18" charset="0"/>
              </a:rPr>
            </a:br>
            <a:endParaRPr lang="en-US" sz="5400" dirty="0">
              <a:latin typeface="Perpetua Titling MT" pitchFamily="18" charset="0"/>
            </a:endParaRPr>
          </a:p>
        </p:txBody>
      </p:sp>
      <p:sp>
        <p:nvSpPr>
          <p:cNvPr id="3" name="Content Placeholder 2">
            <a:extLst>
              <a:ext uri="{FF2B5EF4-FFF2-40B4-BE49-F238E27FC236}">
                <a16:creationId xmlns="" xmlns:a16="http://schemas.microsoft.com/office/drawing/2014/main" id="{AA8946B2-70DF-4CA2-9AB8-3D1676FFB74E}"/>
              </a:ext>
            </a:extLst>
          </p:cNvPr>
          <p:cNvSpPr>
            <a:spLocks noGrp="1"/>
          </p:cNvSpPr>
          <p:nvPr>
            <p:ph idx="1"/>
          </p:nvPr>
        </p:nvSpPr>
        <p:spPr>
          <a:xfrm>
            <a:off x="1219200" y="1783560"/>
            <a:ext cx="10363200" cy="4284731"/>
          </a:xfrm>
          <a:ln w="38100">
            <a:solidFill>
              <a:srgbClr val="FFCCFF"/>
            </a:solidFill>
          </a:ln>
        </p:spPr>
        <p:txBody>
          <a:bodyPr/>
          <a:lstStyle/>
          <a:p>
            <a:pPr algn="just">
              <a:buNone/>
            </a:pPr>
            <a:r>
              <a:rPr lang="en-US" b="0" i="0" dirty="0">
                <a:solidFill>
                  <a:srgbClr val="33CCFF"/>
                </a:solidFill>
                <a:effectLst/>
                <a:latin typeface="Montserrat"/>
              </a:rPr>
              <a:t>Wind energy plays an increasing role in the supply </a:t>
            </a:r>
            <a:r>
              <a:rPr lang="en-US" b="0" i="0" dirty="0" smtClean="0">
                <a:solidFill>
                  <a:srgbClr val="33CCFF"/>
                </a:solidFill>
                <a:effectLst/>
                <a:latin typeface="Montserrat"/>
              </a:rPr>
              <a:t>of</a:t>
            </a:r>
          </a:p>
          <a:p>
            <a:pPr algn="just">
              <a:buNone/>
            </a:pPr>
            <a:r>
              <a:rPr lang="en-US" b="0" i="0" dirty="0" smtClean="0">
                <a:solidFill>
                  <a:srgbClr val="33CCFF"/>
                </a:solidFill>
                <a:effectLst/>
                <a:latin typeface="Montserrat"/>
              </a:rPr>
              <a:t>energy </a:t>
            </a:r>
            <a:r>
              <a:rPr lang="en-US" b="0" i="0" dirty="0">
                <a:solidFill>
                  <a:srgbClr val="33CCFF"/>
                </a:solidFill>
                <a:effectLst/>
                <a:latin typeface="Montserrat"/>
              </a:rPr>
              <a:t>world-wide. The energy output of a wind farm </a:t>
            </a:r>
            <a:r>
              <a:rPr lang="en-US" b="0" i="0" dirty="0" smtClean="0">
                <a:solidFill>
                  <a:srgbClr val="33CCFF"/>
                </a:solidFill>
                <a:effectLst/>
                <a:latin typeface="Montserrat"/>
              </a:rPr>
              <a:t>is</a:t>
            </a:r>
          </a:p>
          <a:p>
            <a:pPr algn="just">
              <a:buNone/>
            </a:pPr>
            <a:r>
              <a:rPr lang="en-US" b="0" i="0" dirty="0" smtClean="0">
                <a:solidFill>
                  <a:srgbClr val="33CCFF"/>
                </a:solidFill>
                <a:effectLst/>
                <a:latin typeface="Montserrat"/>
              </a:rPr>
              <a:t>highly </a:t>
            </a:r>
            <a:r>
              <a:rPr lang="en-US" b="0" i="0" dirty="0">
                <a:solidFill>
                  <a:srgbClr val="33CCFF"/>
                </a:solidFill>
                <a:effectLst/>
                <a:latin typeface="Montserrat"/>
              </a:rPr>
              <a:t>dependent on the wind conditions present at its </a:t>
            </a:r>
            <a:r>
              <a:rPr lang="en-US" b="0" i="0" dirty="0" smtClean="0">
                <a:solidFill>
                  <a:srgbClr val="33CCFF"/>
                </a:solidFill>
                <a:effectLst/>
                <a:latin typeface="Montserrat"/>
              </a:rPr>
              <a:t>site.</a:t>
            </a:r>
          </a:p>
          <a:p>
            <a:pPr algn="just">
              <a:buNone/>
            </a:pPr>
            <a:r>
              <a:rPr lang="en-US" b="0" i="0" dirty="0" smtClean="0">
                <a:solidFill>
                  <a:srgbClr val="33CCFF"/>
                </a:solidFill>
                <a:effectLst/>
                <a:latin typeface="Montserrat"/>
              </a:rPr>
              <a:t>If </a:t>
            </a:r>
            <a:r>
              <a:rPr lang="en-US" b="0" i="0" dirty="0">
                <a:solidFill>
                  <a:srgbClr val="33CCFF"/>
                </a:solidFill>
                <a:effectLst/>
                <a:latin typeface="Montserrat"/>
              </a:rPr>
              <a:t>the output can be predicted more accurately, </a:t>
            </a:r>
            <a:r>
              <a:rPr lang="en-US" b="0" i="0" dirty="0" smtClean="0">
                <a:solidFill>
                  <a:srgbClr val="33CCFF"/>
                </a:solidFill>
                <a:effectLst/>
                <a:latin typeface="Montserrat"/>
              </a:rPr>
              <a:t>energy</a:t>
            </a:r>
          </a:p>
          <a:p>
            <a:pPr algn="just">
              <a:buNone/>
            </a:pPr>
            <a:r>
              <a:rPr lang="en-US" b="0" i="0" dirty="0" smtClean="0">
                <a:solidFill>
                  <a:srgbClr val="33CCFF"/>
                </a:solidFill>
                <a:effectLst/>
                <a:latin typeface="Montserrat"/>
              </a:rPr>
              <a:t>suppliers </a:t>
            </a:r>
            <a:r>
              <a:rPr lang="en-US" b="0" i="0" dirty="0">
                <a:solidFill>
                  <a:srgbClr val="33CCFF"/>
                </a:solidFill>
                <a:effectLst/>
                <a:latin typeface="Montserrat"/>
              </a:rPr>
              <a:t>can coordinate the collaborative production </a:t>
            </a:r>
            <a:r>
              <a:rPr lang="en-US" b="0" i="0" dirty="0" smtClean="0">
                <a:solidFill>
                  <a:srgbClr val="33CCFF"/>
                </a:solidFill>
                <a:effectLst/>
                <a:latin typeface="Montserrat"/>
              </a:rPr>
              <a:t>of</a:t>
            </a:r>
          </a:p>
          <a:p>
            <a:pPr algn="just">
              <a:buNone/>
            </a:pPr>
            <a:r>
              <a:rPr lang="en-US" b="0" i="0" dirty="0" smtClean="0">
                <a:solidFill>
                  <a:srgbClr val="33CCFF"/>
                </a:solidFill>
                <a:effectLst/>
                <a:latin typeface="Montserrat"/>
              </a:rPr>
              <a:t>different </a:t>
            </a:r>
            <a:r>
              <a:rPr lang="en-US" b="0" i="0" dirty="0">
                <a:solidFill>
                  <a:srgbClr val="33CCFF"/>
                </a:solidFill>
                <a:effectLst/>
                <a:latin typeface="Montserrat"/>
              </a:rPr>
              <a:t>energy sources more efficiently to avoid </a:t>
            </a:r>
            <a:r>
              <a:rPr lang="en-US" b="0" i="0" dirty="0" smtClean="0">
                <a:solidFill>
                  <a:srgbClr val="33CCFF"/>
                </a:solidFill>
                <a:effectLst/>
                <a:latin typeface="Montserrat"/>
              </a:rPr>
              <a:t>costly</a:t>
            </a:r>
          </a:p>
          <a:p>
            <a:pPr algn="just">
              <a:buNone/>
            </a:pPr>
            <a:r>
              <a:rPr lang="en-US" b="0" i="0" dirty="0" smtClean="0">
                <a:solidFill>
                  <a:srgbClr val="33CCFF"/>
                </a:solidFill>
                <a:effectLst/>
                <a:latin typeface="Montserrat"/>
              </a:rPr>
              <a:t>overproduction</a:t>
            </a:r>
            <a:r>
              <a:rPr lang="en-US" b="0" i="0" dirty="0">
                <a:solidFill>
                  <a:srgbClr val="33CCFF"/>
                </a:solidFill>
                <a:effectLst/>
                <a:latin typeface="Montserrat"/>
              </a:rPr>
              <a:t>.</a:t>
            </a:r>
          </a:p>
          <a:p>
            <a:endParaRPr lang="en-US" dirty="0"/>
          </a:p>
        </p:txBody>
      </p:sp>
    </p:spTree>
    <p:extLst>
      <p:ext uri="{BB962C8B-B14F-4D97-AF65-F5344CB8AC3E}">
        <p14:creationId xmlns="" xmlns:p14="http://schemas.microsoft.com/office/powerpoint/2010/main" val="3605303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 xmlns:a16="http://schemas.microsoft.com/office/drawing/2014/main" id="{827B839B-9ADE-406B-8590-F1CAEDED4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 xmlns:a16="http://schemas.microsoft.com/office/drawing/2014/main" id="{1F7A3768-FCF7-407F-B6E5-AA41B1500BAA}"/>
              </a:ext>
            </a:extLst>
          </p:cNvPr>
          <p:cNvSpPr>
            <a:spLocks noGrp="1"/>
          </p:cNvSpPr>
          <p:nvPr>
            <p:ph type="title"/>
          </p:nvPr>
        </p:nvSpPr>
        <p:spPr>
          <a:xfrm>
            <a:off x="387927" y="1274619"/>
            <a:ext cx="11416146" cy="5361709"/>
          </a:xfrm>
          <a:ln w="38100">
            <a:solidFill>
              <a:srgbClr val="FF0000"/>
            </a:solidFill>
          </a:ln>
        </p:spPr>
        <p:txBody>
          <a:bodyPr>
            <a:normAutofit fontScale="90000"/>
          </a:bodyPr>
          <a:lstStyle/>
          <a:p>
            <a:r>
              <a:rPr lang="en-US" sz="2900" dirty="0" smtClean="0">
                <a:solidFill>
                  <a:srgbClr val="FFCCFF"/>
                </a:solidFill>
                <a:latin typeface="Arial" pitchFamily="34" charset="0"/>
                <a:cs typeface="Arial" pitchFamily="34" charset="0"/>
              </a:rPr>
              <a:t>Wind </a:t>
            </a:r>
            <a:r>
              <a:rPr lang="en-US" sz="2900" dirty="0" smtClean="0">
                <a:solidFill>
                  <a:srgbClr val="FFCCFF"/>
                </a:solidFill>
                <a:latin typeface="Arial" pitchFamily="34" charset="0"/>
                <a:cs typeface="Arial" pitchFamily="34" charset="0"/>
              </a:rPr>
              <a:t>turbine power output is known to be a strong function of wind speed, but is also affected by turbulence and shear. In this work, new </a:t>
            </a:r>
            <a:r>
              <a:rPr lang="en-US" sz="2900" dirty="0" err="1" smtClean="0">
                <a:solidFill>
                  <a:srgbClr val="FFCCFF"/>
                </a:solidFill>
                <a:latin typeface="Arial" pitchFamily="34" charset="0"/>
                <a:cs typeface="Arial" pitchFamily="34" charset="0"/>
              </a:rPr>
              <a:t>aerostructural</a:t>
            </a:r>
            <a:r>
              <a:rPr lang="en-US" sz="2900" dirty="0" smtClean="0">
                <a:solidFill>
                  <a:srgbClr val="FFCCFF"/>
                </a:solidFill>
                <a:latin typeface="Arial" pitchFamily="34" charset="0"/>
                <a:cs typeface="Arial" pitchFamily="34" charset="0"/>
              </a:rPr>
              <a:t> simulations of a generic 1.5 MW turbine are used to </a:t>
            </a:r>
            <a:r>
              <a:rPr lang="en-US" sz="2900" dirty="0" smtClean="0">
                <a:solidFill>
                  <a:srgbClr val="FFCCFF"/>
                </a:solidFill>
                <a:latin typeface="Arial" pitchFamily="34" charset="0"/>
                <a:cs typeface="Arial" pitchFamily="34" charset="0"/>
              </a:rPr>
              <a:t>rank atmospheric influences </a:t>
            </a:r>
            <a:r>
              <a:rPr lang="en-US" sz="2900" dirty="0" smtClean="0">
                <a:solidFill>
                  <a:srgbClr val="FFCCFF"/>
                </a:solidFill>
                <a:latin typeface="Arial" pitchFamily="34" charset="0"/>
                <a:cs typeface="Arial" pitchFamily="34" charset="0"/>
              </a:rPr>
              <a:t>on power output. </a:t>
            </a:r>
            <a:r>
              <a:rPr lang="en-US" sz="2900" dirty="0" smtClean="0">
                <a:solidFill>
                  <a:srgbClr val="FFCCFF"/>
                </a:solidFill>
                <a:latin typeface="Arial" pitchFamily="34" charset="0"/>
                <a:cs typeface="Arial" pitchFamily="34" charset="0"/>
              </a:rPr>
              <a:t/>
            </a:r>
            <a:br>
              <a:rPr lang="en-US" sz="2900" dirty="0" smtClean="0">
                <a:solidFill>
                  <a:srgbClr val="FFCCFF"/>
                </a:solidFill>
                <a:latin typeface="Arial" pitchFamily="34" charset="0"/>
                <a:cs typeface="Arial" pitchFamily="34" charset="0"/>
              </a:rPr>
            </a:br>
            <a:r>
              <a:rPr lang="en-US" sz="2900" dirty="0" smtClean="0">
                <a:solidFill>
                  <a:srgbClr val="FFCCFF"/>
                </a:solidFill>
                <a:latin typeface="Arial" pitchFamily="34" charset="0"/>
                <a:cs typeface="Arial" pitchFamily="34" charset="0"/>
              </a:rPr>
              <a:t/>
            </a:r>
            <a:br>
              <a:rPr lang="en-US" sz="2900" dirty="0" smtClean="0">
                <a:solidFill>
                  <a:srgbClr val="FFCCFF"/>
                </a:solidFill>
                <a:latin typeface="Arial" pitchFamily="34" charset="0"/>
                <a:cs typeface="Arial" pitchFamily="34" charset="0"/>
              </a:rPr>
            </a:br>
            <a:r>
              <a:rPr lang="en-US" sz="2900" dirty="0" smtClean="0">
                <a:solidFill>
                  <a:srgbClr val="FFCCFF"/>
                </a:solidFill>
                <a:latin typeface="Arial" pitchFamily="34" charset="0"/>
                <a:cs typeface="Arial" pitchFamily="34" charset="0"/>
              </a:rPr>
              <a:t>Most </a:t>
            </a:r>
            <a:r>
              <a:rPr lang="en-US" sz="2900" dirty="0" smtClean="0">
                <a:solidFill>
                  <a:srgbClr val="FFCCFF"/>
                </a:solidFill>
                <a:latin typeface="Arial" pitchFamily="34" charset="0"/>
                <a:cs typeface="Arial" pitchFamily="34" charset="0"/>
              </a:rPr>
              <a:t>significant is the hub height wind speed, followed by hub height turbulence intensity and then wind speed shear across the rotor disk. These simulation data are used to train regression trees that predict the turbine response for any combination of wind speed, turbulence intensity, and wind shear that might be expected at a turbine site. </a:t>
            </a:r>
            <a:r>
              <a:rPr lang="en-US" sz="2900" dirty="0" smtClean="0">
                <a:solidFill>
                  <a:srgbClr val="FFCCFF"/>
                </a:solidFill>
                <a:latin typeface="Arial" pitchFamily="34" charset="0"/>
                <a:cs typeface="Arial" pitchFamily="34" charset="0"/>
              </a:rPr>
              <a:t/>
            </a:r>
            <a:br>
              <a:rPr lang="en-US" sz="2900" dirty="0" smtClean="0">
                <a:solidFill>
                  <a:srgbClr val="FFCCFF"/>
                </a:solidFill>
                <a:latin typeface="Arial" pitchFamily="34" charset="0"/>
                <a:cs typeface="Arial" pitchFamily="34" charset="0"/>
              </a:rPr>
            </a:br>
            <a:r>
              <a:rPr lang="en-US" sz="2900" dirty="0" smtClean="0">
                <a:solidFill>
                  <a:srgbClr val="FFCCFF"/>
                </a:solidFill>
                <a:latin typeface="Arial" pitchFamily="34" charset="0"/>
                <a:cs typeface="Arial" pitchFamily="34" charset="0"/>
              </a:rPr>
              <a:t/>
            </a:r>
            <a:br>
              <a:rPr lang="en-US" sz="2900" dirty="0" smtClean="0">
                <a:solidFill>
                  <a:srgbClr val="FFCCFF"/>
                </a:solidFill>
                <a:latin typeface="Arial" pitchFamily="34" charset="0"/>
                <a:cs typeface="Arial" pitchFamily="34" charset="0"/>
              </a:rPr>
            </a:br>
            <a:r>
              <a:rPr lang="en" sz="2900" dirty="0" smtClean="0">
                <a:solidFill>
                  <a:srgbClr val="FFCCFF"/>
                </a:solidFill>
                <a:latin typeface="Arial" pitchFamily="34" charset="0"/>
                <a:cs typeface="Arial" pitchFamily="34" charset="0"/>
              </a:rPr>
              <a:t>The </a:t>
            </a:r>
            <a:r>
              <a:rPr lang="en" sz="2900" dirty="0" smtClean="0">
                <a:solidFill>
                  <a:srgbClr val="FFCCFF"/>
                </a:solidFill>
                <a:latin typeface="Arial" pitchFamily="34" charset="0"/>
                <a:cs typeface="Arial" pitchFamily="34" charset="0"/>
              </a:rPr>
              <a:t>statistical predictive algorithms are not robust to changing environmental conditions and can be impractical for long term usage </a:t>
            </a:r>
            <a:r>
              <a:rPr lang="en-US" sz="3100" dirty="0" smtClean="0">
                <a:solidFill>
                  <a:srgbClr val="FFCCFF"/>
                </a:solidFill>
              </a:rPr>
              <a:t/>
            </a:r>
            <a:br>
              <a:rPr lang="en-US" sz="3100" dirty="0" smtClean="0">
                <a:solidFill>
                  <a:srgbClr val="FFCCFF"/>
                </a:solidFill>
              </a:rPr>
            </a:br>
            <a:endParaRPr lang="en-US" sz="3100" dirty="0">
              <a:solidFill>
                <a:srgbClr val="FFCCFF"/>
              </a:solidFill>
            </a:endParaRPr>
          </a:p>
        </p:txBody>
      </p:sp>
      <p:sp>
        <p:nvSpPr>
          <p:cNvPr id="4" name="TextBox 3"/>
          <p:cNvSpPr txBox="1"/>
          <p:nvPr/>
        </p:nvSpPr>
        <p:spPr>
          <a:xfrm>
            <a:off x="304800" y="471055"/>
            <a:ext cx="11499273" cy="769441"/>
          </a:xfrm>
          <a:prstGeom prst="rect">
            <a:avLst/>
          </a:prstGeom>
          <a:noFill/>
        </p:spPr>
        <p:txBody>
          <a:bodyPr wrap="square" rtlCol="0">
            <a:spAutoFit/>
          </a:bodyPr>
          <a:lstStyle/>
          <a:p>
            <a:pPr algn="ctr"/>
            <a:r>
              <a:rPr lang="en-US" sz="4400" b="1" dirty="0" smtClean="0">
                <a:latin typeface="Perpetua" pitchFamily="18" charset="0"/>
              </a:rPr>
              <a:t>EXISTING PROBLEM</a:t>
            </a:r>
            <a:endParaRPr lang="en-IN" sz="4400" b="1" dirty="0">
              <a:latin typeface="Perpetua" pitchFamily="18" charset="0"/>
            </a:endParaRPr>
          </a:p>
        </p:txBody>
      </p:sp>
    </p:spTree>
    <p:extLst>
      <p:ext uri="{BB962C8B-B14F-4D97-AF65-F5344CB8AC3E}">
        <p14:creationId xmlns="" xmlns:p14="http://schemas.microsoft.com/office/powerpoint/2010/main" val="424834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rgbClr val="FA1706"/>
                </a:solidFill>
                <a:latin typeface="Perpetua" pitchFamily="18" charset="0"/>
              </a:rPr>
              <a:t>PROPOSED SOLUTION</a:t>
            </a:r>
            <a:endParaRPr lang="en-IN" sz="4400" dirty="0">
              <a:solidFill>
                <a:srgbClr val="FA1706"/>
              </a:solidFill>
            </a:endParaRPr>
          </a:p>
        </p:txBody>
      </p:sp>
      <p:sp>
        <p:nvSpPr>
          <p:cNvPr id="4" name="Google Shape;141;p15"/>
          <p:cNvSpPr txBox="1">
            <a:spLocks noGrp="1"/>
          </p:cNvSpPr>
          <p:nvPr>
            <p:ph idx="1"/>
          </p:nvPr>
        </p:nvSpPr>
        <p:spPr>
          <a:xfrm>
            <a:off x="1219200" y="1409486"/>
            <a:ext cx="10363200" cy="4894331"/>
          </a:xfrm>
          <a:prstGeom prst="rect">
            <a:avLst/>
          </a:prstGeom>
          <a:ln w="38100">
            <a:solidFill>
              <a:schemeClr val="accent6">
                <a:lumMod val="75000"/>
              </a:schemeClr>
            </a:solidFill>
          </a:ln>
        </p:spPr>
        <p:txBody>
          <a:bodyPr spcFirstLastPara="1" wrap="square" lIns="91425" tIns="91425" rIns="91425" bIns="91425" anchor="t" anchorCtr="0">
            <a:noAutofit/>
          </a:bodyPr>
          <a:lstStyle/>
          <a:p>
            <a:pPr marL="628650" lvl="0" indent="-514350" algn="just" rtl="0">
              <a:spcBef>
                <a:spcPts val="0"/>
              </a:spcBef>
              <a:spcAft>
                <a:spcPts val="0"/>
              </a:spcAft>
              <a:buSzPts val="1800"/>
              <a:buNone/>
            </a:pPr>
            <a:r>
              <a:rPr lang="en" sz="2800" dirty="0" smtClean="0">
                <a:solidFill>
                  <a:srgbClr val="00FFFF"/>
                </a:solidFill>
              </a:rPr>
              <a:t>1.  A </a:t>
            </a:r>
            <a:r>
              <a:rPr lang="en" sz="2800" dirty="0">
                <a:solidFill>
                  <a:srgbClr val="00FFFF"/>
                </a:solidFill>
              </a:rPr>
              <a:t>Machine Learning based predictive model that uses wind </a:t>
            </a:r>
            <a:r>
              <a:rPr lang="en" sz="2800" dirty="0" smtClean="0">
                <a:solidFill>
                  <a:srgbClr val="00FFFF"/>
                </a:solidFill>
              </a:rPr>
              <a:t>speed,wind </a:t>
            </a:r>
            <a:r>
              <a:rPr lang="en" sz="2800" dirty="0">
                <a:solidFill>
                  <a:srgbClr val="00FFFF"/>
                </a:solidFill>
              </a:rPr>
              <a:t>direction to predict the energy output of 1 hour to 72 </a:t>
            </a:r>
            <a:r>
              <a:rPr lang="en" sz="2800" dirty="0" smtClean="0">
                <a:solidFill>
                  <a:srgbClr val="00FFFF"/>
                </a:solidFill>
              </a:rPr>
              <a:t>hours.</a:t>
            </a:r>
          </a:p>
          <a:p>
            <a:pPr marL="628650" lvl="0" indent="-514350" algn="just" rtl="0">
              <a:spcBef>
                <a:spcPts val="0"/>
              </a:spcBef>
              <a:spcAft>
                <a:spcPts val="0"/>
              </a:spcAft>
              <a:buSzPts val="1800"/>
              <a:buNone/>
            </a:pPr>
            <a:r>
              <a:rPr lang="en" sz="2800" dirty="0" smtClean="0">
                <a:solidFill>
                  <a:srgbClr val="00FFFF"/>
                </a:solidFill>
              </a:rPr>
              <a:t>2.  </a:t>
            </a:r>
            <a:r>
              <a:rPr lang="en" sz="2800" dirty="0" smtClean="0">
                <a:solidFill>
                  <a:srgbClr val="00FFFF"/>
                </a:solidFill>
              </a:rPr>
              <a:t>We </a:t>
            </a:r>
            <a:r>
              <a:rPr lang="en" sz="2800" dirty="0">
                <a:solidFill>
                  <a:srgbClr val="00FFFF"/>
                </a:solidFill>
              </a:rPr>
              <a:t>have used a multivariate SCADA (Supervisory control and data acquisition) dataset that have multiple observations taken in every 10 minutes for one </a:t>
            </a:r>
            <a:r>
              <a:rPr lang="en" sz="2800" dirty="0" smtClean="0">
                <a:solidFill>
                  <a:srgbClr val="00FFFF"/>
                </a:solidFill>
              </a:rPr>
              <a:t>year.</a:t>
            </a:r>
            <a:endParaRPr lang="en" sz="2800" dirty="0">
              <a:solidFill>
                <a:srgbClr val="00FFFF"/>
              </a:solidFill>
            </a:endParaRPr>
          </a:p>
          <a:p>
            <a:pPr marL="628650" lvl="0" indent="-514350" algn="just" rtl="0">
              <a:spcBef>
                <a:spcPts val="1000"/>
              </a:spcBef>
              <a:spcAft>
                <a:spcPts val="0"/>
              </a:spcAft>
              <a:buSzPts val="1800"/>
              <a:buNone/>
            </a:pPr>
            <a:r>
              <a:rPr lang="en" sz="2800" dirty="0" smtClean="0">
                <a:solidFill>
                  <a:srgbClr val="00FFFF"/>
                </a:solidFill>
              </a:rPr>
              <a:t>3.  Since </a:t>
            </a:r>
            <a:r>
              <a:rPr lang="en" sz="2800" dirty="0">
                <a:solidFill>
                  <a:srgbClr val="00FFFF"/>
                </a:solidFill>
              </a:rPr>
              <a:t>the energy generated from the windmills get wasted if not used at the moment and battery storage, pump storage hydro electricity, or compressed air storage are costly and have a finite capacity, the predictive model suggests better working schedules for the industries.</a:t>
            </a:r>
            <a:endParaRPr sz="1800">
              <a:solidFill>
                <a:srgbClr val="00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A27FCC-0463-4DD7-B9AE-8C452CB092D7}"/>
              </a:ext>
            </a:extLst>
          </p:cNvPr>
          <p:cNvSpPr>
            <a:spLocks noGrp="1"/>
          </p:cNvSpPr>
          <p:nvPr>
            <p:ph idx="1"/>
          </p:nvPr>
        </p:nvSpPr>
        <p:spPr>
          <a:xfrm>
            <a:off x="1247266" y="498765"/>
            <a:ext cx="6467867" cy="4378036"/>
          </a:xfrm>
        </p:spPr>
        <p:style>
          <a:lnRef idx="3">
            <a:schemeClr val="lt1"/>
          </a:lnRef>
          <a:fillRef idx="1">
            <a:schemeClr val="accent1"/>
          </a:fillRef>
          <a:effectRef idx="1">
            <a:schemeClr val="accent1"/>
          </a:effectRef>
          <a:fontRef idx="minor">
            <a:schemeClr val="lt1"/>
          </a:fontRef>
        </p:style>
        <p:txBody>
          <a:bodyPr anchor="ctr">
            <a:normAutofit lnSpcReduction="10000"/>
          </a:bodyPr>
          <a:lstStyle/>
          <a:p>
            <a:endParaRPr lang="en-US" sz="2400" b="0" i="0" dirty="0" smtClean="0">
              <a:effectLst/>
              <a:latin typeface="-apple-system"/>
            </a:endParaRPr>
          </a:p>
          <a:p>
            <a:endParaRPr lang="en-US" sz="2400" dirty="0" smtClean="0">
              <a:latin typeface="-apple-system"/>
            </a:endParaRPr>
          </a:p>
          <a:p>
            <a:r>
              <a:rPr lang="en-US" sz="2400" b="0" i="0" dirty="0" smtClean="0">
                <a:effectLst/>
                <a:latin typeface="-apple-system"/>
              </a:rPr>
              <a:t>A </a:t>
            </a:r>
            <a:r>
              <a:rPr lang="en-US" sz="2400" b="0" i="0" dirty="0">
                <a:effectLst/>
                <a:latin typeface="-apple-system"/>
              </a:rPr>
              <a:t>wind turbine's blades sweep through a circular disk, known as </a:t>
            </a:r>
            <a:r>
              <a:rPr lang="en-US" sz="2400" b="0" i="0" dirty="0" smtClean="0">
                <a:effectLst/>
                <a:latin typeface="-apple-system"/>
              </a:rPr>
              <a:t>the </a:t>
            </a:r>
            <a:r>
              <a:rPr lang="en-US" sz="2400" b="0" i="0" dirty="0">
                <a:effectLst/>
                <a:latin typeface="-apple-system"/>
              </a:rPr>
              <a:t>rotor </a:t>
            </a:r>
            <a:r>
              <a:rPr lang="en-US" sz="2400" b="0" i="0" dirty="0" smtClean="0">
                <a:effectLst/>
                <a:latin typeface="-apple-system"/>
              </a:rPr>
              <a:t>disk .</a:t>
            </a:r>
          </a:p>
          <a:p>
            <a:r>
              <a:rPr lang="en-US" sz="2400" b="0" i="0" dirty="0" smtClean="0">
                <a:effectLst/>
                <a:latin typeface="-apple-system"/>
              </a:rPr>
              <a:t>The </a:t>
            </a:r>
            <a:r>
              <a:rPr lang="en-US" sz="2400" b="0" i="0" dirty="0">
                <a:effectLst/>
                <a:latin typeface="-apple-system"/>
              </a:rPr>
              <a:t>power output by a wind turbine is a function of the kinetic energy flux through the rotor disk and the efficiency with which that energy can be captured. </a:t>
            </a:r>
            <a:endParaRPr lang="en-US" sz="2400" b="0" i="0" dirty="0" smtClean="0">
              <a:effectLst/>
              <a:latin typeface="-apple-system"/>
            </a:endParaRPr>
          </a:p>
          <a:p>
            <a:r>
              <a:rPr lang="en-US" sz="2400" b="0" i="0" dirty="0" smtClean="0">
                <a:effectLst/>
                <a:latin typeface="-apple-system"/>
              </a:rPr>
              <a:t>If </a:t>
            </a:r>
            <a:r>
              <a:rPr lang="en-US" sz="2400" b="0" i="0" dirty="0">
                <a:effectLst/>
                <a:latin typeface="-apple-system"/>
              </a:rPr>
              <a:t>the wind has an instantaneous speed </a:t>
            </a:r>
            <a:r>
              <a:rPr lang="en-US" sz="2400" b="0" i="1" dirty="0">
                <a:effectLst/>
                <a:latin typeface="-apple-system"/>
              </a:rPr>
              <a:t>u</a:t>
            </a:r>
            <a:r>
              <a:rPr lang="en-US" sz="2400" b="0" i="0" dirty="0">
                <a:effectLst/>
                <a:latin typeface="-apple-system"/>
              </a:rPr>
              <a:t> that is uniform throughout a rotor disk of diameter </a:t>
            </a:r>
            <a:r>
              <a:rPr lang="en-US" sz="2400" b="0" i="1" dirty="0">
                <a:effectLst/>
                <a:latin typeface="-apple-system"/>
              </a:rPr>
              <a:t>d</a:t>
            </a:r>
            <a:r>
              <a:rPr lang="en-US" sz="2400" b="0" i="0" dirty="0">
                <a:effectLst/>
                <a:latin typeface="-apple-system"/>
              </a:rPr>
              <a:t>, the power captured is:</a:t>
            </a:r>
          </a:p>
          <a:p>
            <a:endParaRPr lang="en-US" sz="2400" dirty="0">
              <a:latin typeface="-apple-system"/>
            </a:endParaRPr>
          </a:p>
          <a:p>
            <a:endParaRPr lang="en-US" sz="2400" dirty="0"/>
          </a:p>
        </p:txBody>
      </p:sp>
      <p:sp>
        <p:nvSpPr>
          <p:cNvPr id="10" name="Rectangle 9">
            <a:extLst>
              <a:ext uri="{FF2B5EF4-FFF2-40B4-BE49-F238E27FC236}">
                <a16:creationId xmlns="" xmlns:a16="http://schemas.microsoft.com/office/drawing/2014/main" id="{59A309A7-1751-4ABE-A3C1-EEC40366AD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1BACCCE4-470B-42BF-AE05-D88362FAB349}"/>
              </a:ext>
            </a:extLst>
          </p:cNvPr>
          <p:cNvPicPr>
            <a:picLocks noChangeAspect="1"/>
          </p:cNvPicPr>
          <p:nvPr/>
        </p:nvPicPr>
        <p:blipFill>
          <a:blip r:embed="rId2"/>
          <a:stretch>
            <a:fillRect/>
          </a:stretch>
        </p:blipFill>
        <p:spPr>
          <a:xfrm>
            <a:off x="8403543" y="3593282"/>
            <a:ext cx="3303548" cy="1394355"/>
          </a:xfrm>
          <a:prstGeom prst="rect">
            <a:avLst/>
          </a:prstGeom>
          <a:ln w="88900" cap="sq" cmpd="thickThin">
            <a:solidFill>
              <a:schemeClr val="accent1">
                <a:lumMod val="75000"/>
              </a:schemeClr>
            </a:solidFill>
            <a:prstDash val="solid"/>
            <a:miter lim="800000"/>
          </a:ln>
          <a:effectLst>
            <a:innerShdw blurRad="76200">
              <a:srgbClr val="000000"/>
            </a:innerShdw>
            <a:reflection blurRad="6350" stA="50000" endA="300" endPos="90000" dist="50800" dir="5400000" sy="-100000" algn="bl" rotWithShape="0"/>
          </a:effectLst>
        </p:spPr>
      </p:pic>
    </p:spTree>
    <p:extLst>
      <p:ext uri="{BB962C8B-B14F-4D97-AF65-F5344CB8AC3E}">
        <p14:creationId xmlns="" xmlns:p14="http://schemas.microsoft.com/office/powerpoint/2010/main" val="4021652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4F86487E-F122-41C5-893F-4563010DFAD6}"/>
              </a:ext>
            </a:extLst>
          </p:cNvPr>
          <p:cNvSpPr>
            <a:spLocks noGrp="1"/>
          </p:cNvSpPr>
          <p:nvPr>
            <p:ph idx="1"/>
          </p:nvPr>
        </p:nvSpPr>
        <p:spPr>
          <a:xfrm>
            <a:off x="1029186" y="858982"/>
            <a:ext cx="10143668" cy="4954385"/>
          </a:xfrm>
          <a:ln w="38100">
            <a:solidFill>
              <a:srgbClr val="FFFF00"/>
            </a:solidFill>
            <a:prstDash val="solid"/>
          </a:ln>
        </p:spPr>
        <p:txBody>
          <a:bodyPr anchor="ctr">
            <a:normAutofit/>
          </a:bodyPr>
          <a:lstStyle/>
          <a:p>
            <a:r>
              <a:rPr lang="en-US" sz="2400" b="0" i="0" dirty="0">
                <a:effectLst/>
                <a:latin typeface="-apple-system"/>
              </a:rPr>
              <a:t>However, real wind turbines do not achieve this theoretical limit. Their performance is a function of aerodynamics and the need to limit power capture once the rated generator power is reached, at 'rated' wind speed. The generator power, turbine diameter and blade shape are optimized based on site characteristics such as annual average wind speed and the wind speed distribution. Turbine manufacturers measure their turbine's 'power curve'—the relationship between power output and wind speed—at turbine test site</a:t>
            </a:r>
            <a:endParaRPr lang="en-US" sz="2400" dirty="0"/>
          </a:p>
        </p:txBody>
      </p:sp>
    </p:spTree>
    <p:extLst>
      <p:ext uri="{BB962C8B-B14F-4D97-AF65-F5344CB8AC3E}">
        <p14:creationId xmlns="" xmlns:p14="http://schemas.microsoft.com/office/powerpoint/2010/main" val="1613938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0186747-6401-4D1E-A298-5BE2937FD8EF}"/>
              </a:ext>
            </a:extLst>
          </p:cNvPr>
          <p:cNvSpPr>
            <a:spLocks noGrp="1"/>
          </p:cNvSpPr>
          <p:nvPr>
            <p:ph idx="1"/>
          </p:nvPr>
        </p:nvSpPr>
        <p:spPr>
          <a:xfrm>
            <a:off x="1149927" y="1191492"/>
            <a:ext cx="7509164" cy="4412604"/>
          </a:xfrm>
        </p:spPr>
        <p:txBody>
          <a:bodyPr anchor="ctr">
            <a:noAutofit/>
          </a:bodyPr>
          <a:lstStyle/>
          <a:p>
            <a:pPr>
              <a:buNone/>
            </a:pPr>
            <a:r>
              <a:rPr lang="en-US" sz="4000" dirty="0" smtClean="0">
                <a:solidFill>
                  <a:schemeClr val="accent2">
                    <a:lumMod val="40000"/>
                    <a:lumOff val="60000"/>
                  </a:schemeClr>
                </a:solidFill>
              </a:rPr>
              <a:t>Steps for Wind Energy Prediction :</a:t>
            </a:r>
          </a:p>
          <a:p>
            <a:pPr>
              <a:buNone/>
            </a:pPr>
            <a:endParaRPr lang="en-US" sz="4000" dirty="0">
              <a:solidFill>
                <a:schemeClr val="accent2">
                  <a:lumMod val="40000"/>
                  <a:lumOff val="60000"/>
                </a:schemeClr>
              </a:solidFill>
            </a:endParaRPr>
          </a:p>
          <a:p>
            <a:r>
              <a:rPr lang="en-US" sz="4000" dirty="0">
                <a:solidFill>
                  <a:schemeClr val="accent2">
                    <a:lumMod val="40000"/>
                    <a:lumOff val="60000"/>
                  </a:schemeClr>
                </a:solidFill>
              </a:rPr>
              <a:t>Data </a:t>
            </a:r>
            <a:r>
              <a:rPr lang="en-US" sz="4000" dirty="0" smtClean="0">
                <a:solidFill>
                  <a:schemeClr val="accent2">
                    <a:lumMod val="40000"/>
                    <a:lumOff val="60000"/>
                  </a:schemeClr>
                </a:solidFill>
              </a:rPr>
              <a:t>Collection</a:t>
            </a:r>
            <a:endParaRPr lang="en-US" sz="4000" dirty="0">
              <a:solidFill>
                <a:schemeClr val="accent2">
                  <a:lumMod val="40000"/>
                  <a:lumOff val="60000"/>
                </a:schemeClr>
              </a:solidFill>
            </a:endParaRPr>
          </a:p>
          <a:p>
            <a:r>
              <a:rPr lang="en-US" sz="4000" dirty="0">
                <a:solidFill>
                  <a:schemeClr val="accent2">
                    <a:lumMod val="40000"/>
                    <a:lumOff val="60000"/>
                  </a:schemeClr>
                </a:solidFill>
              </a:rPr>
              <a:t>Data </a:t>
            </a:r>
            <a:r>
              <a:rPr lang="en-US" sz="4000" dirty="0" smtClean="0">
                <a:solidFill>
                  <a:schemeClr val="accent2">
                    <a:lumMod val="40000"/>
                    <a:lumOff val="60000"/>
                  </a:schemeClr>
                </a:solidFill>
              </a:rPr>
              <a:t>Preprocessing</a:t>
            </a:r>
            <a:endParaRPr lang="en-US" sz="4000" dirty="0">
              <a:solidFill>
                <a:schemeClr val="accent2">
                  <a:lumMod val="40000"/>
                  <a:lumOff val="60000"/>
                </a:schemeClr>
              </a:solidFill>
            </a:endParaRPr>
          </a:p>
          <a:p>
            <a:r>
              <a:rPr lang="en-US" sz="4000" dirty="0" smtClean="0">
                <a:solidFill>
                  <a:schemeClr val="accent2">
                    <a:lumMod val="40000"/>
                    <a:lumOff val="60000"/>
                  </a:schemeClr>
                </a:solidFill>
              </a:rPr>
              <a:t>Machine Learning Model </a:t>
            </a:r>
            <a:endParaRPr lang="en-US" sz="4000" dirty="0">
              <a:solidFill>
                <a:schemeClr val="accent2">
                  <a:lumMod val="40000"/>
                  <a:lumOff val="60000"/>
                </a:schemeClr>
              </a:solidFill>
            </a:endParaRPr>
          </a:p>
          <a:p>
            <a:r>
              <a:rPr lang="en-US" sz="4000" dirty="0" smtClean="0">
                <a:solidFill>
                  <a:schemeClr val="accent2">
                    <a:lumMod val="40000"/>
                    <a:lumOff val="60000"/>
                  </a:schemeClr>
                </a:solidFill>
              </a:rPr>
              <a:t>Making User Interface</a:t>
            </a:r>
            <a:endParaRPr lang="en-US" sz="4000" dirty="0">
              <a:solidFill>
                <a:schemeClr val="accent2">
                  <a:lumMod val="40000"/>
                  <a:lumOff val="60000"/>
                </a:schemeClr>
              </a:solidFill>
            </a:endParaRPr>
          </a:p>
        </p:txBody>
      </p:sp>
      <p:sp>
        <p:nvSpPr>
          <p:cNvPr id="10" name="Rectangle 9">
            <a:extLst>
              <a:ext uri="{FF2B5EF4-FFF2-40B4-BE49-F238E27FC236}">
                <a16:creationId xmlns="" xmlns:a16="http://schemas.microsoft.com/office/drawing/2014/main" id="{59A309A7-1751-4ABE-A3C1-EEC40366AD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88880" y="0"/>
            <a:ext cx="210312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60000"/>
                  <a:lumOff val="40000"/>
                </a:schemeClr>
              </a:solidFill>
            </a:endParaRPr>
          </a:p>
        </p:txBody>
      </p:sp>
      <p:sp>
        <p:nvSpPr>
          <p:cNvPr id="12" name="Oval 11">
            <a:extLst>
              <a:ext uri="{FF2B5EF4-FFF2-40B4-BE49-F238E27FC236}">
                <a16:creationId xmlns="" xmlns:a16="http://schemas.microsoft.com/office/drawing/2014/main" id="{967D8EB6-EAE1-4F9C-B398-83321E2872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ears">
            <a:extLst>
              <a:ext uri="{FF2B5EF4-FFF2-40B4-BE49-F238E27FC236}">
                <a16:creationId xmlns="" xmlns:a16="http://schemas.microsoft.com/office/drawing/2014/main" id="{F9208A17-EDB5-42DF-B180-A0D420C12F8B}"/>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 xmlns:p14="http://schemas.microsoft.com/office/powerpoint/2010/main" val="3968467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rgbClr val="99FF33"/>
                </a:solidFill>
                <a:latin typeface="Perpetua" pitchFamily="18" charset="0"/>
              </a:rPr>
              <a:t>TECHNICAL REQUIREMENTS</a:t>
            </a:r>
            <a:endParaRPr lang="en-IN" sz="4400" b="1" dirty="0">
              <a:solidFill>
                <a:srgbClr val="99FF33"/>
              </a:solidFill>
              <a:latin typeface="Perpetua" pitchFamily="18" charset="0"/>
            </a:endParaRPr>
          </a:p>
        </p:txBody>
      </p:sp>
      <p:sp>
        <p:nvSpPr>
          <p:cNvPr id="3" name="Content Placeholder 2"/>
          <p:cNvSpPr>
            <a:spLocks noGrp="1"/>
          </p:cNvSpPr>
          <p:nvPr>
            <p:ph idx="1"/>
          </p:nvPr>
        </p:nvSpPr>
        <p:spPr>
          <a:xfrm>
            <a:off x="1219200" y="1783560"/>
            <a:ext cx="10363200" cy="3855240"/>
          </a:xfrm>
          <a:ln w="38100">
            <a:solidFill>
              <a:srgbClr val="00B0F0"/>
            </a:solidFill>
          </a:ln>
        </p:spPr>
        <p:txBody>
          <a:bodyPr/>
          <a:lstStyle/>
          <a:p>
            <a:pPr>
              <a:buFont typeface="Wingdings" pitchFamily="2" charset="2"/>
              <a:buChar char="v"/>
            </a:pPr>
            <a:endParaRPr lang="en-US" sz="1600" dirty="0" smtClean="0"/>
          </a:p>
          <a:p>
            <a:pPr>
              <a:buFont typeface="Wingdings" pitchFamily="2" charset="2"/>
              <a:buChar char="v"/>
            </a:pPr>
            <a:r>
              <a:rPr lang="en-US" dirty="0" smtClean="0"/>
              <a:t>Libraries used – Pandas , </a:t>
            </a:r>
            <a:r>
              <a:rPr lang="en-US" dirty="0" err="1" smtClean="0"/>
              <a:t>Numpy</a:t>
            </a:r>
            <a:r>
              <a:rPr lang="en-US" dirty="0" smtClean="0"/>
              <a:t> ,  </a:t>
            </a:r>
            <a:r>
              <a:rPr lang="en-US" dirty="0" err="1" smtClean="0"/>
              <a:t>Scikit</a:t>
            </a:r>
            <a:r>
              <a:rPr lang="en-US" dirty="0" smtClean="0"/>
              <a:t> learn.</a:t>
            </a:r>
          </a:p>
          <a:p>
            <a:pPr>
              <a:buNone/>
            </a:pPr>
            <a:endParaRPr lang="en-US" dirty="0" smtClean="0"/>
          </a:p>
          <a:p>
            <a:pPr>
              <a:buFont typeface="Wingdings" pitchFamily="2" charset="2"/>
              <a:buChar char="v"/>
            </a:pPr>
            <a:r>
              <a:rPr lang="en-US" dirty="0" smtClean="0"/>
              <a:t>Tools used – IBM Watson Studio, Machine Learning , Auto AI, Node Red.</a:t>
            </a:r>
          </a:p>
          <a:p>
            <a:pPr>
              <a:buFont typeface="Wingdings" pitchFamily="2" charset="2"/>
              <a:buChar char="v"/>
            </a:pPr>
            <a:endParaRPr lang="en-US" dirty="0" smtClean="0"/>
          </a:p>
          <a:p>
            <a:pPr>
              <a:buFont typeface="Wingdings" pitchFamily="2" charset="2"/>
              <a:buChar char="v"/>
            </a:pPr>
            <a:r>
              <a:rPr lang="en-US" dirty="0" smtClean="0"/>
              <a:t>Platform Used - IBM Cloud Services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35B2DA-311D-4D7C-B2FE-3053E4726951}"/>
              </a:ext>
            </a:extLst>
          </p:cNvPr>
          <p:cNvSpPr>
            <a:spLocks noGrp="1"/>
          </p:cNvSpPr>
          <p:nvPr>
            <p:ph type="title"/>
          </p:nvPr>
        </p:nvSpPr>
        <p:spPr>
          <a:xfrm>
            <a:off x="1219200" y="623454"/>
            <a:ext cx="10363200" cy="1291071"/>
          </a:xfrm>
        </p:spPr>
        <p:txBody>
          <a:bodyPr/>
          <a:lstStyle/>
          <a:p>
            <a:pPr algn="ctr"/>
            <a:r>
              <a:rPr lang="en-US" sz="4400" b="1" dirty="0" smtClean="0">
                <a:solidFill>
                  <a:srgbClr val="FFC000"/>
                </a:solidFill>
                <a:latin typeface="Perpetua Titling MT" pitchFamily="18" charset="0"/>
              </a:rPr>
              <a:t>DATASET </a:t>
            </a:r>
            <a:endParaRPr lang="en-US" sz="2400" dirty="0"/>
          </a:p>
        </p:txBody>
      </p:sp>
      <p:graphicFrame>
        <p:nvGraphicFramePr>
          <p:cNvPr id="4" name="Content Placeholder 3"/>
          <p:cNvGraphicFramePr>
            <a:graphicFrameLocks noGrp="1"/>
          </p:cNvGraphicFramePr>
          <p:nvPr>
            <p:ph idx="1"/>
          </p:nvPr>
        </p:nvGraphicFramePr>
        <p:xfrm>
          <a:off x="1219200" y="3100532"/>
          <a:ext cx="10363200" cy="2844165"/>
        </p:xfrm>
        <a:graphic>
          <a:graphicData uri="http://schemas.openxmlformats.org/drawingml/2006/table">
            <a:tbl>
              <a:tblPr firstRow="1" bandRow="1">
                <a:tableStyleId>{5C22544A-7EE6-4342-B048-85BDC9FD1C3A}</a:tableStyleId>
              </a:tblPr>
              <a:tblGrid>
                <a:gridCol w="2072640"/>
                <a:gridCol w="2072640"/>
                <a:gridCol w="2072640"/>
                <a:gridCol w="2072640"/>
                <a:gridCol w="2072640"/>
              </a:tblGrid>
              <a:tr h="370840">
                <a:tc>
                  <a:txBody>
                    <a:bodyPr/>
                    <a:lstStyle/>
                    <a:p>
                      <a:pPr algn="ctr" fontAlgn="b"/>
                      <a:r>
                        <a:rPr lang="en-IN" sz="2000" b="0" i="0" u="none" strike="noStrike" dirty="0">
                          <a:solidFill>
                            <a:srgbClr val="000000"/>
                          </a:solidFill>
                          <a:latin typeface="Calibri"/>
                        </a:rPr>
                        <a:t>Date/Time</a:t>
                      </a:r>
                    </a:p>
                  </a:txBody>
                  <a:tcPr marL="9525" marR="9525" marT="9525" marB="0" anchor="b"/>
                </a:tc>
                <a:tc>
                  <a:txBody>
                    <a:bodyPr/>
                    <a:lstStyle/>
                    <a:p>
                      <a:pPr algn="ctr" fontAlgn="b"/>
                      <a:r>
                        <a:rPr lang="en-IN" sz="2000" b="0" i="0" u="none" strike="noStrike">
                          <a:solidFill>
                            <a:srgbClr val="000000"/>
                          </a:solidFill>
                          <a:latin typeface="Calibri"/>
                        </a:rPr>
                        <a:t>LV ActivePower (kW)</a:t>
                      </a:r>
                    </a:p>
                  </a:txBody>
                  <a:tcPr marL="9525" marR="9525" marT="9525" marB="0" anchor="b"/>
                </a:tc>
                <a:tc>
                  <a:txBody>
                    <a:bodyPr/>
                    <a:lstStyle/>
                    <a:p>
                      <a:pPr algn="ctr" fontAlgn="b"/>
                      <a:r>
                        <a:rPr lang="en-IN" sz="2000" b="0" i="0" u="none" strike="noStrike" dirty="0">
                          <a:solidFill>
                            <a:srgbClr val="000000"/>
                          </a:solidFill>
                          <a:latin typeface="Calibri"/>
                        </a:rPr>
                        <a:t>Wind Speed (m/s)</a:t>
                      </a:r>
                    </a:p>
                  </a:txBody>
                  <a:tcPr marL="9525" marR="9525" marT="9525" marB="0" anchor="b"/>
                </a:tc>
                <a:tc>
                  <a:txBody>
                    <a:bodyPr/>
                    <a:lstStyle/>
                    <a:p>
                      <a:pPr algn="ctr" fontAlgn="b"/>
                      <a:r>
                        <a:rPr lang="en-IN" sz="2000" b="0" i="0" u="none" strike="noStrike">
                          <a:solidFill>
                            <a:srgbClr val="000000"/>
                          </a:solidFill>
                          <a:latin typeface="Calibri"/>
                        </a:rPr>
                        <a:t>Theoretical_Power_Curve (KWh)</a:t>
                      </a:r>
                    </a:p>
                  </a:txBody>
                  <a:tcPr marL="9525" marR="9525" marT="9525" marB="0" anchor="b"/>
                </a:tc>
                <a:tc>
                  <a:txBody>
                    <a:bodyPr/>
                    <a:lstStyle/>
                    <a:p>
                      <a:pPr algn="ctr" fontAlgn="b"/>
                      <a:r>
                        <a:rPr lang="en-IN" sz="2000" b="0" i="0" u="none" strike="noStrike">
                          <a:solidFill>
                            <a:srgbClr val="000000"/>
                          </a:solidFill>
                          <a:latin typeface="Calibri"/>
                        </a:rPr>
                        <a:t>Wind Direction (Â°)</a:t>
                      </a:r>
                    </a:p>
                  </a:txBody>
                  <a:tcPr marL="9525" marR="9525" marT="9525" marB="0" anchor="b"/>
                </a:tc>
              </a:tr>
              <a:tr h="370840">
                <a:tc>
                  <a:txBody>
                    <a:bodyPr/>
                    <a:lstStyle/>
                    <a:p>
                      <a:pPr algn="ctr" fontAlgn="b"/>
                      <a:r>
                        <a:rPr lang="en-IN" sz="2000" b="0" i="0" u="none" strike="noStrike">
                          <a:solidFill>
                            <a:srgbClr val="000000"/>
                          </a:solidFill>
                          <a:latin typeface="Calibri"/>
                        </a:rPr>
                        <a:t>01 01 2018 00:00</a:t>
                      </a:r>
                    </a:p>
                  </a:txBody>
                  <a:tcPr marL="9525" marR="9525" marT="9525" marB="0" anchor="b"/>
                </a:tc>
                <a:tc>
                  <a:txBody>
                    <a:bodyPr/>
                    <a:lstStyle/>
                    <a:p>
                      <a:pPr algn="ctr" fontAlgn="b"/>
                      <a:r>
                        <a:rPr lang="en-IN" sz="2000" b="0" i="0" u="none" strike="noStrike">
                          <a:solidFill>
                            <a:srgbClr val="000000"/>
                          </a:solidFill>
                          <a:latin typeface="Calibri"/>
                        </a:rPr>
                        <a:t>380.0478</a:t>
                      </a:r>
                    </a:p>
                  </a:txBody>
                  <a:tcPr marL="9525" marR="9525" marT="9525" marB="0" anchor="b"/>
                </a:tc>
                <a:tc>
                  <a:txBody>
                    <a:bodyPr/>
                    <a:lstStyle/>
                    <a:p>
                      <a:pPr algn="ctr" fontAlgn="b"/>
                      <a:r>
                        <a:rPr lang="en-IN" sz="2000" b="0" i="0" u="none" strike="noStrike">
                          <a:solidFill>
                            <a:srgbClr val="000000"/>
                          </a:solidFill>
                          <a:latin typeface="Calibri"/>
                        </a:rPr>
                        <a:t>5.311336</a:t>
                      </a:r>
                    </a:p>
                  </a:txBody>
                  <a:tcPr marL="9525" marR="9525" marT="9525" marB="0" anchor="b"/>
                </a:tc>
                <a:tc>
                  <a:txBody>
                    <a:bodyPr/>
                    <a:lstStyle/>
                    <a:p>
                      <a:pPr algn="ctr" fontAlgn="b"/>
                      <a:r>
                        <a:rPr lang="en-IN" sz="2000" b="0" i="0" u="none" strike="noStrike">
                          <a:solidFill>
                            <a:srgbClr val="000000"/>
                          </a:solidFill>
                          <a:latin typeface="Calibri"/>
                        </a:rPr>
                        <a:t>416.3289</a:t>
                      </a:r>
                    </a:p>
                  </a:txBody>
                  <a:tcPr marL="9525" marR="9525" marT="9525" marB="0" anchor="b"/>
                </a:tc>
                <a:tc>
                  <a:txBody>
                    <a:bodyPr/>
                    <a:lstStyle/>
                    <a:p>
                      <a:pPr algn="ctr" fontAlgn="b"/>
                      <a:r>
                        <a:rPr lang="en-IN" sz="2000" b="0" i="0" u="none" strike="noStrike">
                          <a:solidFill>
                            <a:srgbClr val="000000"/>
                          </a:solidFill>
                          <a:latin typeface="Calibri"/>
                        </a:rPr>
                        <a:t>259.9949</a:t>
                      </a:r>
                    </a:p>
                  </a:txBody>
                  <a:tcPr marL="9525" marR="9525" marT="9525" marB="0" anchor="b"/>
                </a:tc>
              </a:tr>
              <a:tr h="370840">
                <a:tc>
                  <a:txBody>
                    <a:bodyPr/>
                    <a:lstStyle/>
                    <a:p>
                      <a:pPr algn="ctr" fontAlgn="b"/>
                      <a:r>
                        <a:rPr lang="en-IN" sz="2000" b="0" i="0" u="none" strike="noStrike">
                          <a:solidFill>
                            <a:srgbClr val="000000"/>
                          </a:solidFill>
                          <a:latin typeface="Calibri"/>
                        </a:rPr>
                        <a:t>01 01 2018 00:10</a:t>
                      </a:r>
                    </a:p>
                  </a:txBody>
                  <a:tcPr marL="9525" marR="9525" marT="9525" marB="0" anchor="b"/>
                </a:tc>
                <a:tc>
                  <a:txBody>
                    <a:bodyPr/>
                    <a:lstStyle/>
                    <a:p>
                      <a:pPr algn="ctr" fontAlgn="b"/>
                      <a:r>
                        <a:rPr lang="en-IN" sz="2000" b="0" i="0" u="none" strike="noStrike">
                          <a:solidFill>
                            <a:srgbClr val="000000"/>
                          </a:solidFill>
                          <a:latin typeface="Calibri"/>
                        </a:rPr>
                        <a:t>453.7692</a:t>
                      </a:r>
                    </a:p>
                  </a:txBody>
                  <a:tcPr marL="9525" marR="9525" marT="9525" marB="0" anchor="b"/>
                </a:tc>
                <a:tc>
                  <a:txBody>
                    <a:bodyPr/>
                    <a:lstStyle/>
                    <a:p>
                      <a:pPr algn="ctr" fontAlgn="b"/>
                      <a:r>
                        <a:rPr lang="en-IN" sz="2000" b="0" i="0" u="none" strike="noStrike">
                          <a:solidFill>
                            <a:srgbClr val="000000"/>
                          </a:solidFill>
                          <a:latin typeface="Calibri"/>
                        </a:rPr>
                        <a:t>5.672167</a:t>
                      </a:r>
                    </a:p>
                  </a:txBody>
                  <a:tcPr marL="9525" marR="9525" marT="9525" marB="0" anchor="b"/>
                </a:tc>
                <a:tc>
                  <a:txBody>
                    <a:bodyPr/>
                    <a:lstStyle/>
                    <a:p>
                      <a:pPr algn="ctr" fontAlgn="b"/>
                      <a:r>
                        <a:rPr lang="en-IN" sz="2000" b="0" i="0" u="none" strike="noStrike">
                          <a:solidFill>
                            <a:srgbClr val="000000"/>
                          </a:solidFill>
                          <a:latin typeface="Calibri"/>
                        </a:rPr>
                        <a:t>519.9175</a:t>
                      </a:r>
                    </a:p>
                  </a:txBody>
                  <a:tcPr marL="9525" marR="9525" marT="9525" marB="0" anchor="b"/>
                </a:tc>
                <a:tc>
                  <a:txBody>
                    <a:bodyPr/>
                    <a:lstStyle/>
                    <a:p>
                      <a:pPr algn="ctr" fontAlgn="b"/>
                      <a:r>
                        <a:rPr lang="en-IN" sz="2000" b="0" i="0" u="none" strike="noStrike">
                          <a:solidFill>
                            <a:srgbClr val="000000"/>
                          </a:solidFill>
                          <a:latin typeface="Calibri"/>
                        </a:rPr>
                        <a:t>268.6411</a:t>
                      </a:r>
                    </a:p>
                  </a:txBody>
                  <a:tcPr marL="9525" marR="9525" marT="9525" marB="0" anchor="b"/>
                </a:tc>
              </a:tr>
              <a:tr h="370840">
                <a:tc>
                  <a:txBody>
                    <a:bodyPr/>
                    <a:lstStyle/>
                    <a:p>
                      <a:pPr algn="ctr" fontAlgn="b"/>
                      <a:r>
                        <a:rPr lang="en-IN" sz="2000" b="0" i="0" u="none" strike="noStrike">
                          <a:solidFill>
                            <a:srgbClr val="000000"/>
                          </a:solidFill>
                          <a:latin typeface="Calibri"/>
                        </a:rPr>
                        <a:t>01 01 2018 00:20</a:t>
                      </a:r>
                    </a:p>
                  </a:txBody>
                  <a:tcPr marL="9525" marR="9525" marT="9525" marB="0" anchor="b"/>
                </a:tc>
                <a:tc>
                  <a:txBody>
                    <a:bodyPr/>
                    <a:lstStyle/>
                    <a:p>
                      <a:pPr algn="ctr" fontAlgn="b"/>
                      <a:r>
                        <a:rPr lang="en-IN" sz="2000" b="0" i="0" u="none" strike="noStrike">
                          <a:solidFill>
                            <a:srgbClr val="000000"/>
                          </a:solidFill>
                          <a:latin typeface="Calibri"/>
                        </a:rPr>
                        <a:t>306.3766</a:t>
                      </a:r>
                    </a:p>
                  </a:txBody>
                  <a:tcPr marL="9525" marR="9525" marT="9525" marB="0" anchor="b"/>
                </a:tc>
                <a:tc>
                  <a:txBody>
                    <a:bodyPr/>
                    <a:lstStyle/>
                    <a:p>
                      <a:pPr algn="ctr" fontAlgn="b"/>
                      <a:r>
                        <a:rPr lang="en-IN" sz="2000" b="0" i="0" u="none" strike="noStrike">
                          <a:solidFill>
                            <a:srgbClr val="000000"/>
                          </a:solidFill>
                          <a:latin typeface="Calibri"/>
                        </a:rPr>
                        <a:t>5.216037</a:t>
                      </a:r>
                    </a:p>
                  </a:txBody>
                  <a:tcPr marL="9525" marR="9525" marT="9525" marB="0" anchor="b"/>
                </a:tc>
                <a:tc>
                  <a:txBody>
                    <a:bodyPr/>
                    <a:lstStyle/>
                    <a:p>
                      <a:pPr algn="ctr" fontAlgn="b"/>
                      <a:r>
                        <a:rPr lang="en-IN" sz="2000" b="0" i="0" u="none" strike="noStrike">
                          <a:solidFill>
                            <a:srgbClr val="000000"/>
                          </a:solidFill>
                          <a:latin typeface="Calibri"/>
                        </a:rPr>
                        <a:t>390.9</a:t>
                      </a:r>
                    </a:p>
                  </a:txBody>
                  <a:tcPr marL="9525" marR="9525" marT="9525" marB="0" anchor="b"/>
                </a:tc>
                <a:tc>
                  <a:txBody>
                    <a:bodyPr/>
                    <a:lstStyle/>
                    <a:p>
                      <a:pPr algn="ctr" fontAlgn="b"/>
                      <a:r>
                        <a:rPr lang="en-IN" sz="2000" b="0" i="0" u="none" strike="noStrike">
                          <a:solidFill>
                            <a:srgbClr val="000000"/>
                          </a:solidFill>
                          <a:latin typeface="Calibri"/>
                        </a:rPr>
                        <a:t>272.5648</a:t>
                      </a:r>
                    </a:p>
                  </a:txBody>
                  <a:tcPr marL="9525" marR="9525" marT="9525" marB="0" anchor="b"/>
                </a:tc>
              </a:tr>
              <a:tr h="370840">
                <a:tc>
                  <a:txBody>
                    <a:bodyPr/>
                    <a:lstStyle/>
                    <a:p>
                      <a:pPr algn="ctr" fontAlgn="b"/>
                      <a:r>
                        <a:rPr lang="en-IN" sz="2000" b="0" i="0" u="none" strike="noStrike">
                          <a:solidFill>
                            <a:srgbClr val="000000"/>
                          </a:solidFill>
                          <a:latin typeface="Calibri"/>
                        </a:rPr>
                        <a:t>01 01 2018 00:30</a:t>
                      </a:r>
                    </a:p>
                  </a:txBody>
                  <a:tcPr marL="9525" marR="9525" marT="9525" marB="0" anchor="b"/>
                </a:tc>
                <a:tc>
                  <a:txBody>
                    <a:bodyPr/>
                    <a:lstStyle/>
                    <a:p>
                      <a:pPr algn="ctr" fontAlgn="b"/>
                      <a:r>
                        <a:rPr lang="en-IN" sz="2000" b="0" i="0" u="none" strike="noStrike">
                          <a:solidFill>
                            <a:srgbClr val="000000"/>
                          </a:solidFill>
                          <a:latin typeface="Calibri"/>
                        </a:rPr>
                        <a:t>419.6459</a:t>
                      </a:r>
                    </a:p>
                  </a:txBody>
                  <a:tcPr marL="9525" marR="9525" marT="9525" marB="0" anchor="b"/>
                </a:tc>
                <a:tc>
                  <a:txBody>
                    <a:bodyPr/>
                    <a:lstStyle/>
                    <a:p>
                      <a:pPr algn="ctr" fontAlgn="b"/>
                      <a:r>
                        <a:rPr lang="en-IN" sz="2000" b="0" i="0" u="none" strike="noStrike">
                          <a:solidFill>
                            <a:srgbClr val="000000"/>
                          </a:solidFill>
                          <a:latin typeface="Calibri"/>
                        </a:rPr>
                        <a:t>5.659674</a:t>
                      </a:r>
                    </a:p>
                  </a:txBody>
                  <a:tcPr marL="9525" marR="9525" marT="9525" marB="0" anchor="b"/>
                </a:tc>
                <a:tc>
                  <a:txBody>
                    <a:bodyPr/>
                    <a:lstStyle/>
                    <a:p>
                      <a:pPr algn="ctr" fontAlgn="b"/>
                      <a:r>
                        <a:rPr lang="en-IN" sz="2000" b="0" i="0" u="none" strike="noStrike">
                          <a:solidFill>
                            <a:srgbClr val="000000"/>
                          </a:solidFill>
                          <a:latin typeface="Calibri"/>
                        </a:rPr>
                        <a:t>516.1276</a:t>
                      </a:r>
                    </a:p>
                  </a:txBody>
                  <a:tcPr marL="9525" marR="9525" marT="9525" marB="0" anchor="b"/>
                </a:tc>
                <a:tc>
                  <a:txBody>
                    <a:bodyPr/>
                    <a:lstStyle/>
                    <a:p>
                      <a:pPr algn="ctr" fontAlgn="b"/>
                      <a:r>
                        <a:rPr lang="en-IN" sz="2000" b="0" i="0" u="none" strike="noStrike">
                          <a:solidFill>
                            <a:srgbClr val="000000"/>
                          </a:solidFill>
                          <a:latin typeface="Calibri"/>
                        </a:rPr>
                        <a:t>271.2581</a:t>
                      </a:r>
                    </a:p>
                  </a:txBody>
                  <a:tcPr marL="9525" marR="9525" marT="9525" marB="0" anchor="b"/>
                </a:tc>
              </a:tr>
              <a:tr h="370840">
                <a:tc>
                  <a:txBody>
                    <a:bodyPr/>
                    <a:lstStyle/>
                    <a:p>
                      <a:pPr algn="ctr" fontAlgn="b"/>
                      <a:r>
                        <a:rPr lang="en-IN" sz="2000" b="0" i="0" u="none" strike="noStrike">
                          <a:solidFill>
                            <a:srgbClr val="000000"/>
                          </a:solidFill>
                          <a:latin typeface="Calibri"/>
                        </a:rPr>
                        <a:t>01 01 2018 00:40</a:t>
                      </a:r>
                    </a:p>
                  </a:txBody>
                  <a:tcPr marL="9525" marR="9525" marT="9525" marB="0" anchor="b"/>
                </a:tc>
                <a:tc>
                  <a:txBody>
                    <a:bodyPr/>
                    <a:lstStyle/>
                    <a:p>
                      <a:pPr algn="ctr" fontAlgn="b"/>
                      <a:r>
                        <a:rPr lang="en-IN" sz="2000" b="0" i="0" u="none" strike="noStrike">
                          <a:solidFill>
                            <a:srgbClr val="000000"/>
                          </a:solidFill>
                          <a:latin typeface="Calibri"/>
                        </a:rPr>
                        <a:t>380.6507</a:t>
                      </a:r>
                    </a:p>
                  </a:txBody>
                  <a:tcPr marL="9525" marR="9525" marT="9525" marB="0" anchor="b"/>
                </a:tc>
                <a:tc>
                  <a:txBody>
                    <a:bodyPr/>
                    <a:lstStyle/>
                    <a:p>
                      <a:pPr algn="ctr" fontAlgn="b"/>
                      <a:r>
                        <a:rPr lang="en-IN" sz="2000" b="0" i="0" u="none" strike="noStrike">
                          <a:solidFill>
                            <a:srgbClr val="000000"/>
                          </a:solidFill>
                          <a:latin typeface="Calibri"/>
                        </a:rPr>
                        <a:t>5.577941</a:t>
                      </a:r>
                    </a:p>
                  </a:txBody>
                  <a:tcPr marL="9525" marR="9525" marT="9525" marB="0" anchor="b"/>
                </a:tc>
                <a:tc>
                  <a:txBody>
                    <a:bodyPr/>
                    <a:lstStyle/>
                    <a:p>
                      <a:pPr algn="ctr" fontAlgn="b"/>
                      <a:r>
                        <a:rPr lang="en-IN" sz="2000" b="0" i="0" u="none" strike="noStrike">
                          <a:solidFill>
                            <a:srgbClr val="000000"/>
                          </a:solidFill>
                          <a:latin typeface="Calibri"/>
                        </a:rPr>
                        <a:t>491.703</a:t>
                      </a:r>
                    </a:p>
                  </a:txBody>
                  <a:tcPr marL="9525" marR="9525" marT="9525" marB="0" anchor="b"/>
                </a:tc>
                <a:tc>
                  <a:txBody>
                    <a:bodyPr/>
                    <a:lstStyle/>
                    <a:p>
                      <a:pPr algn="ctr" fontAlgn="b"/>
                      <a:r>
                        <a:rPr lang="en-IN" sz="2000" b="0" i="0" u="none" strike="noStrike">
                          <a:solidFill>
                            <a:srgbClr val="000000"/>
                          </a:solidFill>
                          <a:latin typeface="Calibri"/>
                        </a:rPr>
                        <a:t>265.6743</a:t>
                      </a:r>
                    </a:p>
                  </a:txBody>
                  <a:tcPr marL="9525" marR="9525" marT="9525" marB="0" anchor="b"/>
                </a:tc>
              </a:tr>
              <a:tr h="370840">
                <a:tc>
                  <a:txBody>
                    <a:bodyPr/>
                    <a:lstStyle/>
                    <a:p>
                      <a:pPr algn="ctr" fontAlgn="b"/>
                      <a:r>
                        <a:rPr lang="en-IN" sz="2000" b="0" i="0" u="none" strike="noStrike">
                          <a:solidFill>
                            <a:srgbClr val="000000"/>
                          </a:solidFill>
                          <a:latin typeface="Calibri"/>
                        </a:rPr>
                        <a:t>01 01 2018 00:50</a:t>
                      </a:r>
                    </a:p>
                  </a:txBody>
                  <a:tcPr marL="9525" marR="9525" marT="9525" marB="0" anchor="b"/>
                </a:tc>
                <a:tc>
                  <a:txBody>
                    <a:bodyPr/>
                    <a:lstStyle/>
                    <a:p>
                      <a:pPr algn="ctr" fontAlgn="b"/>
                      <a:r>
                        <a:rPr lang="en-IN" sz="2000" b="0" i="0" u="none" strike="noStrike">
                          <a:solidFill>
                            <a:srgbClr val="000000"/>
                          </a:solidFill>
                          <a:latin typeface="Calibri"/>
                        </a:rPr>
                        <a:t>402.392</a:t>
                      </a:r>
                    </a:p>
                  </a:txBody>
                  <a:tcPr marL="9525" marR="9525" marT="9525" marB="0" anchor="b"/>
                </a:tc>
                <a:tc>
                  <a:txBody>
                    <a:bodyPr/>
                    <a:lstStyle/>
                    <a:p>
                      <a:pPr algn="ctr" fontAlgn="b"/>
                      <a:r>
                        <a:rPr lang="en-IN" sz="2000" b="0" i="0" u="none" strike="noStrike">
                          <a:solidFill>
                            <a:srgbClr val="000000"/>
                          </a:solidFill>
                          <a:latin typeface="Calibri"/>
                        </a:rPr>
                        <a:t>5.604052</a:t>
                      </a:r>
                    </a:p>
                  </a:txBody>
                  <a:tcPr marL="9525" marR="9525" marT="9525" marB="0" anchor="b"/>
                </a:tc>
                <a:tc>
                  <a:txBody>
                    <a:bodyPr/>
                    <a:lstStyle/>
                    <a:p>
                      <a:pPr algn="ctr" fontAlgn="b"/>
                      <a:r>
                        <a:rPr lang="en-IN" sz="2000" b="0" i="0" u="none" strike="noStrike">
                          <a:solidFill>
                            <a:srgbClr val="000000"/>
                          </a:solidFill>
                          <a:latin typeface="Calibri"/>
                        </a:rPr>
                        <a:t>499.4364</a:t>
                      </a:r>
                    </a:p>
                  </a:txBody>
                  <a:tcPr marL="9525" marR="9525" marT="9525" marB="0" anchor="b"/>
                </a:tc>
                <a:tc>
                  <a:txBody>
                    <a:bodyPr/>
                    <a:lstStyle/>
                    <a:p>
                      <a:pPr algn="ctr" fontAlgn="b"/>
                      <a:r>
                        <a:rPr lang="en-IN" sz="2000" b="0" i="0" u="none" strike="noStrike" dirty="0">
                          <a:solidFill>
                            <a:srgbClr val="000000"/>
                          </a:solidFill>
                          <a:latin typeface="Calibri"/>
                        </a:rPr>
                        <a:t>264.5786</a:t>
                      </a:r>
                    </a:p>
                  </a:txBody>
                  <a:tcPr marL="9525" marR="9525" marT="9525" marB="0" anchor="b"/>
                </a:tc>
              </a:tr>
            </a:tbl>
          </a:graphicData>
        </a:graphic>
      </p:graphicFrame>
      <p:sp>
        <p:nvSpPr>
          <p:cNvPr id="5" name="TextBox 4"/>
          <p:cNvSpPr txBox="1"/>
          <p:nvPr/>
        </p:nvSpPr>
        <p:spPr>
          <a:xfrm>
            <a:off x="1285874" y="1800225"/>
            <a:ext cx="3800475" cy="1292662"/>
          </a:xfrm>
          <a:prstGeom prst="rect">
            <a:avLst/>
          </a:prstGeom>
          <a:noFill/>
        </p:spPr>
        <p:txBody>
          <a:bodyPr wrap="square" rtlCol="0">
            <a:spAutoFit/>
          </a:bodyPr>
          <a:lstStyle/>
          <a:p>
            <a:r>
              <a:rPr lang="en-US" sz="2600" b="1" dirty="0" smtClean="0">
                <a:solidFill>
                  <a:schemeClr val="tx2">
                    <a:lumMod val="90000"/>
                  </a:schemeClr>
                </a:solidFill>
                <a:cs typeface="Arial" pitchFamily="34" charset="0"/>
              </a:rPr>
              <a:t>source – KAGGLE                  </a:t>
            </a:r>
          </a:p>
          <a:p>
            <a:endParaRPr lang="en-US" sz="2600" b="1" dirty="0" smtClean="0">
              <a:solidFill>
                <a:schemeClr val="tx2">
                  <a:lumMod val="90000"/>
                </a:schemeClr>
              </a:solidFill>
              <a:cs typeface="Arial" pitchFamily="34" charset="0"/>
            </a:endParaRPr>
          </a:p>
          <a:p>
            <a:r>
              <a:rPr lang="en-US" sz="2600" b="1" dirty="0" smtClean="0">
                <a:solidFill>
                  <a:schemeClr val="tx2">
                    <a:lumMod val="90000"/>
                  </a:schemeClr>
                </a:solidFill>
                <a:cs typeface="Arial" pitchFamily="34" charset="0"/>
              </a:rPr>
              <a:t>sample dataset</a:t>
            </a:r>
            <a:endParaRPr lang="en-IN" sz="2600" dirty="0">
              <a:solidFill>
                <a:schemeClr val="tx2">
                  <a:lumMod val="90000"/>
                </a:schemeClr>
              </a:solidFill>
              <a:cs typeface="Arial" pitchFamily="34" charset="0"/>
            </a:endParaRPr>
          </a:p>
        </p:txBody>
      </p:sp>
    </p:spTree>
    <p:extLst>
      <p:ext uri="{BB962C8B-B14F-4D97-AF65-F5344CB8AC3E}">
        <p14:creationId xmlns="" xmlns:p14="http://schemas.microsoft.com/office/powerpoint/2010/main" val="10691795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527</TotalTime>
  <Words>636</Words>
  <Application>Microsoft Office PowerPoint</Application>
  <PresentationFormat>Custom</PresentationFormat>
  <Paragraphs>99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Metro</vt:lpstr>
      <vt:lpstr>Slide 1</vt:lpstr>
      <vt:lpstr>Wind  Energy </vt:lpstr>
      <vt:lpstr>Wind turbine power output is known to be a strong function of wind speed, but is also affected by turbulence and shear. In this work, new aerostructural simulations of a generic 1.5 MW turbine are used to rank atmospheric influences on power output.   Most significant is the hub height wind speed, followed by hub height turbulence intensity and then wind speed shear across the rotor disk. These simulation data are used to train regression trees that predict the turbine response for any combination of wind speed, turbulence intensity, and wind shear that might be expected at a turbine site.   The statistical predictive algorithms are not robust to changing environmental conditions and can be impractical for long term usage  </vt:lpstr>
      <vt:lpstr>PROPOSED SOLUTION</vt:lpstr>
      <vt:lpstr>Slide 5</vt:lpstr>
      <vt:lpstr>Slide 6</vt:lpstr>
      <vt:lpstr>Slide 7</vt:lpstr>
      <vt:lpstr>TECHNICAL REQUIREMENTS</vt:lpstr>
      <vt:lpstr>DATASET </vt:lpstr>
      <vt:lpstr>User Interface</vt:lpstr>
      <vt:lpstr>Slide 11</vt:lpstr>
      <vt:lpstr>Slide 12</vt:lpstr>
      <vt:lpstr>FUTURE SCOPE</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dc:title>
  <dc:creator>polu sai rakesh</dc:creator>
  <cp:lastModifiedBy>HP</cp:lastModifiedBy>
  <cp:revision>4</cp:revision>
  <dcterms:created xsi:type="dcterms:W3CDTF">2020-07-14T07:36:26Z</dcterms:created>
  <dcterms:modified xsi:type="dcterms:W3CDTF">2020-07-15T13:13:39Z</dcterms:modified>
</cp:coreProperties>
</file>