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8" r:id="rId3"/>
    <p:sldId id="263" r:id="rId4"/>
    <p:sldId id="262" r:id="rId5"/>
    <p:sldId id="264" r:id="rId6"/>
    <p:sldId id="266" r:id="rId7"/>
    <p:sldId id="267" r:id="rId8"/>
    <p:sldId id="274" r:id="rId9"/>
    <p:sldId id="271" r:id="rId10"/>
    <p:sldId id="275" r:id="rId11"/>
    <p:sldId id="276" r:id="rId12"/>
    <p:sldId id="273" r:id="rId13"/>
    <p:sldId id="27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38" autoAdjust="0"/>
  </p:normalViewPr>
  <p:slideViewPr>
    <p:cSldViewPr>
      <p:cViewPr varScale="1">
        <p:scale>
          <a:sx n="68" d="100"/>
          <a:sy n="68" d="100"/>
        </p:scale>
        <p:origin x="-144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1CBCBC3B-B4FC-4E63-9E8F-B86359167A03}" type="datetimeFigureOut">
              <a:rPr lang="en-IN" smtClean="0"/>
              <a:t>14-07-2020</a:t>
            </a:fld>
            <a:endParaRPr lang="en-IN"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E94B6A07-076F-4DCE-A708-28D65D1B75C6}" type="slidenum">
              <a:rPr lang="en-IN" smtClean="0"/>
              <a:t>‹#›</a:t>
            </a:fld>
            <a:endParaRPr lang="en-IN"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IN"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CBC3B-B4FC-4E63-9E8F-B86359167A03}" type="datetimeFigureOut">
              <a:rPr lang="en-IN" smtClean="0"/>
              <a:t>14-07-2020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94B6A07-076F-4DCE-A708-28D65D1B75C6}"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BCBC3B-B4FC-4E63-9E8F-B86359167A03}" type="datetimeFigureOut">
              <a:rPr lang="en-IN" smtClean="0"/>
              <a:t>14-07-2020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E94B6A07-076F-4DCE-A708-28D65D1B75C6}"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BCBC3B-B4FC-4E63-9E8F-B86359167A03}" type="datetimeFigureOut">
              <a:rPr lang="en-IN" smtClean="0"/>
              <a:t>14-07-2020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94B6A07-076F-4DCE-A708-28D65D1B75C6}" type="slidenum">
              <a:rPr lang="en-IN" smtClean="0"/>
              <a:t>‹#›</a:t>
            </a:fld>
            <a:endParaRPr lang="en-IN"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1CBCBC3B-B4FC-4E63-9E8F-B86359167A03}" type="datetimeFigureOut">
              <a:rPr lang="en-IN" smtClean="0"/>
              <a:t>14-07-2020</a:t>
            </a:fld>
            <a:endParaRPr lang="en-IN"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E94B6A07-076F-4DCE-A708-28D65D1B75C6}" type="slidenum">
              <a:rPr lang="en-IN" smtClean="0"/>
              <a:t>‹#›</a:t>
            </a:fld>
            <a:endParaRPr lang="en-IN"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IN"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BCBC3B-B4FC-4E63-9E8F-B86359167A03}" type="datetimeFigureOut">
              <a:rPr lang="en-IN" smtClean="0"/>
              <a:t>14-07-2020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94B6A07-076F-4DCE-A708-28D65D1B75C6}" type="slidenum">
              <a:rPr lang="en-IN" smtClean="0"/>
              <a:t>‹#›</a:t>
            </a:fld>
            <a:endParaRPr lang="en-IN"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BCBC3B-B4FC-4E63-9E8F-B86359167A03}" type="datetimeFigureOut">
              <a:rPr lang="en-IN" smtClean="0"/>
              <a:t>14-07-2020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94B6A07-076F-4DCE-A708-28D65D1B75C6}" type="slidenum">
              <a:rPr lang="en-IN" smtClean="0"/>
              <a:t>‹#›</a:t>
            </a:fld>
            <a:endParaRPr lang="en-IN"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BCBC3B-B4FC-4E63-9E8F-B86359167A03}" type="datetimeFigureOut">
              <a:rPr lang="en-IN" smtClean="0"/>
              <a:t>14-07-2020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94B6A07-076F-4DCE-A708-28D65D1B75C6}" type="slidenum">
              <a:rPr lang="en-IN" smtClean="0"/>
              <a:t>‹#›</a:t>
            </a:fld>
            <a:endParaRPr lang="en-IN"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CBCBC3B-B4FC-4E63-9E8F-B86359167A03}" type="datetimeFigureOut">
              <a:rPr lang="en-IN" smtClean="0"/>
              <a:t>14-07-2020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94B6A07-076F-4DCE-A708-28D65D1B75C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CBC3B-B4FC-4E63-9E8F-B86359167A03}" type="datetimeFigureOut">
              <a:rPr lang="en-IN" smtClean="0"/>
              <a:t>14-07-2020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E94B6A07-076F-4DCE-A708-28D65D1B75C6}" type="slidenum">
              <a:rPr lang="en-IN" smtClean="0"/>
              <a:t>‹#›</a:t>
            </a:fld>
            <a:endParaRPr lang="en-IN"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CBC3B-B4FC-4E63-9E8F-B86359167A03}" type="datetimeFigureOut">
              <a:rPr lang="en-IN" smtClean="0"/>
              <a:t>14-07-2020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94B6A07-076F-4DCE-A708-28D65D1B75C6}" type="slidenum">
              <a:rPr lang="en-IN" smtClean="0"/>
              <a:t>‹#›</a:t>
            </a:fld>
            <a:endParaRPr lang="en-IN" dirty="0"/>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1CBCBC3B-B4FC-4E63-9E8F-B86359167A03}" type="datetimeFigureOut">
              <a:rPr lang="en-IN" smtClean="0"/>
              <a:t>14-07-2020</a:t>
            </a:fld>
            <a:endParaRPr lang="en-IN"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IN"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E94B6A07-076F-4DCE-A708-28D65D1B75C6}"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3448" y="4869160"/>
            <a:ext cx="6400800" cy="1752600"/>
          </a:xfrm>
        </p:spPr>
        <p:txBody>
          <a:bodyPr/>
          <a:lstStyle/>
          <a:p>
            <a:r>
              <a:rPr lang="en-IN" dirty="0" smtClean="0"/>
              <a:t>Made By : Aryan Bose</a:t>
            </a:r>
          </a:p>
          <a:p>
            <a:r>
              <a:rPr lang="en-IN" dirty="0" smtClean="0"/>
              <a:t>3</a:t>
            </a:r>
            <a:r>
              <a:rPr lang="en-IN" baseline="30000" dirty="0" smtClean="0"/>
              <a:t>rd</a:t>
            </a:r>
            <a:r>
              <a:rPr lang="en-IN" dirty="0" smtClean="0"/>
              <a:t> </a:t>
            </a:r>
            <a:r>
              <a:rPr lang="en-IN" dirty="0" smtClean="0"/>
              <a:t>Year B.Tech Electronics and Communication Engineering </a:t>
            </a:r>
            <a:endParaRPr lang="en-IN" dirty="0"/>
          </a:p>
        </p:txBody>
      </p:sp>
      <p:sp>
        <p:nvSpPr>
          <p:cNvPr id="2" name="Title 1"/>
          <p:cNvSpPr>
            <a:spLocks noGrp="1"/>
          </p:cNvSpPr>
          <p:nvPr>
            <p:ph type="title"/>
          </p:nvPr>
        </p:nvSpPr>
        <p:spPr>
          <a:xfrm>
            <a:off x="-752128" y="332656"/>
            <a:ext cx="7772400" cy="1470025"/>
          </a:xfrm>
        </p:spPr>
        <p:txBody>
          <a:bodyPr>
            <a:normAutofit/>
          </a:bodyPr>
          <a:lstStyle/>
          <a:p>
            <a:pPr algn="ctr"/>
            <a:r>
              <a:rPr lang="en-IN" dirty="0" smtClean="0"/>
              <a:t>IBM HACK CHALLENGE </a:t>
            </a:r>
            <a:r>
              <a:rPr lang="en-IN" dirty="0"/>
              <a:t> </a:t>
            </a:r>
            <a:r>
              <a:rPr lang="en-IN" dirty="0" smtClean="0"/>
              <a:t>  </a:t>
            </a:r>
            <a:endParaRPr lang="en-IN" dirty="0"/>
          </a:p>
        </p:txBody>
      </p:sp>
    </p:spTree>
    <p:extLst>
      <p:ext uri="{BB962C8B-B14F-4D97-AF65-F5344CB8AC3E}">
        <p14:creationId xmlns:p14="http://schemas.microsoft.com/office/powerpoint/2010/main" val="3153380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We can use </a:t>
            </a:r>
            <a:r>
              <a:rPr lang="en-IN" dirty="0" smtClean="0"/>
              <a:t>3D </a:t>
            </a:r>
            <a:r>
              <a:rPr lang="en-IN" dirty="0"/>
              <a:t>image scanners to scan each of the products and make a repository of the same, using AI we can then sort the goods at the sorting section to prepare a tag with classification attributes like product type , weight , manufacturing date , expiry date so as to classify and place in relevant storage section</a:t>
            </a:r>
          </a:p>
          <a:p>
            <a:r>
              <a:rPr lang="en-IN" dirty="0"/>
              <a:t>The tags will enable segregation.</a:t>
            </a:r>
          </a:p>
          <a:p>
            <a:r>
              <a:rPr lang="en-IN" dirty="0"/>
              <a:t> After sorting the goods are taken to the temperature controlled docks via a conveyer belt </a:t>
            </a:r>
          </a:p>
          <a:p>
            <a:r>
              <a:rPr lang="en-IN" dirty="0" smtClean="0"/>
              <a:t>Demand forecasting </a:t>
            </a:r>
          </a:p>
          <a:p>
            <a:endParaRPr lang="en-IN" dirty="0"/>
          </a:p>
        </p:txBody>
      </p:sp>
      <p:sp>
        <p:nvSpPr>
          <p:cNvPr id="3" name="Title 2"/>
          <p:cNvSpPr>
            <a:spLocks noGrp="1"/>
          </p:cNvSpPr>
          <p:nvPr>
            <p:ph type="title"/>
          </p:nvPr>
        </p:nvSpPr>
        <p:spPr>
          <a:xfrm>
            <a:off x="467544" y="340862"/>
            <a:ext cx="8381260" cy="1054394"/>
          </a:xfrm>
        </p:spPr>
        <p:txBody>
          <a:bodyPr/>
          <a:lstStyle/>
          <a:p>
            <a:r>
              <a:rPr lang="en-IN" b="1" dirty="0"/>
              <a:t>Use of Artificial </a:t>
            </a:r>
            <a:r>
              <a:rPr lang="en-IN" b="1" dirty="0" smtClean="0"/>
              <a:t>Intelligence</a:t>
            </a:r>
            <a:endParaRPr lang="en-IN" dirty="0"/>
          </a:p>
        </p:txBody>
      </p:sp>
    </p:spTree>
    <p:extLst>
      <p:ext uri="{BB962C8B-B14F-4D97-AF65-F5344CB8AC3E}">
        <p14:creationId xmlns:p14="http://schemas.microsoft.com/office/powerpoint/2010/main" val="2354207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700808"/>
            <a:ext cx="8781455" cy="4838948"/>
          </a:xfrm>
        </p:spPr>
      </p:pic>
      <p:sp>
        <p:nvSpPr>
          <p:cNvPr id="5" name="Title 4"/>
          <p:cNvSpPr>
            <a:spLocks noGrp="1"/>
          </p:cNvSpPr>
          <p:nvPr>
            <p:ph type="title"/>
          </p:nvPr>
        </p:nvSpPr>
        <p:spPr/>
        <p:txBody>
          <a:bodyPr/>
          <a:lstStyle/>
          <a:p>
            <a:r>
              <a:rPr lang="en-IN" b="1" dirty="0"/>
              <a:t>Use of Artificial Intelligence</a:t>
            </a:r>
            <a:endParaRPr lang="en-IN" dirty="0"/>
          </a:p>
        </p:txBody>
      </p:sp>
    </p:spTree>
    <p:extLst>
      <p:ext uri="{BB962C8B-B14F-4D97-AF65-F5344CB8AC3E}">
        <p14:creationId xmlns:p14="http://schemas.microsoft.com/office/powerpoint/2010/main" val="119622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8640" y="3789040"/>
            <a:ext cx="4752528"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400" b="1" dirty="0"/>
          </a:p>
        </p:txBody>
      </p:sp>
      <p:sp>
        <p:nvSpPr>
          <p:cNvPr id="6" name="Content Placeholder 2"/>
          <p:cNvSpPr txBox="1">
            <a:spLocks/>
          </p:cNvSpPr>
          <p:nvPr/>
        </p:nvSpPr>
        <p:spPr>
          <a:xfrm>
            <a:off x="107504" y="1628800"/>
            <a:ext cx="8748464" cy="259228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000" dirty="0" smtClean="0"/>
              <a:t>Infrastructure Setup </a:t>
            </a:r>
          </a:p>
          <a:p>
            <a:r>
              <a:rPr lang="en-IN" sz="2000" dirty="0" smtClean="0"/>
              <a:t>Temperature controlled compartments</a:t>
            </a:r>
          </a:p>
          <a:p>
            <a:r>
              <a:rPr lang="en-IN" sz="2000" dirty="0" smtClean="0"/>
              <a:t>Cleaning sorting and grading </a:t>
            </a:r>
          </a:p>
          <a:p>
            <a:r>
              <a:rPr lang="en-IN" sz="2000" dirty="0" smtClean="0"/>
              <a:t>Quality check / In scan / put away </a:t>
            </a:r>
          </a:p>
          <a:p>
            <a:r>
              <a:rPr lang="en-IN" sz="2000" dirty="0" smtClean="0"/>
              <a:t>Order processing / picking / packing / out scan / loading / dispatch</a:t>
            </a:r>
          </a:p>
          <a:p>
            <a:r>
              <a:rPr lang="en-IN" sz="2000" dirty="0" smtClean="0"/>
              <a:t>Process control / in bound and out bound transport management </a:t>
            </a:r>
          </a:p>
          <a:p>
            <a:r>
              <a:rPr lang="en-IN" sz="2000" dirty="0" smtClean="0"/>
              <a:t>Procurement / category management / inventory management</a:t>
            </a:r>
          </a:p>
          <a:p>
            <a:r>
              <a:rPr lang="en-IN" sz="2000" dirty="0" smtClean="0"/>
              <a:t>Admin / account / HR / Backend </a:t>
            </a:r>
            <a:r>
              <a:rPr lang="en-IN" sz="2000" dirty="0"/>
              <a:t>office</a:t>
            </a:r>
          </a:p>
          <a:p>
            <a:pPr marL="0" indent="0">
              <a:buNone/>
            </a:pPr>
            <a:endParaRPr lang="en-IN" sz="2000" dirty="0" smtClean="0"/>
          </a:p>
          <a:p>
            <a:pPr marL="0" indent="0">
              <a:buNone/>
            </a:pPr>
            <a:endParaRPr lang="en-IN" sz="2000" dirty="0"/>
          </a:p>
        </p:txBody>
      </p:sp>
      <p:sp>
        <p:nvSpPr>
          <p:cNvPr id="7" name="Title 6"/>
          <p:cNvSpPr>
            <a:spLocks noGrp="1"/>
          </p:cNvSpPr>
          <p:nvPr>
            <p:ph type="title"/>
          </p:nvPr>
        </p:nvSpPr>
        <p:spPr/>
        <p:txBody>
          <a:bodyPr/>
          <a:lstStyle/>
          <a:p>
            <a:r>
              <a:rPr lang="en-IN" b="1" dirty="0"/>
              <a:t>Scope of </a:t>
            </a:r>
            <a:r>
              <a:rPr lang="en-IN" b="1" dirty="0" smtClean="0"/>
              <a:t>work</a:t>
            </a:r>
            <a:endParaRPr lang="en-IN" dirty="0"/>
          </a:p>
        </p:txBody>
      </p:sp>
      <p:pic>
        <p:nvPicPr>
          <p:cNvPr id="8"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1561" y="4241077"/>
            <a:ext cx="7632848" cy="2374918"/>
          </a:xfrm>
        </p:spPr>
      </p:pic>
    </p:spTree>
    <p:extLst>
      <p:ext uri="{BB962C8B-B14F-4D97-AF65-F5344CB8AC3E}">
        <p14:creationId xmlns:p14="http://schemas.microsoft.com/office/powerpoint/2010/main" val="204585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1667756"/>
            <a:ext cx="5450987" cy="5073612"/>
          </a:xfrm>
        </p:spPr>
      </p:pic>
      <p:sp>
        <p:nvSpPr>
          <p:cNvPr id="3" name="Title 2"/>
          <p:cNvSpPr>
            <a:spLocks noGrp="1"/>
          </p:cNvSpPr>
          <p:nvPr>
            <p:ph type="title"/>
          </p:nvPr>
        </p:nvSpPr>
        <p:spPr/>
        <p:txBody>
          <a:bodyPr/>
          <a:lstStyle/>
          <a:p>
            <a:r>
              <a:rPr lang="en-IN" dirty="0" smtClean="0"/>
              <a:t>Supply chain cycle</a:t>
            </a:r>
            <a:endParaRPr lang="en-IN" dirty="0"/>
          </a:p>
        </p:txBody>
      </p:sp>
    </p:spTree>
    <p:extLst>
      <p:ext uri="{BB962C8B-B14F-4D97-AF65-F5344CB8AC3E}">
        <p14:creationId xmlns:p14="http://schemas.microsoft.com/office/powerpoint/2010/main" val="190035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9552" y="3212976"/>
            <a:ext cx="8229600" cy="1944216"/>
          </a:xfrm>
        </p:spPr>
        <p:txBody>
          <a:bodyPr>
            <a:normAutofit fontScale="92500" lnSpcReduction="10000"/>
          </a:bodyPr>
          <a:lstStyle/>
          <a:p>
            <a:r>
              <a:rPr lang="en-US" sz="1800" dirty="0"/>
              <a:t>Freshness of products and timeliness of delivery are two critical factors which have impact on customer satisfaction in terminal delivery of perishable products</a:t>
            </a:r>
            <a:r>
              <a:rPr lang="en-US" sz="1800" dirty="0" smtClean="0"/>
              <a:t>.</a:t>
            </a:r>
          </a:p>
          <a:p>
            <a:r>
              <a:rPr lang="en-US" sz="1800" dirty="0"/>
              <a:t>Perishable products, such as </a:t>
            </a:r>
            <a:r>
              <a:rPr lang="en-US" sz="1800" dirty="0" smtClean="0"/>
              <a:t>fruits, dairy products , </a:t>
            </a:r>
            <a:r>
              <a:rPr lang="en-US" sz="1800" dirty="0"/>
              <a:t>vegetables, and meat, have short delivery timespans. These products may start deteriorating from the moment they are produced and the freshness appears to be decreasing as transportation time elapses until </a:t>
            </a:r>
            <a:r>
              <a:rPr lang="en-US" sz="1800" dirty="0" smtClean="0"/>
              <a:t>spoilt.</a:t>
            </a:r>
          </a:p>
        </p:txBody>
      </p:sp>
      <p:sp>
        <p:nvSpPr>
          <p:cNvPr id="2" name="Title 1"/>
          <p:cNvSpPr>
            <a:spLocks noGrp="1"/>
          </p:cNvSpPr>
          <p:nvPr>
            <p:ph type="title"/>
          </p:nvPr>
        </p:nvSpPr>
        <p:spPr>
          <a:xfrm>
            <a:off x="395536" y="116632"/>
            <a:ext cx="8208912" cy="648072"/>
          </a:xfrm>
        </p:spPr>
        <p:txBody>
          <a:bodyPr>
            <a:normAutofit/>
          </a:bodyPr>
          <a:lstStyle/>
          <a:p>
            <a:r>
              <a:rPr lang="en-IN" sz="2800" b="1" dirty="0" smtClean="0"/>
              <a:t>Problem Statement </a:t>
            </a:r>
            <a:endParaRPr lang="en-IN" sz="2800" b="1" dirty="0"/>
          </a:p>
        </p:txBody>
      </p:sp>
      <p:sp>
        <p:nvSpPr>
          <p:cNvPr id="4" name="Title 1"/>
          <p:cNvSpPr txBox="1">
            <a:spLocks/>
          </p:cNvSpPr>
          <p:nvPr/>
        </p:nvSpPr>
        <p:spPr>
          <a:xfrm>
            <a:off x="467544" y="836712"/>
            <a:ext cx="8229600" cy="571500"/>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smtClean="0"/>
              <a:t>Optimized Warehouse Management of Perishable Goods for a Food Delivery Company</a:t>
            </a:r>
            <a:endParaRPr lang="en-IN" b="1" dirty="0"/>
          </a:p>
        </p:txBody>
      </p:sp>
      <p:sp>
        <p:nvSpPr>
          <p:cNvPr id="5" name="Title 1"/>
          <p:cNvSpPr txBox="1">
            <a:spLocks/>
          </p:cNvSpPr>
          <p:nvPr/>
        </p:nvSpPr>
        <p:spPr>
          <a:xfrm>
            <a:off x="395536" y="2209428"/>
            <a:ext cx="8229600" cy="571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400" b="1" dirty="0" smtClean="0"/>
              <a:t>General Description </a:t>
            </a:r>
            <a:endParaRPr lang="en-IN" sz="2400" b="1" dirty="0"/>
          </a:p>
        </p:txBody>
      </p:sp>
    </p:spTree>
    <p:extLst>
      <p:ext uri="{BB962C8B-B14F-4D97-AF65-F5344CB8AC3E}">
        <p14:creationId xmlns:p14="http://schemas.microsoft.com/office/powerpoint/2010/main" val="68458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16224"/>
            <a:ext cx="8219256" cy="2332856"/>
          </a:xfrm>
        </p:spPr>
        <p:txBody>
          <a:bodyPr>
            <a:normAutofit fontScale="70000" lnSpcReduction="20000"/>
          </a:bodyPr>
          <a:lstStyle/>
          <a:p>
            <a:r>
              <a:rPr lang="en-IN" sz="2400" dirty="0"/>
              <a:t>Warehouse optimization is a key to the efficient operation of warehouses of all sizes</a:t>
            </a:r>
            <a:r>
              <a:rPr lang="en-IN" sz="2400" dirty="0" smtClean="0"/>
              <a:t>.</a:t>
            </a:r>
          </a:p>
          <a:p>
            <a:r>
              <a:rPr lang="en-IN" sz="2400" dirty="0" smtClean="0"/>
              <a:t> </a:t>
            </a:r>
            <a:r>
              <a:rPr lang="en-IN" sz="2400" dirty="0"/>
              <a:t>A disciplined process, warehouse optimization includes automation and a determination of how to save time, space, and resources while reducing errors and improving flexibility, communication, management, and customer satisfaction. </a:t>
            </a:r>
            <a:endParaRPr lang="en-IN" sz="2400" dirty="0" smtClean="0"/>
          </a:p>
          <a:p>
            <a:r>
              <a:rPr lang="en-IN" sz="2400" dirty="0" smtClean="0"/>
              <a:t>Other </a:t>
            </a:r>
            <a:r>
              <a:rPr lang="en-IN" sz="2400" dirty="0"/>
              <a:t>warehouse optimization considerations include warehouse flow, product placement, storage, and retrieval systems. Warehouse optimization is vital to lean warehouses and agile supply chains.</a:t>
            </a:r>
          </a:p>
          <a:p>
            <a:endParaRPr lang="en-IN" sz="2400" dirty="0"/>
          </a:p>
        </p:txBody>
      </p:sp>
      <p:sp>
        <p:nvSpPr>
          <p:cNvPr id="2" name="Title 1"/>
          <p:cNvSpPr>
            <a:spLocks noGrp="1"/>
          </p:cNvSpPr>
          <p:nvPr>
            <p:ph type="title"/>
          </p:nvPr>
        </p:nvSpPr>
        <p:spPr>
          <a:xfrm>
            <a:off x="457200" y="562670"/>
            <a:ext cx="8219256" cy="490066"/>
          </a:xfrm>
        </p:spPr>
        <p:txBody>
          <a:bodyPr>
            <a:normAutofit/>
          </a:bodyPr>
          <a:lstStyle/>
          <a:p>
            <a:r>
              <a:rPr lang="en-IN" sz="2400" b="1" dirty="0"/>
              <a:t>Warehouse optimization</a:t>
            </a:r>
          </a:p>
        </p:txBody>
      </p:sp>
      <p:sp>
        <p:nvSpPr>
          <p:cNvPr id="4" name="Title 1"/>
          <p:cNvSpPr txBox="1">
            <a:spLocks/>
          </p:cNvSpPr>
          <p:nvPr/>
        </p:nvSpPr>
        <p:spPr>
          <a:xfrm>
            <a:off x="394048" y="3865612"/>
            <a:ext cx="8229600" cy="571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400" b="1" dirty="0" smtClean="0"/>
              <a:t>Following are examples of perishable goods</a:t>
            </a:r>
            <a:endParaRPr lang="en-IN" sz="2400" b="1" dirty="0"/>
          </a:p>
        </p:txBody>
      </p:sp>
      <p:sp>
        <p:nvSpPr>
          <p:cNvPr id="5" name="Content Placeholder 2"/>
          <p:cNvSpPr txBox="1">
            <a:spLocks/>
          </p:cNvSpPr>
          <p:nvPr/>
        </p:nvSpPr>
        <p:spPr>
          <a:xfrm>
            <a:off x="611560" y="4406378"/>
            <a:ext cx="8075240" cy="22629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800" dirty="0" smtClean="0"/>
              <a:t>Frozen foods</a:t>
            </a:r>
          </a:p>
          <a:p>
            <a:r>
              <a:rPr lang="en-IN" sz="1800" dirty="0" smtClean="0"/>
              <a:t>Breads</a:t>
            </a:r>
          </a:p>
          <a:p>
            <a:r>
              <a:rPr lang="en-IN" sz="1800" dirty="0" smtClean="0"/>
              <a:t>Cakes or baked goods</a:t>
            </a:r>
          </a:p>
          <a:p>
            <a:r>
              <a:rPr lang="en-IN" sz="1800" dirty="0" smtClean="0"/>
              <a:t>Vaccines and medications</a:t>
            </a:r>
          </a:p>
          <a:p>
            <a:r>
              <a:rPr lang="en-IN" sz="1800" dirty="0" smtClean="0"/>
              <a:t>Floral arrangements</a:t>
            </a:r>
          </a:p>
          <a:p>
            <a:r>
              <a:rPr lang="en-IN" sz="1800" dirty="0" smtClean="0"/>
              <a:t>Dairy Products </a:t>
            </a:r>
          </a:p>
          <a:p>
            <a:r>
              <a:rPr lang="en-IN" sz="1800" dirty="0" smtClean="0"/>
              <a:t>Meat </a:t>
            </a:r>
          </a:p>
          <a:p>
            <a:pPr marL="0" indent="0">
              <a:buFont typeface="Arial" pitchFamily="34" charset="0"/>
              <a:buNone/>
            </a:pPr>
            <a:endParaRPr lang="en-IN" sz="1900" dirty="0"/>
          </a:p>
        </p:txBody>
      </p:sp>
    </p:spTree>
    <p:extLst>
      <p:ext uri="{BB962C8B-B14F-4D97-AF65-F5344CB8AC3E}">
        <p14:creationId xmlns:p14="http://schemas.microsoft.com/office/powerpoint/2010/main" val="4148849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700808"/>
            <a:ext cx="8352928" cy="4608512"/>
          </a:xfrm>
        </p:spPr>
        <p:txBody>
          <a:bodyPr>
            <a:noAutofit/>
          </a:bodyPr>
          <a:lstStyle/>
          <a:p>
            <a:r>
              <a:rPr lang="en-IN" sz="1600" dirty="0"/>
              <a:t>Identification of products due for expiry date through the WMS software and </a:t>
            </a:r>
            <a:r>
              <a:rPr lang="en-IN" sz="1600" dirty="0" smtClean="0"/>
              <a:t>use FIFO logic for inventory movement.</a:t>
            </a:r>
          </a:p>
          <a:p>
            <a:r>
              <a:rPr lang="en-IN" sz="1600" dirty="0" smtClean="0"/>
              <a:t>Similarly use the tags to identify procurement requirements and raise order for fulfilment of products which are consumed.</a:t>
            </a:r>
          </a:p>
          <a:p>
            <a:r>
              <a:rPr lang="en-IN" sz="1600" dirty="0" smtClean="0"/>
              <a:t>Use of </a:t>
            </a:r>
            <a:r>
              <a:rPr lang="en-IN" sz="1600" dirty="0" smtClean="0"/>
              <a:t>AI controlled isothermal </a:t>
            </a:r>
            <a:r>
              <a:rPr lang="en-IN" sz="1600" dirty="0" smtClean="0"/>
              <a:t>van that </a:t>
            </a:r>
            <a:r>
              <a:rPr lang="en-IN" sz="1600" dirty="0" smtClean="0"/>
              <a:t>minimises </a:t>
            </a:r>
            <a:r>
              <a:rPr lang="en-IN" sz="1600" dirty="0" smtClean="0"/>
              <a:t>the loss of temperature between the </a:t>
            </a:r>
            <a:r>
              <a:rPr lang="en-IN" sz="1600" dirty="0" smtClean="0"/>
              <a:t>exterior and interior</a:t>
            </a:r>
            <a:endParaRPr lang="en-IN" sz="1600" dirty="0" smtClean="0"/>
          </a:p>
          <a:p>
            <a:r>
              <a:rPr lang="en-IN" sz="1600" dirty="0" smtClean="0"/>
              <a:t>Implementing </a:t>
            </a:r>
            <a:r>
              <a:rPr lang="en-IN" sz="1600" dirty="0"/>
              <a:t>zero wastage policy in terms of expiry , damage , shrinkage and process loss </a:t>
            </a:r>
          </a:p>
          <a:p>
            <a:r>
              <a:rPr lang="en-IN" sz="1600" dirty="0"/>
              <a:t>Solar Panels across the roof of the warehouse which help in cost reduction by 25 to 30% annually (Green initiative</a:t>
            </a:r>
            <a:r>
              <a:rPr lang="en-IN" sz="1600" dirty="0" smtClean="0"/>
              <a:t>)</a:t>
            </a:r>
            <a:endParaRPr lang="en-IN" sz="1600" dirty="0"/>
          </a:p>
          <a:p>
            <a:r>
              <a:rPr lang="en-IN" sz="1600" dirty="0" smtClean="0"/>
              <a:t>Implementing </a:t>
            </a:r>
            <a:r>
              <a:rPr lang="en-IN" sz="1600" dirty="0"/>
              <a:t>vehicles with partly frozen and partly ambient temperatures to deliver both frozen and ambient goods </a:t>
            </a:r>
            <a:endParaRPr lang="en-IN" sz="1600" dirty="0" smtClean="0"/>
          </a:p>
          <a:p>
            <a:r>
              <a:rPr lang="en-IN" sz="1600" dirty="0" smtClean="0"/>
              <a:t>Inbound goods are brought in by the same delivery vehicle to reduce fuel usage (Reverse logistics)</a:t>
            </a:r>
          </a:p>
          <a:p>
            <a:r>
              <a:rPr lang="en-IN" sz="1600" dirty="0" smtClean="0"/>
              <a:t>Reusable plastic crates to be used for delivery </a:t>
            </a:r>
            <a:endParaRPr lang="en-IN" sz="1600" dirty="0"/>
          </a:p>
          <a:p>
            <a:r>
              <a:rPr lang="en-IN" sz="1600" dirty="0" smtClean="0"/>
              <a:t>Incorporating STP(sewage treatment plant) </a:t>
            </a:r>
            <a:r>
              <a:rPr lang="en-IN" sz="1600" dirty="0"/>
              <a:t>to reuse water for flushing and gardening purpose thereby saving 5% power in terms of bore well water consumption (Green initiative</a:t>
            </a:r>
            <a:r>
              <a:rPr lang="en-IN" sz="1600" dirty="0" smtClean="0"/>
              <a:t>)</a:t>
            </a:r>
          </a:p>
          <a:p>
            <a:endParaRPr lang="en-IN" sz="1600" dirty="0"/>
          </a:p>
          <a:p>
            <a:endParaRPr lang="en-IN" sz="1600" dirty="0"/>
          </a:p>
          <a:p>
            <a:endParaRPr lang="en-IN" sz="1600" dirty="0" smtClean="0"/>
          </a:p>
          <a:p>
            <a:endParaRPr lang="en-IN" sz="1600" dirty="0" smtClean="0"/>
          </a:p>
          <a:p>
            <a:endParaRPr lang="en-IN" sz="1600" dirty="0" smtClean="0"/>
          </a:p>
          <a:p>
            <a:endParaRPr lang="en-IN" sz="1600" dirty="0"/>
          </a:p>
        </p:txBody>
      </p:sp>
      <p:sp>
        <p:nvSpPr>
          <p:cNvPr id="2" name="Title 1"/>
          <p:cNvSpPr>
            <a:spLocks noGrp="1"/>
          </p:cNvSpPr>
          <p:nvPr>
            <p:ph type="title"/>
          </p:nvPr>
        </p:nvSpPr>
        <p:spPr>
          <a:xfrm>
            <a:off x="529208" y="490662"/>
            <a:ext cx="8219256" cy="634082"/>
          </a:xfrm>
        </p:spPr>
        <p:txBody>
          <a:bodyPr>
            <a:normAutofit/>
          </a:bodyPr>
          <a:lstStyle/>
          <a:p>
            <a:r>
              <a:rPr lang="en-IN" sz="2400" b="1" dirty="0"/>
              <a:t>Novelty / Uniqueness</a:t>
            </a:r>
            <a:endParaRPr lang="en-IN" sz="2400" dirty="0"/>
          </a:p>
        </p:txBody>
      </p:sp>
    </p:spTree>
    <p:extLst>
      <p:ext uri="{BB962C8B-B14F-4D97-AF65-F5344CB8AC3E}">
        <p14:creationId xmlns:p14="http://schemas.microsoft.com/office/powerpoint/2010/main" val="1833830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901912"/>
            <a:ext cx="8407893" cy="4407408"/>
          </a:xfrm>
        </p:spPr>
        <p:txBody>
          <a:bodyPr>
            <a:noAutofit/>
          </a:bodyPr>
          <a:lstStyle/>
          <a:p>
            <a:r>
              <a:rPr lang="en-IN" sz="1800" dirty="0" smtClean="0"/>
              <a:t>The deliveries must be fresh and on time as committed by the company , this will ensure customer satisfaction and delight </a:t>
            </a:r>
          </a:p>
          <a:p>
            <a:r>
              <a:rPr lang="en-IN" sz="1800" dirty="0" smtClean="0"/>
              <a:t>When customers are satisfied by the freshness of the product and the timely deliveries, it will result in positive word of mouth , and add value to the product brand</a:t>
            </a:r>
            <a:endParaRPr lang="en-IN" sz="1800" dirty="0" smtClean="0">
              <a:solidFill>
                <a:srgbClr val="FF0000"/>
              </a:solidFill>
            </a:endParaRPr>
          </a:p>
          <a:p>
            <a:r>
              <a:rPr lang="en-IN" sz="1800" dirty="0"/>
              <a:t>On the contrary , if the customer satisfaction is not met , there is a hit on the business and social aspect of the company </a:t>
            </a:r>
            <a:endParaRPr lang="en-IN" sz="1800" dirty="0" smtClean="0"/>
          </a:p>
          <a:p>
            <a:r>
              <a:rPr lang="en-IN" sz="1800" dirty="0"/>
              <a:t>The warehouse must be in close proximity to the Local Distribution Centre which might be expensive </a:t>
            </a:r>
          </a:p>
          <a:p>
            <a:r>
              <a:rPr lang="en-IN" sz="1800" dirty="0"/>
              <a:t>The refrigeration for the perishable goods will amount up to a greater electricity consumption </a:t>
            </a:r>
          </a:p>
          <a:p>
            <a:pPr marL="0" indent="0">
              <a:buNone/>
            </a:pPr>
            <a:endParaRPr lang="en-IN" sz="1800" dirty="0"/>
          </a:p>
          <a:p>
            <a:endParaRPr lang="en-IN" sz="1800" dirty="0"/>
          </a:p>
          <a:p>
            <a:endParaRPr lang="en-IN" sz="1800" dirty="0" smtClean="0">
              <a:solidFill>
                <a:srgbClr val="FF0000"/>
              </a:solidFill>
            </a:endParaRPr>
          </a:p>
          <a:p>
            <a:pPr marL="0" indent="0">
              <a:buNone/>
            </a:pPr>
            <a:endParaRPr lang="en-IN" sz="1800" dirty="0"/>
          </a:p>
        </p:txBody>
      </p:sp>
      <p:sp>
        <p:nvSpPr>
          <p:cNvPr id="2" name="Title 1"/>
          <p:cNvSpPr>
            <a:spLocks noGrp="1"/>
          </p:cNvSpPr>
          <p:nvPr>
            <p:ph type="title"/>
          </p:nvPr>
        </p:nvSpPr>
        <p:spPr>
          <a:xfrm>
            <a:off x="457200" y="116632"/>
            <a:ext cx="8229600" cy="1143000"/>
          </a:xfrm>
        </p:spPr>
        <p:txBody>
          <a:bodyPr>
            <a:normAutofit/>
          </a:bodyPr>
          <a:lstStyle/>
          <a:p>
            <a:r>
              <a:rPr lang="en-IN" sz="2400" b="1" dirty="0"/>
              <a:t>Business / Social </a:t>
            </a:r>
            <a:r>
              <a:rPr lang="en-IN" sz="2400" b="1" dirty="0" smtClean="0"/>
              <a:t>Impact</a:t>
            </a:r>
            <a:endParaRPr lang="en-IN" sz="2400" dirty="0"/>
          </a:p>
        </p:txBody>
      </p:sp>
    </p:spTree>
    <p:extLst>
      <p:ext uri="{BB962C8B-B14F-4D97-AF65-F5344CB8AC3E}">
        <p14:creationId xmlns:p14="http://schemas.microsoft.com/office/powerpoint/2010/main" val="3718380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t>Amidst this global pandemic situation , </a:t>
            </a:r>
            <a:r>
              <a:rPr lang="en-US" sz="1800" dirty="0"/>
              <a:t>online </a:t>
            </a:r>
            <a:r>
              <a:rPr lang="en-US" sz="1800" dirty="0" smtClean="0"/>
              <a:t>FMCG (Fast-Moving Customer Goods) </a:t>
            </a:r>
            <a:r>
              <a:rPr lang="en-US" sz="1800" dirty="0"/>
              <a:t>sales will exceed those from physical </a:t>
            </a:r>
            <a:r>
              <a:rPr lang="en-US" sz="1800" dirty="0" smtClean="0"/>
              <a:t>stores .</a:t>
            </a:r>
          </a:p>
          <a:p>
            <a:r>
              <a:rPr lang="en-US" sz="1800" dirty="0" smtClean="0"/>
              <a:t> Hence there is a huge opportunity of an e-commerce method of supplying daily perishable goods .</a:t>
            </a:r>
          </a:p>
          <a:p>
            <a:r>
              <a:rPr lang="en-US" sz="1800" dirty="0" smtClean="0"/>
              <a:t>Trust , Quality and speed of delivery will be a major factor </a:t>
            </a:r>
          </a:p>
          <a:p>
            <a:r>
              <a:rPr lang="en-US" sz="1800" dirty="0" smtClean="0"/>
              <a:t>There are 4 important factors that affect the technology stack</a:t>
            </a:r>
          </a:p>
          <a:p>
            <a:pPr lvl="1"/>
            <a:r>
              <a:rPr lang="en-US" sz="1800" b="1" dirty="0" smtClean="0"/>
              <a:t>WMS</a:t>
            </a:r>
            <a:r>
              <a:rPr lang="en-US" sz="1800" dirty="0" smtClean="0"/>
              <a:t> - Warehouse management system </a:t>
            </a:r>
          </a:p>
          <a:p>
            <a:pPr lvl="1"/>
            <a:r>
              <a:rPr lang="en-US" sz="1800" b="1" dirty="0" smtClean="0"/>
              <a:t>TMS</a:t>
            </a:r>
            <a:r>
              <a:rPr lang="en-US" sz="1800" dirty="0" smtClean="0"/>
              <a:t> – Transportation management system </a:t>
            </a:r>
          </a:p>
          <a:p>
            <a:pPr lvl="1"/>
            <a:r>
              <a:rPr lang="en-US" sz="1800" dirty="0" smtClean="0"/>
              <a:t>Mobile App for customer platform</a:t>
            </a:r>
          </a:p>
          <a:p>
            <a:pPr lvl="1"/>
            <a:r>
              <a:rPr lang="en-US" sz="1800" dirty="0" smtClean="0"/>
              <a:t>Integration of WMS with mobile app for inventory efficiency</a:t>
            </a:r>
            <a:endParaRPr lang="en-US" sz="1800" dirty="0"/>
          </a:p>
          <a:p>
            <a:pPr marL="0" indent="0">
              <a:buNone/>
            </a:pPr>
            <a:endParaRPr lang="en-IN" sz="1800" dirty="0"/>
          </a:p>
        </p:txBody>
      </p:sp>
      <p:sp>
        <p:nvSpPr>
          <p:cNvPr id="2" name="Title 1"/>
          <p:cNvSpPr>
            <a:spLocks noGrp="1"/>
          </p:cNvSpPr>
          <p:nvPr>
            <p:ph type="title"/>
          </p:nvPr>
        </p:nvSpPr>
        <p:spPr/>
        <p:txBody>
          <a:bodyPr>
            <a:normAutofit/>
          </a:bodyPr>
          <a:lstStyle/>
          <a:p>
            <a:r>
              <a:rPr lang="en-IN" sz="2400" b="1" dirty="0" smtClean="0"/>
              <a:t>Technology Stack </a:t>
            </a:r>
            <a:endParaRPr lang="en-IN" sz="2400" b="1" dirty="0"/>
          </a:p>
        </p:txBody>
      </p:sp>
    </p:spTree>
    <p:extLst>
      <p:ext uri="{BB962C8B-B14F-4D97-AF65-F5344CB8AC3E}">
        <p14:creationId xmlns:p14="http://schemas.microsoft.com/office/powerpoint/2010/main" val="3814318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556792"/>
            <a:ext cx="8280920" cy="2664296"/>
          </a:xfrm>
        </p:spPr>
        <p:txBody>
          <a:bodyPr>
            <a:normAutofit/>
          </a:bodyPr>
          <a:lstStyle/>
          <a:p>
            <a:r>
              <a:rPr lang="en-US" sz="1600" dirty="0"/>
              <a:t>A warehouse</a:t>
            </a:r>
            <a:r>
              <a:rPr lang="en-US" sz="1600" u="sng" dirty="0"/>
              <a:t> </a:t>
            </a:r>
            <a:r>
              <a:rPr lang="en-US" sz="1600" dirty="0"/>
              <a:t>management system (</a:t>
            </a:r>
            <a:r>
              <a:rPr lang="en-US" sz="1600" dirty="0" smtClean="0"/>
              <a:t>WMS</a:t>
            </a:r>
            <a:r>
              <a:rPr lang="en-US" sz="1600" dirty="0"/>
              <a:t>) is a software application that helps control and manage the day-to-day operations in a </a:t>
            </a:r>
            <a:r>
              <a:rPr lang="en-US" sz="1600" dirty="0" smtClean="0"/>
              <a:t>warehouse</a:t>
            </a:r>
          </a:p>
          <a:p>
            <a:r>
              <a:rPr lang="en-US" sz="1600" dirty="0" smtClean="0"/>
              <a:t>WMS </a:t>
            </a:r>
            <a:r>
              <a:rPr lang="en-US" sz="1600" dirty="0"/>
              <a:t>software guides inventory receiving and put-away, optimizes picking and shipping of orders and advises on inventory replenishment. </a:t>
            </a:r>
            <a:endParaRPr lang="en-US" sz="1600" dirty="0" smtClean="0"/>
          </a:p>
          <a:p>
            <a:pPr fontAlgn="base"/>
            <a:r>
              <a:rPr lang="en-US" sz="1600" dirty="0"/>
              <a:t>Types of Warehouse Management Systems</a:t>
            </a:r>
          </a:p>
          <a:p>
            <a:pPr lvl="1" fontAlgn="base"/>
            <a:r>
              <a:rPr lang="en-US" sz="1600" dirty="0" smtClean="0"/>
              <a:t>Standalone </a:t>
            </a:r>
            <a:r>
              <a:rPr lang="en-US" sz="1600" dirty="0"/>
              <a:t>System</a:t>
            </a:r>
          </a:p>
          <a:p>
            <a:pPr lvl="1" fontAlgn="base"/>
            <a:r>
              <a:rPr lang="en-US" sz="1600" dirty="0"/>
              <a:t>ERP Modules</a:t>
            </a:r>
          </a:p>
          <a:p>
            <a:pPr lvl="1" fontAlgn="base"/>
            <a:r>
              <a:rPr lang="en-US" sz="1600" dirty="0"/>
              <a:t>Cloud Based</a:t>
            </a:r>
          </a:p>
          <a:p>
            <a:endParaRPr lang="en-US" sz="1600" dirty="0" smtClean="0"/>
          </a:p>
          <a:p>
            <a:endParaRPr lang="en-IN" sz="1600" dirty="0"/>
          </a:p>
        </p:txBody>
      </p:sp>
      <p:sp>
        <p:nvSpPr>
          <p:cNvPr id="2" name="Title 1"/>
          <p:cNvSpPr>
            <a:spLocks noGrp="1"/>
          </p:cNvSpPr>
          <p:nvPr>
            <p:ph type="title"/>
          </p:nvPr>
        </p:nvSpPr>
        <p:spPr>
          <a:xfrm>
            <a:off x="786408" y="418654"/>
            <a:ext cx="7643192" cy="706090"/>
          </a:xfrm>
        </p:spPr>
        <p:txBody>
          <a:bodyPr>
            <a:normAutofit/>
          </a:bodyPr>
          <a:lstStyle/>
          <a:p>
            <a:pPr lvl="1" algn="ctr" rtl="0">
              <a:spcBef>
                <a:spcPct val="0"/>
              </a:spcBef>
            </a:pPr>
            <a:r>
              <a:rPr lang="en-US" sz="2000" b="1" dirty="0" smtClean="0"/>
              <a:t>WMS - Warehouse management system </a:t>
            </a:r>
            <a:endParaRPr lang="en-IN" sz="2000" b="1" dirty="0"/>
          </a:p>
        </p:txBody>
      </p:sp>
      <p:sp>
        <p:nvSpPr>
          <p:cNvPr id="4" name="Title 1"/>
          <p:cNvSpPr txBox="1">
            <a:spLocks/>
          </p:cNvSpPr>
          <p:nvPr/>
        </p:nvSpPr>
        <p:spPr>
          <a:xfrm>
            <a:off x="307473" y="3177886"/>
            <a:ext cx="8229600" cy="571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1" algn="ctr" rtl="0">
              <a:spcBef>
                <a:spcPct val="0"/>
              </a:spcBef>
            </a:pPr>
            <a:endParaRPr lang="en-IN" sz="2000" b="1" dirty="0"/>
          </a:p>
        </p:txBody>
      </p:sp>
      <p:sp>
        <p:nvSpPr>
          <p:cNvPr id="5" name="Content Placeholder 2"/>
          <p:cNvSpPr txBox="1">
            <a:spLocks/>
          </p:cNvSpPr>
          <p:nvPr/>
        </p:nvSpPr>
        <p:spPr>
          <a:xfrm>
            <a:off x="304025" y="3749386"/>
            <a:ext cx="8568952" cy="29919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1600" dirty="0"/>
          </a:p>
        </p:txBody>
      </p:sp>
      <p:pic>
        <p:nvPicPr>
          <p:cNvPr id="6" name="Content Placeholder 5"/>
          <p:cNvPicPr>
            <a:picLocks noChangeAspect="1"/>
          </p:cNvPicPr>
          <p:nvPr/>
        </p:nvPicPr>
        <p:blipFill rotWithShape="1">
          <a:blip r:embed="rId2" cstate="print">
            <a:extLst>
              <a:ext uri="{28A0092B-C50C-407E-A947-70E740481C1C}">
                <a14:useLocalDpi xmlns:a14="http://schemas.microsoft.com/office/drawing/2010/main" val="0"/>
              </a:ext>
            </a:extLst>
          </a:blip>
          <a:srcRect l="1236" t="8739" r="1241" b="43943"/>
          <a:stretch/>
        </p:blipFill>
        <p:spPr>
          <a:xfrm>
            <a:off x="80392" y="4133924"/>
            <a:ext cx="8956104" cy="1878709"/>
          </a:xfrm>
          <a:prstGeom prst="rect">
            <a:avLst/>
          </a:prstGeom>
        </p:spPr>
      </p:pic>
    </p:spTree>
    <p:extLst>
      <p:ext uri="{BB962C8B-B14F-4D97-AF65-F5344CB8AC3E}">
        <p14:creationId xmlns:p14="http://schemas.microsoft.com/office/powerpoint/2010/main" val="2466724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 transportation management system (TMS) is a logistics platform that uses technology to help businesses plan, execute, and optimize the physical movement of goods, both incoming and outgoing, and making sure the shipment is compliant, proper documentation is available. This kind of system is often part of a larger supply chain management (SCM) system</a:t>
            </a:r>
          </a:p>
          <a:p>
            <a:r>
              <a:rPr lang="en-US" dirty="0"/>
              <a:t> A TMS allows shippers to automate the processes they have in place and receive valuable insights to save time and reduce spend on future shipments. </a:t>
            </a:r>
          </a:p>
          <a:p>
            <a:r>
              <a:rPr lang="en-IN" dirty="0"/>
              <a:t>Benefits of TMS</a:t>
            </a:r>
          </a:p>
          <a:p>
            <a:pPr lvl="1"/>
            <a:r>
              <a:rPr lang="en-IN" sz="1600" dirty="0"/>
              <a:t>Technological capabilities</a:t>
            </a:r>
          </a:p>
          <a:p>
            <a:pPr lvl="1"/>
            <a:r>
              <a:rPr lang="en-IN" sz="1600" dirty="0"/>
              <a:t>Simplify processes</a:t>
            </a:r>
          </a:p>
          <a:p>
            <a:pPr lvl="1"/>
            <a:r>
              <a:rPr lang="en-IN" sz="1600" dirty="0"/>
              <a:t>Track freight</a:t>
            </a:r>
          </a:p>
          <a:p>
            <a:pPr lvl="1"/>
            <a:r>
              <a:rPr lang="en-IN" sz="1600" dirty="0"/>
              <a:t>Business insights</a:t>
            </a:r>
          </a:p>
          <a:p>
            <a:endParaRPr lang="en-IN" dirty="0"/>
          </a:p>
        </p:txBody>
      </p:sp>
      <p:sp>
        <p:nvSpPr>
          <p:cNvPr id="3" name="Title 2"/>
          <p:cNvSpPr>
            <a:spLocks noGrp="1"/>
          </p:cNvSpPr>
          <p:nvPr>
            <p:ph type="title"/>
          </p:nvPr>
        </p:nvSpPr>
        <p:spPr/>
        <p:txBody>
          <a:bodyPr/>
          <a:lstStyle/>
          <a:p>
            <a:pPr lvl="1" algn="ctr" rtl="0">
              <a:spcBef>
                <a:spcPct val="0"/>
              </a:spcBef>
            </a:pPr>
            <a:r>
              <a:rPr lang="en-US" sz="2000" b="1" dirty="0" smtClean="0"/>
              <a:t>TMS – Transportation management system </a:t>
            </a:r>
            <a:r>
              <a:rPr lang="en-IN" sz="2000" b="1" dirty="0" smtClean="0"/>
              <a:t/>
            </a:r>
            <a:br>
              <a:rPr lang="en-IN" sz="2000" b="1" dirty="0" smtClean="0"/>
            </a:br>
            <a:endParaRPr lang="en-IN" dirty="0"/>
          </a:p>
        </p:txBody>
      </p:sp>
    </p:spTree>
    <p:extLst>
      <p:ext uri="{BB962C8B-B14F-4D97-AF65-F5344CB8AC3E}">
        <p14:creationId xmlns:p14="http://schemas.microsoft.com/office/powerpoint/2010/main" val="43985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3243" y="2852936"/>
            <a:ext cx="8229600"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400" b="1" dirty="0"/>
          </a:p>
        </p:txBody>
      </p:sp>
      <p:sp>
        <p:nvSpPr>
          <p:cNvPr id="5" name="Content Placeholder 2"/>
          <p:cNvSpPr txBox="1">
            <a:spLocks/>
          </p:cNvSpPr>
          <p:nvPr/>
        </p:nvSpPr>
        <p:spPr>
          <a:xfrm>
            <a:off x="632431" y="3573015"/>
            <a:ext cx="8080412" cy="28083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0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481" y="1700808"/>
            <a:ext cx="7901960" cy="4941822"/>
          </a:xfrm>
        </p:spPr>
      </p:pic>
      <p:sp>
        <p:nvSpPr>
          <p:cNvPr id="7" name="Title 6"/>
          <p:cNvSpPr>
            <a:spLocks noGrp="1"/>
          </p:cNvSpPr>
          <p:nvPr>
            <p:ph type="title"/>
          </p:nvPr>
        </p:nvSpPr>
        <p:spPr/>
        <p:txBody>
          <a:bodyPr/>
          <a:lstStyle/>
          <a:p>
            <a:r>
              <a:rPr lang="en-IN" dirty="0" smtClean="0"/>
              <a:t>Artificial intelligence</a:t>
            </a:r>
            <a:endParaRPr lang="en-IN" dirty="0"/>
          </a:p>
        </p:txBody>
      </p:sp>
    </p:spTree>
    <p:extLst>
      <p:ext uri="{BB962C8B-B14F-4D97-AF65-F5344CB8AC3E}">
        <p14:creationId xmlns:p14="http://schemas.microsoft.com/office/powerpoint/2010/main" val="525985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1007</TotalTime>
  <Words>676</Words>
  <Application>Microsoft Office PowerPoint</Application>
  <PresentationFormat>On-screen Show (4:3)</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Grid</vt:lpstr>
      <vt:lpstr>IBM HACK CHALLENGE    </vt:lpstr>
      <vt:lpstr>Problem Statement </vt:lpstr>
      <vt:lpstr>Warehouse optimization</vt:lpstr>
      <vt:lpstr>Novelty / Uniqueness</vt:lpstr>
      <vt:lpstr>Business / Social Impact</vt:lpstr>
      <vt:lpstr>Technology Stack </vt:lpstr>
      <vt:lpstr>WMS - Warehouse management system </vt:lpstr>
      <vt:lpstr>TMS – Transportation management system  </vt:lpstr>
      <vt:lpstr>Artificial intelligence</vt:lpstr>
      <vt:lpstr>Use of Artificial Intelligence</vt:lpstr>
      <vt:lpstr>Use of Artificial Intelligence</vt:lpstr>
      <vt:lpstr>Scope of work</vt:lpstr>
      <vt:lpstr>Supply chain cycle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HACK CHALLENGE 2020</dc:title>
  <dc:creator>Aryan</dc:creator>
  <cp:lastModifiedBy>Aryan</cp:lastModifiedBy>
  <cp:revision>69</cp:revision>
  <dcterms:created xsi:type="dcterms:W3CDTF">2020-06-04T09:55:51Z</dcterms:created>
  <dcterms:modified xsi:type="dcterms:W3CDTF">2020-07-14T17:53:19Z</dcterms:modified>
</cp:coreProperties>
</file>