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charset="0"/>
      <p:regular r:id="rId22"/>
      <p:bold r:id="rId23"/>
      <p:italic r:id="rId24"/>
      <p:boldItalic r:id="rId25"/>
    </p:embeddedFont>
    <p:embeddedFont>
      <p:font typeface="Roboto" charset="0"/>
      <p:regular r:id="rId26"/>
      <p:bold r:id="rId27"/>
      <p:italic r:id="rId28"/>
      <p:boldItalic r:id="rId29"/>
    </p:embeddedFont>
    <p:embeddedFont>
      <p:font typeface="Georgia"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c2e3af77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c2e3af7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c2e3af677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c2e3af67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c2e3af77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c2e3af77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c2e3af77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c2e3af77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c2e3af77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c2e3af7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c2e3af77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c2e3af77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c2e3af77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c2e3af7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c2e3af77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c2e3af77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289d483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c289d483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c2e3af77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c2e3af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c289d48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c289d48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c2e3af6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c2e3af6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c2e3af67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c2e3af6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289d483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289d483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c289d483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c289d483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c2e3af677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c2e3af677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c289d483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c289d483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c289d483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c289d483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28296"/>
            <a:ext cx="8222100" cy="4351200"/>
          </a:xfrm>
          <a:prstGeom prst="rect">
            <a:avLst/>
          </a:prstGeom>
          <a:ln w="76200"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lnSpc>
                <a:spcPct val="219230"/>
              </a:lnSpc>
              <a:spcBef>
                <a:spcPts val="1500"/>
              </a:spcBef>
              <a:spcAft>
                <a:spcPts val="0"/>
              </a:spcAft>
              <a:buNone/>
            </a:pPr>
            <a:r>
              <a:rPr lang="en" sz="3100" b="1">
                <a:solidFill>
                  <a:srgbClr val="333333"/>
                </a:solidFill>
                <a:highlight>
                  <a:srgbClr val="FFFFFF"/>
                </a:highlight>
                <a:latin typeface="Montserrat"/>
                <a:ea typeface="Montserrat"/>
                <a:cs typeface="Montserrat"/>
                <a:sym typeface="Montserrat"/>
              </a:rPr>
              <a:t>Optimized Warehouse Management Of Perishable Goods For A Food Delivery Company</a:t>
            </a:r>
            <a:endParaRPr sz="3100" b="1">
              <a:solidFill>
                <a:srgbClr val="333333"/>
              </a:solidFill>
              <a:highlight>
                <a:srgbClr val="FFFFFF"/>
              </a:highlight>
              <a:latin typeface="Montserrat"/>
              <a:ea typeface="Montserrat"/>
              <a:cs typeface="Montserrat"/>
              <a:sym typeface="Montserrat"/>
            </a:endParaRPr>
          </a:p>
          <a:p>
            <a:pPr marL="0" lvl="0" indent="0" algn="l" rtl="0">
              <a:spcBef>
                <a:spcPts val="800"/>
              </a:spcBef>
              <a:spcAft>
                <a:spcPts val="0"/>
              </a:spcAft>
              <a:buNone/>
            </a:pP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t>SCREENSHOTS</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a:t>
            </a:r>
            <a:endParaRPr/>
          </a:p>
          <a:p>
            <a:pPr marL="0" lvl="0" indent="0" algn="l" rtl="0">
              <a:spcBef>
                <a:spcPts val="0"/>
              </a:spcBef>
              <a:spcAft>
                <a:spcPts val="0"/>
              </a:spcAft>
              <a:buNone/>
            </a:pPr>
            <a:endParaRPr/>
          </a:p>
        </p:txBody>
      </p:sp>
      <p:sp>
        <p:nvSpPr>
          <p:cNvPr id="161" name="Google Shape;16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23"/>
          <p:cNvPicPr preferRelativeResize="0"/>
          <p:nvPr/>
        </p:nvPicPr>
        <p:blipFill>
          <a:blip r:embed="rId3">
            <a:alphaModFix/>
          </a:blip>
          <a:stretch>
            <a:fillRect/>
          </a:stretch>
        </p:blipFill>
        <p:spPr>
          <a:xfrm>
            <a:off x="311700" y="1142150"/>
            <a:ext cx="8504100" cy="3531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NEW WAREHOUSE</a:t>
            </a:r>
            <a:endParaRPr/>
          </a:p>
        </p:txBody>
      </p:sp>
      <p:sp>
        <p:nvSpPr>
          <p:cNvPr id="168" name="Google Shape;16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24"/>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REMOVE WAREHOUSE</a:t>
            </a:r>
            <a:endParaRPr/>
          </a:p>
        </p:txBody>
      </p:sp>
      <p:sp>
        <p:nvSpPr>
          <p:cNvPr id="175" name="Google Shape;175;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5"/>
          <p:cNvPicPr preferRelativeResize="0"/>
          <p:nvPr/>
        </p:nvPicPr>
        <p:blipFill>
          <a:blip r:embed="rId3">
            <a:alphaModFix/>
          </a:blip>
          <a:stretch>
            <a:fillRect/>
          </a:stretch>
        </p:blipFill>
        <p:spPr>
          <a:xfrm>
            <a:off x="311700" y="1307350"/>
            <a:ext cx="8520600" cy="333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NEW SUPPLIER</a:t>
            </a:r>
            <a:endParaRPr/>
          </a:p>
        </p:txBody>
      </p:sp>
      <p:sp>
        <p:nvSpPr>
          <p:cNvPr id="182" name="Google Shape;182;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6"/>
          <p:cNvPicPr preferRelativeResize="0"/>
          <p:nvPr/>
        </p:nvPicPr>
        <p:blipFill>
          <a:blip r:embed="rId3">
            <a:alphaModFix/>
          </a:blip>
          <a:stretch>
            <a:fillRect/>
          </a:stretch>
        </p:blipFill>
        <p:spPr>
          <a:xfrm>
            <a:off x="311700" y="1228725"/>
            <a:ext cx="8520600" cy="345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NEW PRODUCT</a:t>
            </a:r>
            <a:endParaRPr/>
          </a:p>
        </p:txBody>
      </p:sp>
      <p:sp>
        <p:nvSpPr>
          <p:cNvPr id="189" name="Google Shape;189;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0" name="Google Shape;190;p27"/>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SUPPLIES NEEDED</a:t>
            </a:r>
            <a:endParaRPr/>
          </a:p>
        </p:txBody>
      </p:sp>
      <p:sp>
        <p:nvSpPr>
          <p:cNvPr id="196" name="Google Shape;196;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28"/>
          <p:cNvPicPr preferRelativeResize="0"/>
          <p:nvPr/>
        </p:nvPicPr>
        <p:blipFill>
          <a:blip r:embed="rId3">
            <a:alphaModFix/>
          </a:blip>
          <a:stretch>
            <a:fillRect/>
          </a:stretch>
        </p:blipFill>
        <p:spPr>
          <a:xfrm>
            <a:off x="311700" y="1247775"/>
            <a:ext cx="8520600"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CHATBOT</a:t>
            </a:r>
            <a:endParaRPr/>
          </a:p>
        </p:txBody>
      </p:sp>
      <p:sp>
        <p:nvSpPr>
          <p:cNvPr id="203" name="Google Shape;203;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4" name="Google Shape;204;p29"/>
          <p:cNvPicPr preferRelativeResize="0"/>
          <p:nvPr/>
        </p:nvPicPr>
        <p:blipFill>
          <a:blip r:embed="rId3">
            <a:alphaModFix/>
          </a:blip>
          <a:stretch>
            <a:fillRect/>
          </a:stretch>
        </p:blipFill>
        <p:spPr>
          <a:xfrm>
            <a:off x="389450" y="1233500"/>
            <a:ext cx="8442850" cy="333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10" name="Google Shape;210;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The solution can help the food vending companies to handle the warehouses in a more efficient way by considering the holidays, temperature, weather conditions that can affect the stock of perishable goods and refill their stocks as and when needed. </a:t>
            </a:r>
            <a:endParaRPr sz="1600">
              <a:solidFill>
                <a:srgbClr val="000000"/>
              </a:solidFill>
            </a:endParaRPr>
          </a:p>
          <a:p>
            <a:pPr marL="0" lvl="0" indent="0" algn="l" rtl="0">
              <a:spcBef>
                <a:spcPts val="1600"/>
              </a:spcBef>
              <a:spcAft>
                <a:spcPts val="1600"/>
              </a:spcAft>
              <a:buNone/>
            </a:pPr>
            <a:r>
              <a:rPr lang="en" sz="1600">
                <a:solidFill>
                  <a:srgbClr val="000000"/>
                </a:solidFill>
              </a:rPr>
              <a:t>The model can predict the need of order 10 weeks before the stocks end. This way, its an efficient application where one can maintain all the records and predict the orders needed.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598100" y="1624975"/>
            <a:ext cx="8222100" cy="17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457200" lvl="0" indent="0" algn="just" rtl="0">
              <a:lnSpc>
                <a:spcPct val="120000"/>
              </a:lnSpc>
              <a:spcBef>
                <a:spcPts val="1200"/>
              </a:spcBef>
              <a:spcAft>
                <a:spcPts val="800"/>
              </a:spcAft>
              <a:buNone/>
            </a:pPr>
            <a:r>
              <a:rPr lang="en" sz="2300" b="1" u="sng">
                <a:solidFill>
                  <a:srgbClr val="333333"/>
                </a:solidFill>
                <a:highlight>
                  <a:srgbClr val="FFFFFF"/>
                </a:highlight>
                <a:latin typeface="Georgia"/>
                <a:ea typeface="Georgia"/>
                <a:cs typeface="Georgia"/>
                <a:sym typeface="Georgia"/>
              </a:rPr>
              <a:t>Proposed Solution </a:t>
            </a:r>
            <a:endParaRPr sz="3900" b="1" u="sng"/>
          </a:p>
        </p:txBody>
      </p:sp>
      <p:sp>
        <p:nvSpPr>
          <p:cNvPr id="92" name="Google Shape;92;p14"/>
          <p:cNvSpPr txBox="1">
            <a:spLocks noGrp="1"/>
          </p:cNvSpPr>
          <p:nvPr>
            <p:ph type="body" idx="1"/>
          </p:nvPr>
        </p:nvSpPr>
        <p:spPr>
          <a:xfrm>
            <a:off x="311700" y="1256750"/>
            <a:ext cx="8520600" cy="3339000"/>
          </a:xfrm>
          <a:prstGeom prst="rect">
            <a:avLst/>
          </a:prstGeom>
        </p:spPr>
        <p:txBody>
          <a:bodyPr spcFirstLastPara="1" wrap="square" lIns="91425" tIns="91425" rIns="91425" bIns="91425" anchor="t" anchorCtr="0">
            <a:noAutofit/>
          </a:bodyPr>
          <a:lstStyle/>
          <a:p>
            <a:pPr marL="457200" lvl="0" indent="-317500" algn="just" rtl="0">
              <a:lnSpc>
                <a:spcPct val="120000"/>
              </a:lnSpc>
              <a:spcBef>
                <a:spcPts val="1200"/>
              </a:spcBef>
              <a:spcAft>
                <a:spcPts val="0"/>
              </a:spcAft>
              <a:buClr>
                <a:srgbClr val="333333"/>
              </a:buClr>
              <a:buSzPts val="1400"/>
              <a:buFont typeface="Georgia"/>
              <a:buChar char="●"/>
            </a:pPr>
            <a:r>
              <a:rPr lang="en" sz="1400">
                <a:solidFill>
                  <a:srgbClr val="333333"/>
                </a:solidFill>
                <a:highlight>
                  <a:srgbClr val="FFFFFF"/>
                </a:highlight>
                <a:latin typeface="Georgia"/>
                <a:ea typeface="Georgia"/>
                <a:cs typeface="Georgia"/>
                <a:sym typeface="Georgia"/>
              </a:rPr>
              <a:t>The proposed solution will allow the admin to login and manage different stores present at various regions of the country. </a:t>
            </a:r>
            <a:endParaRPr sz="1400">
              <a:solidFill>
                <a:srgbClr val="333333"/>
              </a:solidFill>
              <a:highlight>
                <a:srgbClr val="FFFFFF"/>
              </a:highlight>
              <a:latin typeface="Georgia"/>
              <a:ea typeface="Georgia"/>
              <a:cs typeface="Georgia"/>
              <a:sym typeface="Georgia"/>
            </a:endParaRPr>
          </a:p>
          <a:p>
            <a:pPr marL="457200" lvl="0" indent="-317500" algn="just" rtl="0">
              <a:lnSpc>
                <a:spcPct val="120000"/>
              </a:lnSpc>
              <a:spcBef>
                <a:spcPts val="0"/>
              </a:spcBef>
              <a:spcAft>
                <a:spcPts val="0"/>
              </a:spcAft>
              <a:buClr>
                <a:srgbClr val="333333"/>
              </a:buClr>
              <a:buSzPts val="1400"/>
              <a:buFont typeface="Georgia"/>
              <a:buChar char="●"/>
            </a:pPr>
            <a:r>
              <a:rPr lang="en" sz="1400">
                <a:solidFill>
                  <a:srgbClr val="333333"/>
                </a:solidFill>
                <a:highlight>
                  <a:srgbClr val="FFFFFF"/>
                </a:highlight>
                <a:latin typeface="Georgia"/>
                <a:ea typeface="Georgia"/>
                <a:cs typeface="Georgia"/>
                <a:sym typeface="Georgia"/>
              </a:rPr>
              <a:t>The data collected on each store is helpful to determine the demand of particular perishable products in that region.</a:t>
            </a:r>
            <a:endParaRPr sz="1400">
              <a:solidFill>
                <a:srgbClr val="333333"/>
              </a:solidFill>
              <a:highlight>
                <a:srgbClr val="FFFFFF"/>
              </a:highlight>
              <a:latin typeface="Georgia"/>
              <a:ea typeface="Georgia"/>
              <a:cs typeface="Georgia"/>
              <a:sym typeface="Georgia"/>
            </a:endParaRPr>
          </a:p>
          <a:p>
            <a:pPr marL="457200" lvl="0" indent="-317500" algn="just" rtl="0">
              <a:lnSpc>
                <a:spcPct val="120000"/>
              </a:lnSpc>
              <a:spcBef>
                <a:spcPts val="0"/>
              </a:spcBef>
              <a:spcAft>
                <a:spcPts val="0"/>
              </a:spcAft>
              <a:buClr>
                <a:srgbClr val="333333"/>
              </a:buClr>
              <a:buSzPts val="1400"/>
              <a:buFont typeface="Georgia"/>
              <a:buChar char="●"/>
            </a:pPr>
            <a:r>
              <a:rPr lang="en" sz="1400">
                <a:solidFill>
                  <a:srgbClr val="333333"/>
                </a:solidFill>
                <a:highlight>
                  <a:srgbClr val="FFFFFF"/>
                </a:highlight>
                <a:latin typeface="Georgia"/>
                <a:ea typeface="Georgia"/>
                <a:cs typeface="Georgia"/>
                <a:sym typeface="Georgia"/>
              </a:rPr>
              <a:t>The admin can add, update or remove  store, supplier and store manager in the system.The store manager will be able to have access to all the products present in the store. </a:t>
            </a:r>
            <a:endParaRPr sz="1400">
              <a:solidFill>
                <a:srgbClr val="333333"/>
              </a:solidFill>
              <a:highlight>
                <a:srgbClr val="FFFFFF"/>
              </a:highlight>
              <a:latin typeface="Georgia"/>
              <a:ea typeface="Georgia"/>
              <a:cs typeface="Georgia"/>
              <a:sym typeface="Georgia"/>
            </a:endParaRPr>
          </a:p>
          <a:p>
            <a:pPr marL="457200" lvl="0" indent="-317500" algn="just" rtl="0">
              <a:lnSpc>
                <a:spcPct val="120000"/>
              </a:lnSpc>
              <a:spcBef>
                <a:spcPts val="0"/>
              </a:spcBef>
              <a:spcAft>
                <a:spcPts val="0"/>
              </a:spcAft>
              <a:buClr>
                <a:srgbClr val="333333"/>
              </a:buClr>
              <a:buSzPts val="1400"/>
              <a:buFont typeface="Georgia"/>
              <a:buChar char="●"/>
            </a:pPr>
            <a:r>
              <a:rPr lang="en" sz="1400">
                <a:solidFill>
                  <a:srgbClr val="333333"/>
                </a:solidFill>
                <a:highlight>
                  <a:srgbClr val="FFFFFF"/>
                </a:highlight>
                <a:latin typeface="Georgia"/>
                <a:ea typeface="Georgia"/>
                <a:cs typeface="Georgia"/>
                <a:sym typeface="Georgia"/>
              </a:rPr>
              <a:t>The store manager will be responsible to maintain records of new products and orders made. All the data of the sales is collected and stored in database as per weekly orders and sales done. Later, the machine learning model is used to check which products are needed to be ordered.</a:t>
            </a:r>
            <a:endParaRPr sz="1400">
              <a:solidFill>
                <a:srgbClr val="333333"/>
              </a:solidFill>
              <a:highlight>
                <a:srgbClr val="FFFFFF"/>
              </a:highlight>
              <a:latin typeface="Georgia"/>
              <a:ea typeface="Georgia"/>
              <a:cs typeface="Georgia"/>
              <a:sym typeface="Georgia"/>
            </a:endParaRPr>
          </a:p>
          <a:p>
            <a:pPr marL="457200" lvl="0" indent="-317500" algn="l" rtl="0">
              <a:spcBef>
                <a:spcPts val="0"/>
              </a:spcBef>
              <a:spcAft>
                <a:spcPts val="0"/>
              </a:spcAft>
              <a:buClr>
                <a:srgbClr val="333333"/>
              </a:buClr>
              <a:buSzPts val="1400"/>
              <a:buFont typeface="Georgia"/>
              <a:buChar char="●"/>
            </a:pPr>
            <a:r>
              <a:rPr lang="en" sz="1400">
                <a:solidFill>
                  <a:srgbClr val="333333"/>
                </a:solidFill>
                <a:highlight>
                  <a:srgbClr val="FFFFFF"/>
                </a:highlight>
                <a:latin typeface="Georgia"/>
                <a:ea typeface="Georgia"/>
                <a:cs typeface="Georgia"/>
                <a:sym typeface="Georgia"/>
              </a:rPr>
              <a:t>To make system effective and unique, different types of holidays are taken into account where the stores have huge number of sales due to discount offers. The machine learning helps the manager to fill the stocks according to the needs for such days.</a:t>
            </a:r>
            <a:endParaRPr sz="2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towards Solution</a:t>
            </a:r>
            <a:endParaRPr/>
          </a:p>
        </p:txBody>
      </p:sp>
      <p:sp>
        <p:nvSpPr>
          <p:cNvPr id="98" name="Google Shape;98;p15"/>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0" algn="just" rtl="0">
              <a:lnSpc>
                <a:spcPct val="120000"/>
              </a:lnSpc>
              <a:spcBef>
                <a:spcPts val="1200"/>
              </a:spcBef>
              <a:spcAft>
                <a:spcPts val="0"/>
              </a:spcAft>
              <a:buNone/>
            </a:pPr>
            <a:r>
              <a:rPr lang="en" sz="1200">
                <a:solidFill>
                  <a:srgbClr val="333333"/>
                </a:solidFill>
                <a:highlight>
                  <a:srgbClr val="FFFFFF"/>
                </a:highlight>
              </a:rPr>
              <a:t>T</a:t>
            </a:r>
            <a:r>
              <a:rPr lang="en" sz="1400">
                <a:solidFill>
                  <a:srgbClr val="333333"/>
                </a:solidFill>
                <a:highlight>
                  <a:srgbClr val="FFFFFF"/>
                </a:highlight>
              </a:rPr>
              <a:t>his project involves building a machine learning model to predict the demand of perishable raw materials for the next few weeks in order to optimize warehouse management. The model takes into account the </a:t>
            </a:r>
            <a:r>
              <a:rPr lang="en" sz="1400" b="1">
                <a:solidFill>
                  <a:srgbClr val="333333"/>
                </a:solidFill>
                <a:highlight>
                  <a:srgbClr val="FFFFFF"/>
                </a:highlight>
              </a:rPr>
              <a:t>different types of holidays and the sales of the perishable goods in these holidays.</a:t>
            </a:r>
            <a:endParaRPr sz="1400" b="1">
              <a:solidFill>
                <a:srgbClr val="333333"/>
              </a:solidFill>
              <a:highlight>
                <a:srgbClr val="FFFFFF"/>
              </a:highlight>
            </a:endParaRPr>
          </a:p>
          <a:p>
            <a:pPr marL="0" lvl="0" indent="0" algn="just" rtl="0">
              <a:lnSpc>
                <a:spcPct val="120000"/>
              </a:lnSpc>
              <a:spcBef>
                <a:spcPts val="1200"/>
              </a:spcBef>
              <a:spcAft>
                <a:spcPts val="0"/>
              </a:spcAft>
              <a:buNone/>
            </a:pPr>
            <a:r>
              <a:rPr lang="en" sz="1400">
                <a:solidFill>
                  <a:srgbClr val="333333"/>
                </a:solidFill>
                <a:highlight>
                  <a:srgbClr val="FFFFFF"/>
                </a:highlight>
              </a:rPr>
              <a:t>Some of the Regression based algorithms that have been used to make predictions are:</a:t>
            </a:r>
            <a:endParaRPr sz="1400">
              <a:solidFill>
                <a:srgbClr val="333333"/>
              </a:solidFill>
              <a:highlight>
                <a:srgbClr val="FFFFFF"/>
              </a:highlight>
            </a:endParaRPr>
          </a:p>
          <a:p>
            <a:pPr marL="0" lvl="0" indent="0" algn="l" rtl="0">
              <a:spcBef>
                <a:spcPts val="800"/>
              </a:spcBef>
              <a:spcAft>
                <a:spcPts val="0"/>
              </a:spcAft>
              <a:buNone/>
            </a:pPr>
            <a:r>
              <a:rPr lang="en" sz="1400">
                <a:solidFill>
                  <a:srgbClr val="333333"/>
                </a:solidFill>
                <a:highlight>
                  <a:srgbClr val="FFFFFF"/>
                </a:highlight>
              </a:rPr>
              <a:t>➤</a:t>
            </a:r>
            <a:r>
              <a:rPr lang="en" sz="1300">
                <a:solidFill>
                  <a:srgbClr val="000000"/>
                </a:solidFill>
                <a:highlight>
                  <a:srgbClr val="FFFFFF"/>
                </a:highlight>
                <a:latin typeface="Arial"/>
                <a:ea typeface="Arial"/>
                <a:cs typeface="Arial"/>
                <a:sym typeface="Arial"/>
              </a:rPr>
              <a:t> </a:t>
            </a:r>
            <a:r>
              <a:rPr lang="en" sz="1400" b="1">
                <a:solidFill>
                  <a:srgbClr val="333333"/>
                </a:solidFill>
                <a:highlight>
                  <a:srgbClr val="FFFFFF"/>
                </a:highlight>
              </a:rPr>
              <a:t>Extra Trees Regression</a:t>
            </a:r>
            <a:br>
              <a:rPr lang="en" sz="1400" b="1">
                <a:solidFill>
                  <a:srgbClr val="333333"/>
                </a:solidFill>
                <a:highlight>
                  <a:srgbClr val="FFFFFF"/>
                </a:highlight>
              </a:rPr>
            </a:br>
            <a:r>
              <a:rPr lang="en" sz="1400" b="1">
                <a:solidFill>
                  <a:srgbClr val="333333"/>
                </a:solidFill>
                <a:highlight>
                  <a:srgbClr val="FFFFFF"/>
                </a:highlight>
              </a:rPr>
              <a:t>➤</a:t>
            </a:r>
            <a:r>
              <a:rPr lang="en" sz="1300" b="1">
                <a:solidFill>
                  <a:srgbClr val="000000"/>
                </a:solidFill>
                <a:highlight>
                  <a:srgbClr val="FFFFFF"/>
                </a:highlight>
                <a:latin typeface="Arial"/>
                <a:ea typeface="Arial"/>
                <a:cs typeface="Arial"/>
                <a:sym typeface="Arial"/>
              </a:rPr>
              <a:t> </a:t>
            </a:r>
            <a:r>
              <a:rPr lang="en" sz="1400" b="1">
                <a:solidFill>
                  <a:srgbClr val="333333"/>
                </a:solidFill>
                <a:highlight>
                  <a:srgbClr val="FFFFFF"/>
                </a:highlight>
              </a:rPr>
              <a:t>Random Forest Regression</a:t>
            </a:r>
            <a:br>
              <a:rPr lang="en" sz="1400" b="1">
                <a:solidFill>
                  <a:srgbClr val="333333"/>
                </a:solidFill>
                <a:highlight>
                  <a:srgbClr val="FFFFFF"/>
                </a:highlight>
              </a:rPr>
            </a:br>
            <a:r>
              <a:rPr lang="en" sz="1400" b="1">
                <a:solidFill>
                  <a:srgbClr val="333333"/>
                </a:solidFill>
                <a:highlight>
                  <a:srgbClr val="FFFFFF"/>
                </a:highlight>
              </a:rPr>
              <a:t>➤</a:t>
            </a:r>
            <a:r>
              <a:rPr lang="en" sz="1300" b="1">
                <a:solidFill>
                  <a:srgbClr val="000000"/>
                </a:solidFill>
                <a:highlight>
                  <a:srgbClr val="FFFFFF"/>
                </a:highlight>
                <a:latin typeface="Arial"/>
                <a:ea typeface="Arial"/>
                <a:cs typeface="Arial"/>
                <a:sym typeface="Arial"/>
              </a:rPr>
              <a:t> </a:t>
            </a:r>
            <a:r>
              <a:rPr lang="en" sz="1400" b="1">
                <a:solidFill>
                  <a:srgbClr val="333333"/>
                </a:solidFill>
                <a:highlight>
                  <a:srgbClr val="FFFFFF"/>
                </a:highlight>
              </a:rPr>
              <a:t>K-Neighbours Regression</a:t>
            </a:r>
            <a:endParaRPr sz="1300" b="1">
              <a:solidFill>
                <a:srgbClr val="000000"/>
              </a:solidFill>
              <a:highlight>
                <a:srgbClr val="FFFFFF"/>
              </a:highlight>
              <a:latin typeface="Arial"/>
              <a:ea typeface="Arial"/>
              <a:cs typeface="Arial"/>
              <a:sym typeface="Arial"/>
            </a:endParaRPr>
          </a:p>
          <a:p>
            <a:pPr marL="0" lvl="0" indent="0" algn="just" rtl="0">
              <a:lnSpc>
                <a:spcPct val="120000"/>
              </a:lnSpc>
              <a:spcBef>
                <a:spcPts val="1200"/>
              </a:spcBef>
              <a:spcAft>
                <a:spcPts val="0"/>
              </a:spcAft>
              <a:buNone/>
            </a:pPr>
            <a:r>
              <a:rPr lang="en" sz="1400">
                <a:solidFill>
                  <a:srgbClr val="333333"/>
                </a:solidFill>
                <a:highlight>
                  <a:srgbClr val="FFFFFF"/>
                </a:highlight>
              </a:rPr>
              <a:t>The model that involves Python to code these regression techniques uses the Jupyter</a:t>
            </a:r>
            <a:endParaRPr sz="1400">
              <a:solidFill>
                <a:srgbClr val="333333"/>
              </a:solidFill>
              <a:highlight>
                <a:srgbClr val="FFFFFF"/>
              </a:highlight>
            </a:endParaRPr>
          </a:p>
          <a:p>
            <a:pPr marL="0" lvl="0" indent="0" algn="just" rtl="0">
              <a:lnSpc>
                <a:spcPct val="120000"/>
              </a:lnSpc>
              <a:spcBef>
                <a:spcPts val="1200"/>
              </a:spcBef>
              <a:spcAft>
                <a:spcPts val="0"/>
              </a:spcAft>
              <a:buNone/>
            </a:pPr>
            <a:r>
              <a:rPr lang="en" sz="1400">
                <a:solidFill>
                  <a:srgbClr val="333333"/>
                </a:solidFill>
                <a:highlight>
                  <a:srgbClr val="FFFFFF"/>
                </a:highlight>
              </a:rPr>
              <a:t>Notebook in IBM Watson Studio to import data and automate the ML model.A Node - RED flow is built to integrate the ML services.</a:t>
            </a:r>
            <a:endParaRPr sz="1400">
              <a:solidFill>
                <a:srgbClr val="333333"/>
              </a:solidFill>
              <a:highlight>
                <a:srgbClr val="FFFFFF"/>
              </a:highlight>
            </a:endParaRPr>
          </a:p>
          <a:p>
            <a:pPr marL="0" lvl="0" indent="0" algn="l" rtl="0">
              <a:spcBef>
                <a:spcPts val="0"/>
              </a:spcBef>
              <a:spcAft>
                <a:spcPts val="160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80575" y="94000"/>
            <a:ext cx="8984400" cy="492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700" b="1"/>
              <a:t>Process to follow</a:t>
            </a:r>
            <a:endParaRPr sz="2700" b="1"/>
          </a:p>
        </p:txBody>
      </p:sp>
      <p:grpSp>
        <p:nvGrpSpPr>
          <p:cNvPr id="105" name="Google Shape;105;p16"/>
          <p:cNvGrpSpPr/>
          <p:nvPr/>
        </p:nvGrpSpPr>
        <p:grpSpPr>
          <a:xfrm>
            <a:off x="1293736" y="1258050"/>
            <a:ext cx="2951288" cy="2729851"/>
            <a:chOff x="1293736" y="1258050"/>
            <a:chExt cx="2951288" cy="2729851"/>
          </a:xfrm>
        </p:grpSpPr>
        <p:sp>
          <p:nvSpPr>
            <p:cNvPr id="106" name="Google Shape;106;p16"/>
            <p:cNvSpPr/>
            <p:nvPr/>
          </p:nvSpPr>
          <p:spPr>
            <a:xfrm rot="2700000">
              <a:off x="2286374"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108" name="Google Shape;108;p16"/>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Data collection and Processing</a:t>
              </a:r>
              <a:endParaRPr sz="800" b="1">
                <a:solidFill>
                  <a:srgbClr val="FFFFFF"/>
                </a:solidFill>
                <a:latin typeface="Roboto"/>
                <a:ea typeface="Roboto"/>
                <a:cs typeface="Roboto"/>
                <a:sym typeface="Roboto"/>
              </a:endParaRPr>
            </a:p>
          </p:txBody>
        </p:sp>
        <p:sp>
          <p:nvSpPr>
            <p:cNvPr id="109" name="Google Shape;109;p16"/>
            <p:cNvSpPr txBox="1"/>
            <p:nvPr/>
          </p:nvSpPr>
          <p:spPr>
            <a:xfrm rot="-2700000">
              <a:off x="2072210" y="2504092"/>
              <a:ext cx="2203628" cy="8256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900" b="1">
                  <a:latin typeface="Roboto"/>
                  <a:ea typeface="Roboto"/>
                  <a:cs typeface="Roboto"/>
                  <a:sym typeface="Roboto"/>
                </a:rPr>
                <a:t>Data colleciion ,data cleaning, data preporcessing, feature engineering, apply machine learning mdels, choose hyperparameters,,choose the best model</a:t>
              </a:r>
              <a:endParaRPr sz="900" b="1">
                <a:latin typeface="Roboto"/>
                <a:ea typeface="Roboto"/>
                <a:cs typeface="Roboto"/>
                <a:sym typeface="Roboto"/>
              </a:endParaRPr>
            </a:p>
          </p:txBody>
        </p:sp>
      </p:grpSp>
      <p:grpSp>
        <p:nvGrpSpPr>
          <p:cNvPr id="110" name="Google Shape;110;p16"/>
          <p:cNvGrpSpPr/>
          <p:nvPr/>
        </p:nvGrpSpPr>
        <p:grpSpPr>
          <a:xfrm>
            <a:off x="3203958" y="1258050"/>
            <a:ext cx="2726286" cy="2547000"/>
            <a:chOff x="3203958" y="1258050"/>
            <a:chExt cx="2726286" cy="2547000"/>
          </a:xfrm>
        </p:grpSpPr>
        <p:sp>
          <p:nvSpPr>
            <p:cNvPr id="111" name="Google Shape;111;p16"/>
            <p:cNvSpPr/>
            <p:nvPr/>
          </p:nvSpPr>
          <p:spPr>
            <a:xfrm rot="2700000">
              <a:off x="4196595"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D5DDF"/>
                  </a:solidFill>
                  <a:latin typeface="Roboto"/>
                  <a:ea typeface="Roboto"/>
                  <a:cs typeface="Roboto"/>
                  <a:sym typeface="Roboto"/>
                </a:rPr>
                <a:t>2</a:t>
              </a:r>
              <a:endParaRPr sz="1200" b="1">
                <a:solidFill>
                  <a:srgbClr val="0D5DDF"/>
                </a:solidFill>
                <a:latin typeface="Roboto"/>
                <a:ea typeface="Roboto"/>
                <a:cs typeface="Roboto"/>
                <a:sym typeface="Roboto"/>
              </a:endParaRPr>
            </a:p>
          </p:txBody>
        </p:sp>
        <p:sp>
          <p:nvSpPr>
            <p:cNvPr id="113" name="Google Shape;113;p16"/>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User Interface for application</a:t>
              </a:r>
              <a:endParaRPr sz="800" b="1">
                <a:solidFill>
                  <a:srgbClr val="FFFFFF"/>
                </a:solidFill>
                <a:latin typeface="Roboto"/>
                <a:ea typeface="Roboto"/>
                <a:cs typeface="Roboto"/>
                <a:sym typeface="Roboto"/>
              </a:endParaRPr>
            </a:p>
          </p:txBody>
        </p:sp>
        <p:sp>
          <p:nvSpPr>
            <p:cNvPr id="114" name="Google Shape;114;p16"/>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b="1">
                  <a:latin typeface="Roboto"/>
                  <a:ea typeface="Roboto"/>
                  <a:cs typeface="Roboto"/>
                  <a:sym typeface="Roboto"/>
                </a:rPr>
                <a:t>All the other functionalities neede for the user to be able to maintain new records are addded into the UI</a:t>
              </a:r>
              <a:endParaRPr sz="800" b="1">
                <a:latin typeface="Roboto"/>
                <a:ea typeface="Roboto"/>
                <a:cs typeface="Roboto"/>
                <a:sym typeface="Roboto"/>
              </a:endParaRPr>
            </a:p>
          </p:txBody>
        </p:sp>
      </p:grpSp>
      <p:grpSp>
        <p:nvGrpSpPr>
          <p:cNvPr id="115" name="Google Shape;115;p16"/>
          <p:cNvGrpSpPr/>
          <p:nvPr/>
        </p:nvGrpSpPr>
        <p:grpSpPr>
          <a:xfrm>
            <a:off x="5123977" y="1258050"/>
            <a:ext cx="2726286" cy="2547000"/>
            <a:chOff x="5123977" y="1258050"/>
            <a:chExt cx="2726286" cy="2547000"/>
          </a:xfrm>
        </p:grpSpPr>
        <p:sp>
          <p:nvSpPr>
            <p:cNvPr id="116" name="Google Shape;116;p16"/>
            <p:cNvSpPr/>
            <p:nvPr/>
          </p:nvSpPr>
          <p:spPr>
            <a:xfrm rot="2700000">
              <a:off x="6116614" y="1011412"/>
              <a:ext cx="561726" cy="3040276"/>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307BF3"/>
                  </a:solidFill>
                  <a:latin typeface="Roboto"/>
                  <a:ea typeface="Roboto"/>
                  <a:cs typeface="Roboto"/>
                  <a:sym typeface="Roboto"/>
                </a:rPr>
                <a:t>3</a:t>
              </a:r>
              <a:endParaRPr sz="1200" b="1">
                <a:solidFill>
                  <a:srgbClr val="307BF3"/>
                </a:solidFill>
                <a:latin typeface="Roboto"/>
                <a:ea typeface="Roboto"/>
                <a:cs typeface="Roboto"/>
                <a:sym typeface="Roboto"/>
              </a:endParaRPr>
            </a:p>
          </p:txBody>
        </p:sp>
        <p:sp>
          <p:nvSpPr>
            <p:cNvPr id="118" name="Google Shape;118;p16"/>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Integration of UI with Model</a:t>
              </a:r>
              <a:endParaRPr sz="800" b="1">
                <a:solidFill>
                  <a:srgbClr val="FFFFFF"/>
                </a:solidFill>
                <a:latin typeface="Roboto"/>
                <a:ea typeface="Roboto"/>
                <a:cs typeface="Roboto"/>
                <a:sym typeface="Roboto"/>
              </a:endParaRPr>
            </a:p>
          </p:txBody>
        </p:sp>
        <p:sp>
          <p:nvSpPr>
            <p:cNvPr id="119" name="Google Shape;119;p16"/>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b="1">
                  <a:latin typeface="Roboto"/>
                  <a:ea typeface="Roboto"/>
                  <a:cs typeface="Roboto"/>
                  <a:sym typeface="Roboto"/>
                </a:rPr>
                <a:t>Integrate Watson studio with the UI of the application</a:t>
              </a:r>
              <a:endParaRPr sz="800" b="1">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Requirements</a:t>
            </a:r>
            <a:endParaRPr/>
          </a:p>
        </p:txBody>
      </p:sp>
      <p:sp>
        <p:nvSpPr>
          <p:cNvPr id="125" name="Google Shape;125;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20000"/>
              </a:lnSpc>
              <a:spcBef>
                <a:spcPts val="1200"/>
              </a:spcBef>
              <a:spcAft>
                <a:spcPts val="0"/>
              </a:spcAft>
              <a:buNone/>
            </a:pPr>
            <a:r>
              <a:rPr lang="en" sz="1700">
                <a:solidFill>
                  <a:srgbClr val="333333"/>
                </a:solidFill>
                <a:highlight>
                  <a:srgbClr val="FFFFFF"/>
                </a:highlight>
              </a:rPr>
              <a:t>The following are the software requirements of this project:</a:t>
            </a:r>
            <a:endParaRPr sz="1700">
              <a:solidFill>
                <a:srgbClr val="333333"/>
              </a:solidFill>
              <a:highlight>
                <a:srgbClr val="FFFFFF"/>
              </a:highlight>
            </a:endParaRPr>
          </a:p>
          <a:p>
            <a:pPr marL="0" lvl="0" indent="0" algn="just" rtl="0">
              <a:lnSpc>
                <a:spcPct val="120000"/>
              </a:lnSpc>
              <a:spcBef>
                <a:spcPts val="1200"/>
              </a:spcBef>
              <a:spcAft>
                <a:spcPts val="0"/>
              </a:spcAft>
              <a:buNone/>
            </a:pPr>
            <a:r>
              <a:rPr lang="en" sz="1700">
                <a:solidFill>
                  <a:srgbClr val="333333"/>
                </a:solidFill>
                <a:highlight>
                  <a:srgbClr val="FFFFFF"/>
                </a:highlight>
              </a:rPr>
              <a:t>1. Jupyter Notebook for developing python codes in</a:t>
            </a:r>
            <a:endParaRPr sz="1700">
              <a:solidFill>
                <a:srgbClr val="333333"/>
              </a:solidFill>
              <a:highlight>
                <a:srgbClr val="FFFFFF"/>
              </a:highlight>
            </a:endParaRPr>
          </a:p>
          <a:p>
            <a:pPr marL="0" lvl="0" indent="0" algn="just" rtl="0">
              <a:lnSpc>
                <a:spcPct val="120000"/>
              </a:lnSpc>
              <a:spcBef>
                <a:spcPts val="1200"/>
              </a:spcBef>
              <a:spcAft>
                <a:spcPts val="0"/>
              </a:spcAft>
              <a:buNone/>
            </a:pPr>
            <a:r>
              <a:rPr lang="en" sz="1700">
                <a:solidFill>
                  <a:srgbClr val="333333"/>
                </a:solidFill>
                <a:highlight>
                  <a:srgbClr val="FFFFFF"/>
                </a:highlight>
              </a:rPr>
              <a:t>2. Git Tool</a:t>
            </a:r>
            <a:endParaRPr sz="1700">
              <a:solidFill>
                <a:srgbClr val="333333"/>
              </a:solidFill>
              <a:highlight>
                <a:srgbClr val="FFFFFF"/>
              </a:highlight>
            </a:endParaRPr>
          </a:p>
          <a:p>
            <a:pPr marL="0" lvl="0" indent="0" algn="just" rtl="0">
              <a:lnSpc>
                <a:spcPct val="120000"/>
              </a:lnSpc>
              <a:spcBef>
                <a:spcPts val="1200"/>
              </a:spcBef>
              <a:spcAft>
                <a:spcPts val="0"/>
              </a:spcAft>
              <a:buNone/>
            </a:pPr>
            <a:r>
              <a:rPr lang="en" sz="1700">
                <a:solidFill>
                  <a:srgbClr val="333333"/>
                </a:solidFill>
                <a:highlight>
                  <a:srgbClr val="FFFFFF"/>
                </a:highlight>
              </a:rPr>
              <a:t>3. IBM cloud account</a:t>
            </a:r>
            <a:endParaRPr sz="1700">
              <a:solidFill>
                <a:srgbClr val="333333"/>
              </a:solidFill>
              <a:highlight>
                <a:srgbClr val="FFFFFF"/>
              </a:highlight>
            </a:endParaRPr>
          </a:p>
          <a:p>
            <a:pPr marL="0" lvl="0" indent="0" algn="just" rtl="0">
              <a:lnSpc>
                <a:spcPct val="120000"/>
              </a:lnSpc>
              <a:spcBef>
                <a:spcPts val="1200"/>
              </a:spcBef>
              <a:spcAft>
                <a:spcPts val="0"/>
              </a:spcAft>
              <a:buNone/>
            </a:pPr>
            <a:r>
              <a:rPr lang="en" sz="1700">
                <a:solidFill>
                  <a:srgbClr val="333333"/>
                </a:solidFill>
                <a:highlight>
                  <a:srgbClr val="FFFFFF"/>
                </a:highlight>
              </a:rPr>
              <a:t>4. IBM Watson Studio service</a:t>
            </a:r>
            <a:endParaRPr sz="1700">
              <a:solidFill>
                <a:srgbClr val="333333"/>
              </a:solidFill>
              <a:highlight>
                <a:srgbClr val="FFFFFF"/>
              </a:highlight>
            </a:endParaRPr>
          </a:p>
          <a:p>
            <a:pPr marL="0" lvl="0" indent="0" algn="just" rtl="0">
              <a:lnSpc>
                <a:spcPct val="120000"/>
              </a:lnSpc>
              <a:spcBef>
                <a:spcPts val="1200"/>
              </a:spcBef>
              <a:spcAft>
                <a:spcPts val="0"/>
              </a:spcAft>
              <a:buNone/>
            </a:pPr>
            <a:r>
              <a:rPr lang="en" sz="1700">
                <a:solidFill>
                  <a:srgbClr val="333333"/>
                </a:solidFill>
                <a:highlight>
                  <a:srgbClr val="FFFFFF"/>
                </a:highlight>
              </a:rPr>
              <a:t>5. Node-RED flow application</a:t>
            </a:r>
            <a:endParaRPr sz="1700">
              <a:solidFill>
                <a:srgbClr val="333333"/>
              </a:solidFill>
              <a:highlight>
                <a:srgbClr val="FFFFFF"/>
              </a:highlight>
            </a:endParaRPr>
          </a:p>
          <a:p>
            <a:pPr marL="0" lvl="0" indent="0" algn="l" rtl="0">
              <a:spcBef>
                <a:spcPts val="0"/>
              </a:spcBef>
              <a:spcAft>
                <a:spcPts val="1600"/>
              </a:spcAft>
              <a:buNone/>
            </a:pP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3200" b="1"/>
              <a:t> Work Flow</a:t>
            </a:r>
            <a:endParaRPr sz="3200" b="1"/>
          </a:p>
        </p:txBody>
      </p:sp>
      <p:sp>
        <p:nvSpPr>
          <p:cNvPr id="131" name="Google Shape;131;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Four steps in the flow:</a:t>
            </a:r>
            <a:endParaRPr/>
          </a:p>
        </p:txBody>
      </p:sp>
      <p:pic>
        <p:nvPicPr>
          <p:cNvPr id="132" name="Google Shape;132;p18"/>
          <p:cNvPicPr preferRelativeResize="0"/>
          <p:nvPr/>
        </p:nvPicPr>
        <p:blipFill>
          <a:blip r:embed="rId3">
            <a:alphaModFix/>
          </a:blip>
          <a:stretch>
            <a:fillRect/>
          </a:stretch>
        </p:blipFill>
        <p:spPr>
          <a:xfrm>
            <a:off x="484375" y="1638400"/>
            <a:ext cx="7949350" cy="25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a:t>
            </a:r>
            <a:endParaRPr/>
          </a:p>
        </p:txBody>
      </p:sp>
      <p:sp>
        <p:nvSpPr>
          <p:cNvPr id="138" name="Google Shape;138;p19"/>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500" b="1"/>
              <a:t>Data Acquisition</a:t>
            </a:r>
            <a:r>
              <a:rPr lang="en"/>
              <a:t>: </a:t>
            </a:r>
            <a:r>
              <a:rPr lang="en" sz="1200">
                <a:solidFill>
                  <a:srgbClr val="000000"/>
                </a:solidFill>
              </a:rPr>
              <a:t>A dataset was acquired from kaggle which had columns like store(warehouse number), , holiday, markdown sales(sales during different holidays), month, size of the store and temperature of the region and it was used with minor modification for the project.</a:t>
            </a:r>
            <a:endParaRPr sz="1200">
              <a:solidFill>
                <a:srgbClr val="000000"/>
              </a:solidFill>
            </a:endParaRPr>
          </a:p>
          <a:p>
            <a:pPr marL="457200" lvl="0" indent="-361950" algn="l" rtl="0">
              <a:lnSpc>
                <a:spcPct val="120000"/>
              </a:lnSpc>
              <a:spcBef>
                <a:spcPts val="0"/>
              </a:spcBef>
              <a:spcAft>
                <a:spcPts val="0"/>
              </a:spcAft>
              <a:buSzPts val="2100"/>
              <a:buAutoNum type="arabicPeriod"/>
            </a:pPr>
            <a:r>
              <a:rPr lang="en" sz="1500" b="1">
                <a:solidFill>
                  <a:srgbClr val="000000"/>
                </a:solidFill>
              </a:rPr>
              <a:t>Data Preprocessing: </a:t>
            </a:r>
            <a:r>
              <a:rPr lang="en" sz="1200">
                <a:solidFill>
                  <a:srgbClr val="000000"/>
                </a:solidFill>
              </a:rPr>
              <a:t>Data preprocessing is an essential step in order to increase the accuracy of machine learning models. It involves handling inaccurate and missing data, noisy data in the form of outliers, and inconsistent data in the form of duplication and others.</a:t>
            </a:r>
            <a:endParaRPr sz="1200">
              <a:solidFill>
                <a:srgbClr val="000000"/>
              </a:solidFill>
            </a:endParaRPr>
          </a:p>
          <a:p>
            <a:pPr marL="457200" lvl="0" indent="-342900" algn="l" rtl="0">
              <a:lnSpc>
                <a:spcPct val="120000"/>
              </a:lnSpc>
              <a:spcBef>
                <a:spcPts val="0"/>
              </a:spcBef>
              <a:spcAft>
                <a:spcPts val="0"/>
              </a:spcAft>
              <a:buSzPts val="1800"/>
              <a:buAutoNum type="arabicPeriod"/>
            </a:pPr>
            <a:r>
              <a:rPr lang="en" sz="1100">
                <a:solidFill>
                  <a:srgbClr val="000000"/>
                </a:solidFill>
                <a:latin typeface="Arial"/>
                <a:ea typeface="Arial"/>
                <a:cs typeface="Arial"/>
                <a:sym typeface="Arial"/>
              </a:rPr>
              <a:t> </a:t>
            </a:r>
            <a:r>
              <a:rPr lang="en" sz="1200" b="1">
                <a:solidFill>
                  <a:srgbClr val="000000"/>
                </a:solidFill>
              </a:rPr>
              <a:t> </a:t>
            </a:r>
            <a:r>
              <a:rPr lang="en" sz="1500" b="1">
                <a:solidFill>
                  <a:srgbClr val="000000"/>
                </a:solidFill>
              </a:rPr>
              <a:t>Data Cleaning: </a:t>
            </a:r>
            <a:r>
              <a:rPr lang="en" sz="1200">
                <a:solidFill>
                  <a:srgbClr val="000000"/>
                </a:solidFill>
              </a:rPr>
              <a:t>Data was often not consistent; missing values or values out of range was common. The methods used for cleaning is to replace the missing or noisy values by forward filling them using mean of the feature.</a:t>
            </a:r>
            <a:endParaRPr sz="1200">
              <a:solidFill>
                <a:srgbClr val="000000"/>
              </a:solidFill>
            </a:endParaRPr>
          </a:p>
          <a:p>
            <a:pPr marL="457200" lvl="0" indent="-304800" algn="just" rtl="0">
              <a:lnSpc>
                <a:spcPct val="120000"/>
              </a:lnSpc>
              <a:spcBef>
                <a:spcPts val="0"/>
              </a:spcBef>
              <a:spcAft>
                <a:spcPts val="0"/>
              </a:spcAft>
              <a:buClr>
                <a:srgbClr val="000000"/>
              </a:buClr>
              <a:buSzPts val="1200"/>
              <a:buAutoNum type="arabicPeriod"/>
            </a:pPr>
            <a:r>
              <a:rPr lang="en" sz="1500" b="1">
                <a:solidFill>
                  <a:srgbClr val="333333"/>
                </a:solidFill>
                <a:highlight>
                  <a:srgbClr val="FFFFFF"/>
                </a:highlight>
              </a:rPr>
              <a:t>Analysis:</a:t>
            </a:r>
            <a:r>
              <a:rPr lang="en" sz="1500">
                <a:solidFill>
                  <a:srgbClr val="333333"/>
                </a:solidFill>
                <a:highlight>
                  <a:srgbClr val="FFFFFF"/>
                </a:highlight>
              </a:rPr>
              <a:t> </a:t>
            </a:r>
            <a:r>
              <a:rPr lang="en" sz="1200">
                <a:solidFill>
                  <a:srgbClr val="333333"/>
                </a:solidFill>
                <a:highlight>
                  <a:srgbClr val="FFFFFF"/>
                </a:highlight>
              </a:rPr>
              <a:t>Some of the Regression based algorithms that have been used to analyze and make predictions are:</a:t>
            </a:r>
            <a:endParaRPr sz="1200">
              <a:solidFill>
                <a:srgbClr val="333333"/>
              </a:solidFill>
              <a:highlight>
                <a:srgbClr val="FFFFFF"/>
              </a:highlight>
            </a:endParaRPr>
          </a:p>
          <a:p>
            <a:pPr marL="457200" lvl="0" indent="0" algn="just" rtl="0">
              <a:lnSpc>
                <a:spcPct val="120000"/>
              </a:lnSpc>
              <a:spcBef>
                <a:spcPts val="1200"/>
              </a:spcBef>
              <a:spcAft>
                <a:spcPts val="0"/>
              </a:spcAft>
              <a:buNone/>
            </a:pPr>
            <a:r>
              <a:rPr lang="en" sz="1200">
                <a:solidFill>
                  <a:srgbClr val="000000"/>
                </a:solidFill>
                <a:highlight>
                  <a:srgbClr val="FFFFFF"/>
                </a:highlight>
              </a:rPr>
              <a:t>1.</a:t>
            </a:r>
            <a:r>
              <a:rPr lang="en" sz="1100">
                <a:solidFill>
                  <a:srgbClr val="000000"/>
                </a:solidFill>
                <a:highlight>
                  <a:srgbClr val="FFFFFF"/>
                </a:highlight>
                <a:latin typeface="Arial"/>
                <a:ea typeface="Arial"/>
                <a:cs typeface="Arial"/>
                <a:sym typeface="Arial"/>
              </a:rPr>
              <a:t> </a:t>
            </a:r>
            <a:r>
              <a:rPr lang="en" sz="1200">
                <a:solidFill>
                  <a:srgbClr val="333333"/>
                </a:solidFill>
                <a:highlight>
                  <a:srgbClr val="FFFFFF"/>
                </a:highlight>
              </a:rPr>
              <a:t>Extra Trees Regression</a:t>
            </a:r>
            <a:br>
              <a:rPr lang="en" sz="1200">
                <a:solidFill>
                  <a:srgbClr val="333333"/>
                </a:solidFill>
                <a:highlight>
                  <a:srgbClr val="FFFFFF"/>
                </a:highlight>
              </a:rPr>
            </a:br>
            <a:r>
              <a:rPr lang="en" sz="1200">
                <a:solidFill>
                  <a:srgbClr val="000000"/>
                </a:solidFill>
                <a:highlight>
                  <a:srgbClr val="FFFFFF"/>
                </a:highlight>
              </a:rPr>
              <a:t>2.</a:t>
            </a:r>
            <a:r>
              <a:rPr lang="en" sz="1100">
                <a:solidFill>
                  <a:srgbClr val="000000"/>
                </a:solidFill>
                <a:highlight>
                  <a:srgbClr val="FFFFFF"/>
                </a:highlight>
                <a:latin typeface="Arial"/>
                <a:ea typeface="Arial"/>
                <a:cs typeface="Arial"/>
                <a:sym typeface="Arial"/>
              </a:rPr>
              <a:t> </a:t>
            </a:r>
            <a:r>
              <a:rPr lang="en" sz="1200">
                <a:solidFill>
                  <a:srgbClr val="333333"/>
                </a:solidFill>
                <a:highlight>
                  <a:srgbClr val="FFFFFF"/>
                </a:highlight>
              </a:rPr>
              <a:t>Random Forest Regression</a:t>
            </a:r>
            <a:endParaRPr sz="1200">
              <a:solidFill>
                <a:srgbClr val="333333"/>
              </a:solidFill>
              <a:highlight>
                <a:srgbClr val="FFFFFF"/>
              </a:highlight>
            </a:endParaRPr>
          </a:p>
          <a:p>
            <a:pPr marL="457200" lvl="0" indent="0" algn="just" rtl="0">
              <a:lnSpc>
                <a:spcPct val="120000"/>
              </a:lnSpc>
              <a:spcBef>
                <a:spcPts val="1200"/>
              </a:spcBef>
              <a:spcAft>
                <a:spcPts val="800"/>
              </a:spcAft>
              <a:buNone/>
            </a:pPr>
            <a:r>
              <a:rPr lang="en" sz="1200">
                <a:solidFill>
                  <a:srgbClr val="333333"/>
                </a:solidFill>
                <a:highlight>
                  <a:srgbClr val="FFFFFF"/>
                </a:highlight>
              </a:rPr>
              <a:t>3. K-Neighbours Regression</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Steps followed for prediction using the best Model</a:t>
            </a:r>
            <a:endParaRPr sz="2400"/>
          </a:p>
        </p:txBody>
      </p:sp>
      <p:sp>
        <p:nvSpPr>
          <p:cNvPr id="144" name="Google Shape;144;p20"/>
          <p:cNvSpPr txBox="1">
            <a:spLocks noGrp="1"/>
          </p:cNvSpPr>
          <p:nvPr>
            <p:ph type="body" idx="1"/>
          </p:nvPr>
        </p:nvSpPr>
        <p:spPr>
          <a:xfrm>
            <a:off x="311700" y="953500"/>
            <a:ext cx="8520600" cy="3615300"/>
          </a:xfrm>
          <a:prstGeom prst="rect">
            <a:avLst/>
          </a:prstGeom>
        </p:spPr>
        <p:txBody>
          <a:bodyPr spcFirstLastPara="1" wrap="square" lIns="91425" tIns="91425" rIns="91425" bIns="91425" anchor="t" anchorCtr="0">
            <a:noAutofit/>
          </a:bodyPr>
          <a:lstStyle/>
          <a:p>
            <a:pPr marL="0" lvl="0" indent="0" algn="l" rtl="0">
              <a:lnSpc>
                <a:spcPct val="120000"/>
              </a:lnSpc>
              <a:spcBef>
                <a:spcPts val="1200"/>
              </a:spcBef>
              <a:spcAft>
                <a:spcPts val="0"/>
              </a:spcAft>
              <a:buNone/>
            </a:pPr>
            <a:r>
              <a:rPr lang="en" sz="1700" b="1">
                <a:solidFill>
                  <a:srgbClr val="000000"/>
                </a:solidFill>
              </a:rPr>
              <a:t>K - fold cross validation is applied to select the best model for training and testing the data then and it came out to be Random Forest Regressor. </a:t>
            </a:r>
            <a:endParaRPr sz="1700" b="1">
              <a:solidFill>
                <a:srgbClr val="000000"/>
              </a:solidFill>
            </a:endParaRPr>
          </a:p>
          <a:p>
            <a:pPr marL="0" lvl="0" indent="0" algn="l" rtl="0">
              <a:lnSpc>
                <a:spcPct val="120000"/>
              </a:lnSpc>
              <a:spcBef>
                <a:spcPts val="1200"/>
              </a:spcBef>
              <a:spcAft>
                <a:spcPts val="0"/>
              </a:spcAft>
              <a:buNone/>
            </a:pPr>
            <a:r>
              <a:rPr lang="en" sz="1500">
                <a:solidFill>
                  <a:srgbClr val="000000"/>
                </a:solidFill>
              </a:rPr>
              <a:t>1) Select random samples from a given dataset.</a:t>
            </a:r>
            <a:endParaRPr sz="1400">
              <a:solidFill>
                <a:srgbClr val="000000"/>
              </a:solidFill>
              <a:latin typeface="Arial"/>
              <a:ea typeface="Arial"/>
              <a:cs typeface="Arial"/>
              <a:sym typeface="Arial"/>
            </a:endParaRPr>
          </a:p>
          <a:p>
            <a:pPr marL="0" lvl="0" indent="0" algn="l" rtl="0">
              <a:lnSpc>
                <a:spcPct val="120000"/>
              </a:lnSpc>
              <a:spcBef>
                <a:spcPts val="1200"/>
              </a:spcBef>
              <a:spcAft>
                <a:spcPts val="0"/>
              </a:spcAft>
              <a:buNone/>
            </a:pPr>
            <a:r>
              <a:rPr lang="en" sz="1500">
                <a:solidFill>
                  <a:srgbClr val="000000"/>
                </a:solidFill>
              </a:rPr>
              <a:t>2) Construct a decision tree for each sample and get a prediction result from each decision tree.</a:t>
            </a:r>
            <a:endParaRPr sz="1400">
              <a:solidFill>
                <a:srgbClr val="000000"/>
              </a:solidFill>
              <a:latin typeface="Arial"/>
              <a:ea typeface="Arial"/>
              <a:cs typeface="Arial"/>
              <a:sym typeface="Arial"/>
            </a:endParaRPr>
          </a:p>
          <a:p>
            <a:pPr marL="0" lvl="0" indent="0" algn="l" rtl="0">
              <a:lnSpc>
                <a:spcPct val="120000"/>
              </a:lnSpc>
              <a:spcBef>
                <a:spcPts val="1200"/>
              </a:spcBef>
              <a:spcAft>
                <a:spcPts val="0"/>
              </a:spcAft>
              <a:buNone/>
            </a:pPr>
            <a:r>
              <a:rPr lang="en" sz="1500">
                <a:solidFill>
                  <a:srgbClr val="000000"/>
                </a:solidFill>
              </a:rPr>
              <a:t>3) Perform a vote for each predicted result.</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0" algn="l" rtl="0">
              <a:lnSpc>
                <a:spcPct val="120000"/>
              </a:lnSpc>
              <a:spcBef>
                <a:spcPts val="1200"/>
              </a:spcBef>
              <a:spcAft>
                <a:spcPts val="0"/>
              </a:spcAft>
              <a:buNone/>
            </a:pPr>
            <a:r>
              <a:rPr lang="en" sz="1500">
                <a:solidFill>
                  <a:srgbClr val="000000"/>
                </a:solidFill>
              </a:rPr>
              <a:t>4) Select the prediction result with the most votes as the final prediction.</a:t>
            </a:r>
            <a:endParaRPr sz="1500">
              <a:solidFill>
                <a:srgbClr val="000000"/>
              </a:solidFill>
            </a:endParaRPr>
          </a:p>
          <a:p>
            <a:pPr marL="0" lvl="0" indent="0" algn="l" rtl="0">
              <a:lnSpc>
                <a:spcPct val="120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20000"/>
              </a:lnSpc>
              <a:spcBef>
                <a:spcPts val="1200"/>
              </a:spcBef>
              <a:spcAft>
                <a:spcPts val="0"/>
              </a:spcAft>
              <a:buNone/>
            </a:pPr>
            <a:r>
              <a:rPr lang="en"/>
              <a:t>Advantages of the application</a:t>
            </a:r>
            <a:endParaRPr/>
          </a:p>
        </p:txBody>
      </p:sp>
      <p:sp>
        <p:nvSpPr>
          <p:cNvPr id="150" name="Google Shape;150;p21"/>
          <p:cNvSpPr txBox="1">
            <a:spLocks noGrp="1"/>
          </p:cNvSpPr>
          <p:nvPr>
            <p:ph type="body" idx="1"/>
          </p:nvPr>
        </p:nvSpPr>
        <p:spPr>
          <a:xfrm>
            <a:off x="311700" y="1154925"/>
            <a:ext cx="8520600" cy="3414000"/>
          </a:xfrm>
          <a:prstGeom prst="rect">
            <a:avLst/>
          </a:prstGeom>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Clr>
                <a:srgbClr val="000000"/>
              </a:buClr>
              <a:buSzPts val="1450"/>
              <a:buChar char="●"/>
            </a:pPr>
            <a:r>
              <a:rPr lang="en" sz="1450" b="1">
                <a:solidFill>
                  <a:srgbClr val="000000"/>
                </a:solidFill>
                <a:highlight>
                  <a:srgbClr val="FFFFFF"/>
                </a:highlight>
              </a:rPr>
              <a:t>Minimize errors, delays, and disruptions</a:t>
            </a:r>
            <a:r>
              <a:rPr lang="en" sz="1450">
                <a:solidFill>
                  <a:srgbClr val="000000"/>
                </a:solidFill>
                <a:highlight>
                  <a:srgbClr val="FFFFFF"/>
                </a:highlight>
              </a:rPr>
              <a:t> – With the proper processes and technologies in place, one should be able to automate and streamline warehouse operations to avoid costly delays and reduce human and system errors.</a:t>
            </a:r>
            <a:endParaRPr sz="1450">
              <a:solidFill>
                <a:srgbClr val="000000"/>
              </a:solidFill>
              <a:highlight>
                <a:srgbClr val="FFFFFF"/>
              </a:highlight>
            </a:endParaRPr>
          </a:p>
          <a:p>
            <a:pPr marL="457200" lvl="0" indent="-320675" algn="l" rtl="0">
              <a:lnSpc>
                <a:spcPct val="115000"/>
              </a:lnSpc>
              <a:spcBef>
                <a:spcPts val="0"/>
              </a:spcBef>
              <a:spcAft>
                <a:spcPts val="0"/>
              </a:spcAft>
              <a:buClr>
                <a:srgbClr val="000000"/>
              </a:buClr>
              <a:buSzPts val="1450"/>
              <a:buChar char="●"/>
            </a:pPr>
            <a:r>
              <a:rPr lang="en" sz="1450" b="1">
                <a:solidFill>
                  <a:srgbClr val="000000"/>
                </a:solidFill>
                <a:highlight>
                  <a:srgbClr val="FFFFFF"/>
                </a:highlight>
              </a:rPr>
              <a:t>Maximize productivity</a:t>
            </a:r>
            <a:r>
              <a:rPr lang="en" sz="1450">
                <a:solidFill>
                  <a:srgbClr val="000000"/>
                </a:solidFill>
                <a:highlight>
                  <a:srgbClr val="FFFFFF"/>
                </a:highlight>
              </a:rPr>
              <a:t> – Establishing and maintaining an efficient flow of inbound and outbound activity throughout warehouse will increase the overall quantity of products, company can process and improve the speed at which you can ship them to customers.</a:t>
            </a:r>
            <a:endParaRPr sz="1450">
              <a:solidFill>
                <a:srgbClr val="000000"/>
              </a:solidFill>
              <a:highlight>
                <a:srgbClr val="FFFFFF"/>
              </a:highlight>
            </a:endParaRPr>
          </a:p>
          <a:p>
            <a:pPr marL="457200" lvl="0" indent="-320675" algn="l" rtl="0">
              <a:lnSpc>
                <a:spcPct val="115000"/>
              </a:lnSpc>
              <a:spcBef>
                <a:spcPts val="0"/>
              </a:spcBef>
              <a:spcAft>
                <a:spcPts val="0"/>
              </a:spcAft>
              <a:buClr>
                <a:srgbClr val="000000"/>
              </a:buClr>
              <a:buSzPts val="1450"/>
              <a:buChar char="●"/>
            </a:pPr>
            <a:r>
              <a:rPr lang="en" sz="1450" b="1">
                <a:solidFill>
                  <a:srgbClr val="000000"/>
                </a:solidFill>
                <a:highlight>
                  <a:schemeClr val="lt1"/>
                </a:highlight>
              </a:rPr>
              <a:t>Provide supply chain visibility</a:t>
            </a:r>
            <a:r>
              <a:rPr lang="en" sz="1450">
                <a:solidFill>
                  <a:srgbClr val="000000"/>
                </a:solidFill>
                <a:highlight>
                  <a:schemeClr val="lt1"/>
                </a:highlight>
              </a:rPr>
              <a:t> – The more visibility vendors, and logistics partners have into the receiving, packaging, labeling, and shipping methods, the more smoothly operations will run.</a:t>
            </a:r>
            <a:endParaRPr sz="2000"/>
          </a:p>
          <a:p>
            <a:pPr marL="457200" lvl="0" indent="-320675" algn="l" rtl="0">
              <a:lnSpc>
                <a:spcPct val="115000"/>
              </a:lnSpc>
              <a:spcBef>
                <a:spcPts val="0"/>
              </a:spcBef>
              <a:spcAft>
                <a:spcPts val="0"/>
              </a:spcAft>
              <a:buClr>
                <a:srgbClr val="000000"/>
              </a:buClr>
              <a:buSzPts val="1450"/>
              <a:buChar char="●"/>
            </a:pPr>
            <a:r>
              <a:rPr lang="en" sz="1450" b="1">
                <a:solidFill>
                  <a:srgbClr val="000000"/>
                </a:solidFill>
                <a:highlight>
                  <a:srgbClr val="FFFFFF"/>
                </a:highlight>
              </a:rPr>
              <a:t>Ensure compliance and security</a:t>
            </a:r>
            <a:r>
              <a:rPr lang="en" sz="1450">
                <a:solidFill>
                  <a:srgbClr val="000000"/>
                </a:solidFill>
                <a:highlight>
                  <a:srgbClr val="FFFFFF"/>
                </a:highlight>
              </a:rPr>
              <a:t> – The phrase “safety first” is especially important in warehouses, which require workers to operate heavy machinery. It is needed to make sure one is operating in compliance with  various supply chain vendors and partners to prevent any unnecessary roadblocks. </a:t>
            </a:r>
            <a:endParaRPr sz="1450">
              <a:solidFill>
                <a:srgbClr val="000000"/>
              </a:solidFill>
              <a:highlight>
                <a:srgbClr val="FFFFFF"/>
              </a:highlight>
            </a:endParaRPr>
          </a:p>
          <a:p>
            <a:pPr marL="45720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PresentationFormat>On-screen Show (16:9)</PresentationFormat>
  <Paragraphs>63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Montserrat</vt:lpstr>
      <vt:lpstr>Roboto</vt:lpstr>
      <vt:lpstr>Georgia</vt:lpstr>
      <vt:lpstr>Geometric</vt:lpstr>
      <vt:lpstr>Optimized Warehouse Management Of Perishable Goods For A Food Delivery Company </vt:lpstr>
      <vt:lpstr>Proposed Solution </vt:lpstr>
      <vt:lpstr>Approach towards Solution</vt:lpstr>
      <vt:lpstr>Slide 4</vt:lpstr>
      <vt:lpstr>Software Requirements</vt:lpstr>
      <vt:lpstr>                            Work Flow</vt:lpstr>
      <vt:lpstr>Steps</vt:lpstr>
      <vt:lpstr>Steps followed for prediction using the best Model</vt:lpstr>
      <vt:lpstr>Advantages of the application</vt:lpstr>
      <vt:lpstr>SCREENSHOTS</vt:lpstr>
      <vt:lpstr>DASHBOARD </vt:lpstr>
      <vt:lpstr>ADD NEW WAREHOUSE</vt:lpstr>
      <vt:lpstr>REMOVE WAREHOUSE</vt:lpstr>
      <vt:lpstr>ADD NEW SUPPLIER</vt:lpstr>
      <vt:lpstr>ADD NEW PRODUCT</vt:lpstr>
      <vt:lpstr>CHECK SUPPLIES NEEDED</vt:lpstr>
      <vt:lpstr>CHATBOT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Warehouse Management Of Perishable Goods For A Food Delivery Company</dc:title>
  <dc:creator>HP</dc:creator>
  <cp:lastModifiedBy>HP</cp:lastModifiedBy>
  <cp:revision>1</cp:revision>
  <dcterms:modified xsi:type="dcterms:W3CDTF">2020-07-15T10:16:30Z</dcterms:modified>
</cp:coreProperties>
</file>