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riin.org/article/effects-covid-19-transporatation-demand" TargetMode="External"/><Relationship Id="rId2" Type="http://schemas.openxmlformats.org/officeDocument/2006/relationships/hyperlink" Target="https://www.transformative-mobility.org/news/the-covid-19-outbreak-and-implication-to-public-transport-some-observation" TargetMode="External"/><Relationship Id="rId1" Type="http://schemas.openxmlformats.org/officeDocument/2006/relationships/slideLayout" Target="../slideLayouts/slideLayout2.xml"/><Relationship Id="rId4" Type="http://schemas.openxmlformats.org/officeDocument/2006/relationships/hyperlink" Target="https://www.uitp.org/public-transport-and-covid-1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DC2C-A84E-4F46-A800-2D14E4856B37}"/>
              </a:ext>
            </a:extLst>
          </p:cNvPr>
          <p:cNvSpPr>
            <a:spLocks noGrp="1"/>
          </p:cNvSpPr>
          <p:nvPr>
            <p:ph type="ctrTitle"/>
          </p:nvPr>
        </p:nvSpPr>
        <p:spPr>
          <a:xfrm>
            <a:off x="1163832" y="2291180"/>
            <a:ext cx="9737946" cy="1357544"/>
          </a:xfrm>
        </p:spPr>
        <p:txBody>
          <a:bodyPr/>
          <a:lstStyle/>
          <a:p>
            <a:r>
              <a:rPr lang="en-US" sz="5400" dirty="0">
                <a:latin typeface="Algerian" panose="04020705040A02060702" pitchFamily="82" charset="0"/>
              </a:rPr>
              <a:t>  IBM HACK CHALLENGE 2020</a:t>
            </a:r>
            <a:endParaRPr lang="en-IN" sz="5400" dirty="0">
              <a:latin typeface="Algerian" panose="04020705040A02060702" pitchFamily="82" charset="0"/>
            </a:endParaRPr>
          </a:p>
        </p:txBody>
      </p:sp>
    </p:spTree>
    <p:extLst>
      <p:ext uri="{BB962C8B-B14F-4D97-AF65-F5344CB8AC3E}">
        <p14:creationId xmlns:p14="http://schemas.microsoft.com/office/powerpoint/2010/main" val="397690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2B16-7E4E-4A7A-9AB9-6F6BD3C4AEF3}"/>
              </a:ext>
            </a:extLst>
          </p:cNvPr>
          <p:cNvSpPr>
            <a:spLocks noGrp="1"/>
          </p:cNvSpPr>
          <p:nvPr>
            <p:ph type="title"/>
          </p:nvPr>
        </p:nvSpPr>
        <p:spPr>
          <a:xfrm>
            <a:off x="372863" y="452718"/>
            <a:ext cx="9677972" cy="594847"/>
          </a:xfrm>
        </p:spPr>
        <p:txBody>
          <a:bodyPr/>
          <a:lstStyle/>
          <a:p>
            <a:r>
              <a:rPr lang="en-US" sz="4000" u="sng" dirty="0">
                <a:latin typeface="Constantia" panose="02030602050306030303" pitchFamily="18" charset="0"/>
              </a:rPr>
              <a:t>Problem statement:-</a:t>
            </a:r>
            <a:endParaRPr lang="en-IN" sz="4000" u="sng" dirty="0">
              <a:latin typeface="Constantia" panose="02030602050306030303" pitchFamily="18" charset="0"/>
            </a:endParaRPr>
          </a:p>
        </p:txBody>
      </p:sp>
      <p:sp>
        <p:nvSpPr>
          <p:cNvPr id="3" name="Content Placeholder 2">
            <a:extLst>
              <a:ext uri="{FF2B5EF4-FFF2-40B4-BE49-F238E27FC236}">
                <a16:creationId xmlns:a16="http://schemas.microsoft.com/office/drawing/2014/main" id="{3DF70225-61EA-4587-A7A3-5D9066255765}"/>
              </a:ext>
            </a:extLst>
          </p:cNvPr>
          <p:cNvSpPr>
            <a:spLocks noGrp="1"/>
          </p:cNvSpPr>
          <p:nvPr>
            <p:ph idx="1"/>
          </p:nvPr>
        </p:nvSpPr>
        <p:spPr>
          <a:xfrm>
            <a:off x="585926" y="1331651"/>
            <a:ext cx="11070455" cy="594848"/>
          </a:xfrm>
        </p:spPr>
        <p:txBody>
          <a:bodyPr>
            <a:normAutofit fontScale="70000" lnSpcReduction="20000"/>
          </a:bodyPr>
          <a:lstStyle/>
          <a:p>
            <a:r>
              <a:rPr lang="en-US" dirty="0"/>
              <a:t> </a:t>
            </a:r>
            <a:r>
              <a:rPr lang="en-US" sz="3600" dirty="0">
                <a:latin typeface="Constantia" panose="02030602050306030303" pitchFamily="18" charset="0"/>
              </a:rPr>
              <a:t>Intelligent Post-Lock Down Management System for Public Transportation</a:t>
            </a:r>
            <a:endParaRPr lang="en-IN" sz="3600" dirty="0">
              <a:latin typeface="Constantia" panose="02030602050306030303" pitchFamily="18" charset="0"/>
            </a:endParaRPr>
          </a:p>
        </p:txBody>
      </p:sp>
      <p:sp>
        <p:nvSpPr>
          <p:cNvPr id="7" name="TextBox 6">
            <a:extLst>
              <a:ext uri="{FF2B5EF4-FFF2-40B4-BE49-F238E27FC236}">
                <a16:creationId xmlns:a16="http://schemas.microsoft.com/office/drawing/2014/main" id="{D85704DC-AF71-4C5D-B18A-958C3FBEB39F}"/>
              </a:ext>
            </a:extLst>
          </p:cNvPr>
          <p:cNvSpPr txBox="1"/>
          <p:nvPr/>
        </p:nvSpPr>
        <p:spPr>
          <a:xfrm>
            <a:off x="1322773" y="2441359"/>
            <a:ext cx="8807962" cy="1938992"/>
          </a:xfrm>
          <a:prstGeom prst="rect">
            <a:avLst/>
          </a:prstGeom>
          <a:noFill/>
        </p:spPr>
        <p:txBody>
          <a:bodyPr wrap="square" rtlCol="0">
            <a:spAutoFit/>
          </a:bodyPr>
          <a:lstStyle/>
          <a:p>
            <a:r>
              <a:rPr lang="en-US" sz="2400" dirty="0">
                <a:latin typeface="Constantia" panose="02030602050306030303" pitchFamily="18" charset="0"/>
              </a:rPr>
              <a:t>Post-Lockdown, it  will be risky to allow the public transportation without proper mechanism to maintain social distancing, especially the frequency of buses, trains and metros shall be managed properly to utilize the capacity with social distancing criteria</a:t>
            </a:r>
            <a:r>
              <a:rPr lang="en-US" sz="2400" dirty="0"/>
              <a:t>. </a:t>
            </a:r>
            <a:endParaRPr lang="en-IN" sz="2400" dirty="0"/>
          </a:p>
        </p:txBody>
      </p:sp>
    </p:spTree>
    <p:extLst>
      <p:ext uri="{BB962C8B-B14F-4D97-AF65-F5344CB8AC3E}">
        <p14:creationId xmlns:p14="http://schemas.microsoft.com/office/powerpoint/2010/main" val="3066944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FFD7-BC6F-4907-9FCF-7C691F118460}"/>
              </a:ext>
            </a:extLst>
          </p:cNvPr>
          <p:cNvSpPr>
            <a:spLocks noGrp="1"/>
          </p:cNvSpPr>
          <p:nvPr>
            <p:ph type="title"/>
          </p:nvPr>
        </p:nvSpPr>
        <p:spPr>
          <a:xfrm>
            <a:off x="372863" y="230820"/>
            <a:ext cx="9677972" cy="861134"/>
          </a:xfrm>
        </p:spPr>
        <p:txBody>
          <a:bodyPr/>
          <a:lstStyle/>
          <a:p>
            <a:r>
              <a:rPr lang="en-US" dirty="0">
                <a:latin typeface="Constantia" panose="02030602050306030303" pitchFamily="18" charset="0"/>
              </a:rPr>
              <a:t>Expected Solution:-</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C852A230-E201-404D-8689-CD46163B5302}"/>
              </a:ext>
            </a:extLst>
          </p:cNvPr>
          <p:cNvSpPr>
            <a:spLocks noGrp="1"/>
          </p:cNvSpPr>
          <p:nvPr>
            <p:ph idx="1"/>
          </p:nvPr>
        </p:nvSpPr>
        <p:spPr>
          <a:xfrm>
            <a:off x="736847" y="1091954"/>
            <a:ext cx="10591059" cy="5156445"/>
          </a:xfrm>
        </p:spPr>
        <p:txBody>
          <a:bodyPr>
            <a:normAutofit fontScale="92500" lnSpcReduction="10000"/>
          </a:bodyPr>
          <a:lstStyle/>
          <a:p>
            <a:r>
              <a:rPr lang="en-US" dirty="0">
                <a:latin typeface="Constantia" panose="02030602050306030303" pitchFamily="18" charset="0"/>
              </a:rPr>
              <a:t>An intelligent app to schedule the timings of transportation , avoiding the over occupancy of public transport.</a:t>
            </a:r>
          </a:p>
          <a:p>
            <a:endParaRPr lang="en-US" dirty="0">
              <a:latin typeface="Constantia" panose="02030602050306030303" pitchFamily="18" charset="0"/>
            </a:endParaRPr>
          </a:p>
          <a:p>
            <a:pPr marL="0" indent="0">
              <a:buNone/>
            </a:pPr>
            <a:endParaRPr lang="en-US" dirty="0">
              <a:latin typeface="Constantia" panose="02030602050306030303" pitchFamily="18" charset="0"/>
            </a:endParaRPr>
          </a:p>
          <a:p>
            <a:pPr marL="0" indent="0">
              <a:buNone/>
            </a:pPr>
            <a:endParaRPr lang="en-US" dirty="0">
              <a:latin typeface="Constantia" panose="02030602050306030303" pitchFamily="18" charset="0"/>
            </a:endParaRPr>
          </a:p>
          <a:p>
            <a:r>
              <a:rPr lang="en-US" dirty="0">
                <a:latin typeface="Constantia" panose="02030602050306030303" pitchFamily="18" charset="0"/>
              </a:rPr>
              <a:t>IBM Watson Assistant, Python 2 or 3, IBM Watson Studio, IBM Cloud for Deployment, Any Web/Mobile app frameworks. </a:t>
            </a:r>
          </a:p>
          <a:p>
            <a:endParaRPr lang="en-US" dirty="0">
              <a:latin typeface="Constantia" panose="02030602050306030303" pitchFamily="18" charset="0"/>
            </a:endParaRPr>
          </a:p>
          <a:p>
            <a:endParaRPr lang="en-US" dirty="0">
              <a:latin typeface="Constantia" panose="02030602050306030303" pitchFamily="18" charset="0"/>
            </a:endParaRPr>
          </a:p>
          <a:p>
            <a:pPr marL="0" indent="0">
              <a:buNone/>
            </a:pPr>
            <a:endParaRPr lang="en-US" dirty="0">
              <a:latin typeface="Constantia" panose="02030602050306030303" pitchFamily="18" charset="0"/>
            </a:endParaRPr>
          </a:p>
          <a:p>
            <a:r>
              <a:rPr lang="en-US" dirty="0">
                <a:latin typeface="Constantia" panose="02030602050306030303" pitchFamily="18" charset="0"/>
              </a:rPr>
              <a:t>1. </a:t>
            </a:r>
            <a:r>
              <a:rPr lang="en-US" dirty="0">
                <a:latin typeface="Constantia" panose="02030602050306030303" pitchFamily="18" charset="0"/>
                <a:hlinkClick r:id="rId2"/>
              </a:rPr>
              <a:t>https://www.transformative-mobility.org/news/the-covid-19-outbreak-and-implication-to-public-transport-some-observation</a:t>
            </a:r>
            <a:endParaRPr lang="en-US" dirty="0">
              <a:latin typeface="Constantia" panose="02030602050306030303" pitchFamily="18" charset="0"/>
            </a:endParaRPr>
          </a:p>
          <a:p>
            <a:r>
              <a:rPr lang="en-US" dirty="0">
                <a:latin typeface="Constantia" panose="02030602050306030303" pitchFamily="18" charset="0"/>
              </a:rPr>
              <a:t>2. </a:t>
            </a:r>
            <a:r>
              <a:rPr lang="en-US" dirty="0">
                <a:latin typeface="Constantia" panose="02030602050306030303" pitchFamily="18" charset="0"/>
                <a:hlinkClick r:id="rId3"/>
              </a:rPr>
              <a:t>https://www.teriin.org/article/effects-covid-19-transporatation-demand</a:t>
            </a:r>
            <a:endParaRPr lang="en-US" dirty="0">
              <a:latin typeface="Constantia" panose="02030602050306030303" pitchFamily="18" charset="0"/>
            </a:endParaRPr>
          </a:p>
          <a:p>
            <a:r>
              <a:rPr lang="en-US" dirty="0">
                <a:latin typeface="Constantia" panose="02030602050306030303" pitchFamily="18" charset="0"/>
              </a:rPr>
              <a:t>3. </a:t>
            </a:r>
            <a:r>
              <a:rPr lang="en-US" dirty="0">
                <a:latin typeface="Constantia" panose="02030602050306030303" pitchFamily="18" charset="0"/>
                <a:hlinkClick r:id="rId4"/>
              </a:rPr>
              <a:t>https://www.uitp.org/public-transport-and-covid-19</a:t>
            </a:r>
            <a:endParaRPr lang="en-US" dirty="0">
              <a:latin typeface="Constantia" panose="02030602050306030303" pitchFamily="18" charset="0"/>
            </a:endParaRPr>
          </a:p>
          <a:p>
            <a:pPr marL="0" indent="0">
              <a:buNone/>
            </a:pPr>
            <a:endParaRPr lang="en-US" dirty="0">
              <a:latin typeface="Constantia" panose="02030602050306030303" pitchFamily="18" charset="0"/>
            </a:endParaRPr>
          </a:p>
          <a:p>
            <a:endParaRPr lang="en-US" dirty="0">
              <a:latin typeface="Constantia" panose="02030602050306030303" pitchFamily="18" charset="0"/>
            </a:endParaRPr>
          </a:p>
        </p:txBody>
      </p:sp>
      <p:sp>
        <p:nvSpPr>
          <p:cNvPr id="4" name="TextBox 3">
            <a:extLst>
              <a:ext uri="{FF2B5EF4-FFF2-40B4-BE49-F238E27FC236}">
                <a16:creationId xmlns:a16="http://schemas.microsoft.com/office/drawing/2014/main" id="{12D7E4EF-9A7C-473D-93B8-8AFF6B929611}"/>
              </a:ext>
            </a:extLst>
          </p:cNvPr>
          <p:cNvSpPr txBox="1"/>
          <p:nvPr/>
        </p:nvSpPr>
        <p:spPr>
          <a:xfrm>
            <a:off x="372863" y="2050742"/>
            <a:ext cx="9313006" cy="646331"/>
          </a:xfrm>
          <a:prstGeom prst="rect">
            <a:avLst/>
          </a:prstGeom>
          <a:noFill/>
        </p:spPr>
        <p:txBody>
          <a:bodyPr wrap="square" rtlCol="0">
            <a:spAutoFit/>
          </a:bodyPr>
          <a:lstStyle/>
          <a:p>
            <a:r>
              <a:rPr lang="en-US" sz="3600" dirty="0">
                <a:latin typeface="Constantia" panose="02030602050306030303" pitchFamily="18" charset="0"/>
              </a:rPr>
              <a:t>Technologies and Tools:-</a:t>
            </a:r>
            <a:endParaRPr lang="en-IN" sz="3600" dirty="0">
              <a:latin typeface="Constantia" panose="02030602050306030303" pitchFamily="18" charset="0"/>
            </a:endParaRPr>
          </a:p>
        </p:txBody>
      </p:sp>
      <p:sp>
        <p:nvSpPr>
          <p:cNvPr id="7" name="TextBox 6">
            <a:extLst>
              <a:ext uri="{FF2B5EF4-FFF2-40B4-BE49-F238E27FC236}">
                <a16:creationId xmlns:a16="http://schemas.microsoft.com/office/drawing/2014/main" id="{CEBB85D6-9F26-4BE3-9DED-6175BAF60E6D}"/>
              </a:ext>
            </a:extLst>
          </p:cNvPr>
          <p:cNvSpPr txBox="1"/>
          <p:nvPr/>
        </p:nvSpPr>
        <p:spPr>
          <a:xfrm>
            <a:off x="546144" y="3976262"/>
            <a:ext cx="4483222" cy="707886"/>
          </a:xfrm>
          <a:prstGeom prst="rect">
            <a:avLst/>
          </a:prstGeom>
          <a:noFill/>
        </p:spPr>
        <p:txBody>
          <a:bodyPr wrap="square" rtlCol="0">
            <a:spAutoFit/>
          </a:bodyPr>
          <a:lstStyle/>
          <a:p>
            <a:r>
              <a:rPr lang="en-US" sz="4000" dirty="0">
                <a:latin typeface="Constantia" panose="02030602050306030303" pitchFamily="18" charset="0"/>
              </a:rPr>
              <a:t>Reference</a:t>
            </a:r>
            <a:endParaRPr lang="en-IN" sz="4000" dirty="0">
              <a:latin typeface="Constantia" panose="02030602050306030303" pitchFamily="18" charset="0"/>
            </a:endParaRPr>
          </a:p>
        </p:txBody>
      </p:sp>
    </p:spTree>
    <p:extLst>
      <p:ext uri="{BB962C8B-B14F-4D97-AF65-F5344CB8AC3E}">
        <p14:creationId xmlns:p14="http://schemas.microsoft.com/office/powerpoint/2010/main" val="36461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7269-B29D-4504-A50A-8E480628D1E4}"/>
              </a:ext>
            </a:extLst>
          </p:cNvPr>
          <p:cNvSpPr>
            <a:spLocks noGrp="1"/>
          </p:cNvSpPr>
          <p:nvPr>
            <p:ph type="title"/>
          </p:nvPr>
        </p:nvSpPr>
        <p:spPr>
          <a:xfrm>
            <a:off x="248575" y="213064"/>
            <a:ext cx="9802259" cy="905522"/>
          </a:xfrm>
        </p:spPr>
        <p:txBody>
          <a:bodyPr/>
          <a:lstStyle/>
          <a:p>
            <a:r>
              <a:rPr lang="en-US" dirty="0">
                <a:latin typeface="Constantia" panose="02030602050306030303" pitchFamily="18" charset="0"/>
              </a:rPr>
              <a:t>TEAM :   ENIGMA</a:t>
            </a:r>
            <a:br>
              <a:rPr lang="en-US" dirty="0">
                <a:latin typeface="Constantia" panose="02030602050306030303" pitchFamily="18" charset="0"/>
              </a:rPr>
            </a:br>
            <a:r>
              <a:rPr lang="en-US" dirty="0">
                <a:latin typeface="Constantia" panose="02030602050306030303" pitchFamily="18" charset="0"/>
              </a:rPr>
              <a:t> </a:t>
            </a:r>
            <a:r>
              <a:rPr lang="en-US" sz="2400" dirty="0">
                <a:latin typeface="Constantia" panose="02030602050306030303" pitchFamily="18" charset="0"/>
              </a:rPr>
              <a:t>Our team ENIGMA consists of 4 members:</a:t>
            </a:r>
            <a:br>
              <a:rPr lang="en-US" sz="2400" dirty="0">
                <a:latin typeface="Constantia" panose="02030602050306030303" pitchFamily="18" charset="0"/>
              </a:rPr>
            </a:br>
            <a:r>
              <a:rPr lang="en-US" sz="2400" dirty="0">
                <a:latin typeface="Constantia" panose="02030602050306030303" pitchFamily="18" charset="0"/>
              </a:rPr>
              <a:t>    1. Aditi Akhilesh</a:t>
            </a:r>
            <a:br>
              <a:rPr lang="en-US" sz="2400" dirty="0">
                <a:latin typeface="Constantia" panose="02030602050306030303" pitchFamily="18" charset="0"/>
              </a:rPr>
            </a:br>
            <a:r>
              <a:rPr lang="en-US" sz="2400" dirty="0">
                <a:latin typeface="Constantia" panose="02030602050306030303" pitchFamily="18" charset="0"/>
              </a:rPr>
              <a:t>            Electronics and Communication Engineering Student</a:t>
            </a:r>
            <a:br>
              <a:rPr lang="en-US" sz="2400" dirty="0">
                <a:latin typeface="Constantia" panose="02030602050306030303" pitchFamily="18" charset="0"/>
              </a:rPr>
            </a:br>
            <a:r>
              <a:rPr lang="en-US" sz="2400" dirty="0">
                <a:latin typeface="Constantia" panose="02030602050306030303" pitchFamily="18" charset="0"/>
              </a:rPr>
              <a:t>            Saintgits College of Engineering, Kottayam</a:t>
            </a:r>
            <a:br>
              <a:rPr lang="en-US" sz="2400" dirty="0">
                <a:latin typeface="Constantia" panose="02030602050306030303" pitchFamily="18" charset="0"/>
              </a:rPr>
            </a:br>
            <a:r>
              <a:rPr lang="en-US" sz="2400" dirty="0">
                <a:latin typeface="Constantia" panose="02030602050306030303" pitchFamily="18" charset="0"/>
              </a:rPr>
              <a:t>   2. Anakha P Kumar </a:t>
            </a:r>
            <a:br>
              <a:rPr lang="en-US" sz="2400" dirty="0">
                <a:latin typeface="Constantia" panose="02030602050306030303" pitchFamily="18" charset="0"/>
              </a:rPr>
            </a:br>
            <a:r>
              <a:rPr lang="en-US" sz="2400" dirty="0">
                <a:latin typeface="Constantia" panose="02030602050306030303" pitchFamily="18" charset="0"/>
              </a:rPr>
              <a:t>            Electronics and Communication Engineering Student</a:t>
            </a:r>
            <a:br>
              <a:rPr lang="en-US" sz="2400" dirty="0">
                <a:latin typeface="Constantia" panose="02030602050306030303" pitchFamily="18" charset="0"/>
              </a:rPr>
            </a:br>
            <a:r>
              <a:rPr lang="en-US" sz="2400" dirty="0">
                <a:latin typeface="Constantia" panose="02030602050306030303" pitchFamily="18" charset="0"/>
              </a:rPr>
              <a:t>            Saintgits College of Engineering, Kottayam</a:t>
            </a:r>
            <a:br>
              <a:rPr lang="en-US" sz="2400" dirty="0">
                <a:latin typeface="Constantia" panose="02030602050306030303" pitchFamily="18" charset="0"/>
              </a:rPr>
            </a:br>
            <a:r>
              <a:rPr lang="en-US" sz="2400" dirty="0">
                <a:latin typeface="Constantia" panose="02030602050306030303" pitchFamily="18" charset="0"/>
              </a:rPr>
              <a:t>   3. Christy Zachariah</a:t>
            </a:r>
            <a:br>
              <a:rPr lang="en-US" sz="2400" dirty="0">
                <a:latin typeface="Constantia" panose="02030602050306030303" pitchFamily="18" charset="0"/>
              </a:rPr>
            </a:br>
            <a:r>
              <a:rPr lang="en-US" sz="2400" dirty="0">
                <a:latin typeface="Constantia" panose="02030602050306030303" pitchFamily="18" charset="0"/>
              </a:rPr>
              <a:t>            Electronics and Communication Engineering Student</a:t>
            </a:r>
            <a:br>
              <a:rPr lang="en-US" sz="2400" dirty="0">
                <a:latin typeface="Constantia" panose="02030602050306030303" pitchFamily="18" charset="0"/>
              </a:rPr>
            </a:br>
            <a:r>
              <a:rPr lang="en-US" sz="2400" dirty="0">
                <a:latin typeface="Constantia" panose="02030602050306030303" pitchFamily="18" charset="0"/>
              </a:rPr>
              <a:t>            Saintgits College of Engineering, Kottayam</a:t>
            </a:r>
            <a:br>
              <a:rPr lang="en-US" sz="2400" dirty="0">
                <a:latin typeface="Constantia" panose="02030602050306030303" pitchFamily="18" charset="0"/>
              </a:rPr>
            </a:br>
            <a:r>
              <a:rPr lang="en-US" sz="2400" dirty="0">
                <a:latin typeface="Constantia" panose="02030602050306030303" pitchFamily="18" charset="0"/>
              </a:rPr>
              <a:t>   4. Femi Elsa Thomas </a:t>
            </a:r>
            <a:br>
              <a:rPr lang="en-US" sz="2400" dirty="0">
                <a:latin typeface="Constantia" panose="02030602050306030303" pitchFamily="18" charset="0"/>
              </a:rPr>
            </a:br>
            <a:r>
              <a:rPr lang="en-US" sz="2400" dirty="0">
                <a:latin typeface="Constantia" panose="02030602050306030303" pitchFamily="18" charset="0"/>
              </a:rPr>
              <a:t>            Electronics and Communication Engineering Student</a:t>
            </a:r>
            <a:br>
              <a:rPr lang="en-US" sz="2400" dirty="0">
                <a:latin typeface="Constantia" panose="02030602050306030303" pitchFamily="18" charset="0"/>
              </a:rPr>
            </a:br>
            <a:r>
              <a:rPr lang="en-US" sz="2400" dirty="0">
                <a:latin typeface="Constantia" panose="02030602050306030303" pitchFamily="18" charset="0"/>
              </a:rPr>
              <a:t>            Saintgits College of Engineering, Kottayam</a:t>
            </a:r>
            <a:br>
              <a:rPr lang="en-US" sz="2400" dirty="0">
                <a:latin typeface="Constantia" panose="02030602050306030303" pitchFamily="18" charset="0"/>
              </a:rPr>
            </a:br>
            <a:r>
              <a:rPr lang="en-US" sz="2400" dirty="0">
                <a:latin typeface="Constantia" panose="02030602050306030303" pitchFamily="18" charset="0"/>
              </a:rPr>
              <a:t>             </a:t>
            </a:r>
            <a:br>
              <a:rPr lang="en-US" sz="2400" dirty="0">
                <a:latin typeface="Constantia" panose="02030602050306030303" pitchFamily="18" charset="0"/>
              </a:rPr>
            </a:br>
            <a:r>
              <a:rPr lang="en-US" sz="2400" dirty="0">
                <a:latin typeface="Constantia" panose="02030602050306030303" pitchFamily="18" charset="0"/>
              </a:rPr>
              <a:t>             </a:t>
            </a:r>
            <a:br>
              <a:rPr lang="en-US" sz="2400" dirty="0">
                <a:latin typeface="Constantia" panose="02030602050306030303" pitchFamily="18" charset="0"/>
              </a:rPr>
            </a:br>
            <a:r>
              <a:rPr lang="en-US" sz="2400" dirty="0">
                <a:latin typeface="Constantia" panose="02030602050306030303" pitchFamily="18" charset="0"/>
              </a:rPr>
              <a:t>             </a:t>
            </a:r>
            <a:br>
              <a:rPr lang="en-US" sz="2400" dirty="0">
                <a:latin typeface="Constantia" panose="02030602050306030303" pitchFamily="18" charset="0"/>
              </a:rPr>
            </a:br>
            <a:r>
              <a:rPr lang="en-US" sz="2400" dirty="0">
                <a:latin typeface="Constantia" panose="02030602050306030303" pitchFamily="18" charset="0"/>
              </a:rPr>
              <a:t>            </a:t>
            </a:r>
            <a:br>
              <a:rPr lang="en-US" sz="2400" dirty="0">
                <a:latin typeface="Constantia" panose="02030602050306030303" pitchFamily="18" charset="0"/>
              </a:rPr>
            </a:br>
            <a:r>
              <a:rPr lang="en-US" sz="2400" dirty="0">
                <a:latin typeface="Constantia" panose="02030602050306030303" pitchFamily="18" charset="0"/>
              </a:rPr>
              <a:t>            </a:t>
            </a:r>
            <a:br>
              <a:rPr lang="en-US" dirty="0">
                <a:latin typeface="Constantia" panose="02030602050306030303" pitchFamily="18" charset="0"/>
              </a:rPr>
            </a:br>
            <a:r>
              <a:rPr lang="en-US" dirty="0">
                <a:latin typeface="Constantia" panose="02030602050306030303" pitchFamily="18" charset="0"/>
              </a:rPr>
              <a:t>    </a:t>
            </a:r>
            <a:endParaRPr lang="en-IN" dirty="0">
              <a:latin typeface="Constantia" panose="02030602050306030303" pitchFamily="18" charset="0"/>
            </a:endParaRPr>
          </a:p>
        </p:txBody>
      </p:sp>
    </p:spTree>
    <p:extLst>
      <p:ext uri="{BB962C8B-B14F-4D97-AF65-F5344CB8AC3E}">
        <p14:creationId xmlns:p14="http://schemas.microsoft.com/office/powerpoint/2010/main" val="93430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286B-35DC-4122-979E-B8FAD7E8081C}"/>
              </a:ext>
            </a:extLst>
          </p:cNvPr>
          <p:cNvSpPr>
            <a:spLocks noGrp="1"/>
          </p:cNvSpPr>
          <p:nvPr>
            <p:ph type="title"/>
          </p:nvPr>
        </p:nvSpPr>
        <p:spPr>
          <a:xfrm>
            <a:off x="230819" y="142044"/>
            <a:ext cx="9820015" cy="1003176"/>
          </a:xfrm>
        </p:spPr>
        <p:txBody>
          <a:bodyPr/>
          <a:lstStyle/>
          <a:p>
            <a:r>
              <a:rPr lang="en-US" dirty="0">
                <a:latin typeface="Constantia" panose="02030602050306030303" pitchFamily="18" charset="0"/>
              </a:rPr>
              <a:t>Role of Team members:-</a:t>
            </a:r>
            <a:br>
              <a:rPr lang="en-US" dirty="0">
                <a:latin typeface="Constantia" panose="02030602050306030303" pitchFamily="18" charset="0"/>
              </a:rPr>
            </a:br>
            <a:r>
              <a:rPr lang="en-US" dirty="0">
                <a:latin typeface="Constantia" panose="02030602050306030303" pitchFamily="18" charset="0"/>
              </a:rPr>
              <a:t>       </a:t>
            </a:r>
            <a:r>
              <a:rPr lang="en-US" sz="2400" dirty="0">
                <a:latin typeface="Constantia" panose="02030602050306030303" pitchFamily="18" charset="0"/>
              </a:rPr>
              <a:t>Each of the team member was assigned specific tasks . We created the project template . The project  contained six milestones. Each milestone had activities inside it. Each activity is the duty of one of the team members. Creating the report was another task. That was done together. In short, the entire task was the combined effort of all the team members. </a:t>
            </a:r>
            <a:br>
              <a:rPr lang="en-US" dirty="0">
                <a:latin typeface="Constantia" panose="02030602050306030303" pitchFamily="18" charset="0"/>
              </a:rPr>
            </a:br>
            <a:endParaRPr lang="en-IN" dirty="0">
              <a:latin typeface="Constantia" panose="02030602050306030303" pitchFamily="18" charset="0"/>
            </a:endParaRPr>
          </a:p>
        </p:txBody>
      </p:sp>
    </p:spTree>
    <p:extLst>
      <p:ext uri="{BB962C8B-B14F-4D97-AF65-F5344CB8AC3E}">
        <p14:creationId xmlns:p14="http://schemas.microsoft.com/office/powerpoint/2010/main" val="84175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2CA9-9B30-486E-AB26-C044CCF10681}"/>
              </a:ext>
            </a:extLst>
          </p:cNvPr>
          <p:cNvSpPr>
            <a:spLocks noGrp="1"/>
          </p:cNvSpPr>
          <p:nvPr>
            <p:ph type="title"/>
          </p:nvPr>
        </p:nvSpPr>
        <p:spPr>
          <a:xfrm>
            <a:off x="133165" y="221942"/>
            <a:ext cx="9917669" cy="825623"/>
          </a:xfrm>
        </p:spPr>
        <p:txBody>
          <a:bodyPr/>
          <a:lstStyle/>
          <a:p>
            <a:r>
              <a:rPr lang="en-US" sz="3600" dirty="0">
                <a:latin typeface="Constantia" panose="02030602050306030303" pitchFamily="18" charset="0"/>
              </a:rPr>
              <a:t>Technologies/Platform used:-</a:t>
            </a:r>
            <a:endParaRPr lang="en-IN" sz="36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F822DFD2-6629-44B3-89F3-21E5E37BBC3C}"/>
              </a:ext>
            </a:extLst>
          </p:cNvPr>
          <p:cNvSpPr>
            <a:spLocks noGrp="1"/>
          </p:cNvSpPr>
          <p:nvPr>
            <p:ph idx="1"/>
          </p:nvPr>
        </p:nvSpPr>
        <p:spPr>
          <a:xfrm>
            <a:off x="720072" y="967667"/>
            <a:ext cx="9330762" cy="5200834"/>
          </a:xfrm>
        </p:spPr>
        <p:txBody>
          <a:bodyPr/>
          <a:lstStyle/>
          <a:p>
            <a:r>
              <a:rPr lang="en-US" dirty="0">
                <a:latin typeface="Constantia" panose="02030602050306030303" pitchFamily="18" charset="0"/>
              </a:rPr>
              <a:t>Watson Studio</a:t>
            </a:r>
          </a:p>
          <a:p>
            <a:endParaRPr lang="en-US" dirty="0">
              <a:latin typeface="Constantia" panose="02030602050306030303" pitchFamily="18" charset="0"/>
            </a:endParaRPr>
          </a:p>
          <a:p>
            <a:r>
              <a:rPr lang="en-US" dirty="0">
                <a:latin typeface="Constantia" panose="02030602050306030303" pitchFamily="18" charset="0"/>
              </a:rPr>
              <a:t>Cloud Foundry</a:t>
            </a:r>
          </a:p>
          <a:p>
            <a:endParaRPr lang="en-US" dirty="0">
              <a:latin typeface="Constantia" panose="02030602050306030303" pitchFamily="18" charset="0"/>
            </a:endParaRPr>
          </a:p>
          <a:p>
            <a:r>
              <a:rPr lang="en-US" dirty="0">
                <a:latin typeface="Constantia" panose="02030602050306030303" pitchFamily="18" charset="0"/>
              </a:rPr>
              <a:t>Node RED</a:t>
            </a:r>
          </a:p>
          <a:p>
            <a:endParaRPr lang="en-US" dirty="0">
              <a:latin typeface="Constantia" panose="02030602050306030303" pitchFamily="18" charset="0"/>
            </a:endParaRPr>
          </a:p>
          <a:p>
            <a:r>
              <a:rPr lang="en-IN" dirty="0" err="1">
                <a:latin typeface="Constantia" panose="02030602050306030303" pitchFamily="18" charset="0"/>
              </a:rPr>
              <a:t>Cloudant</a:t>
            </a:r>
            <a:endParaRPr lang="en-IN" dirty="0">
              <a:latin typeface="Constantia" panose="02030602050306030303" pitchFamily="18" charset="0"/>
            </a:endParaRPr>
          </a:p>
          <a:p>
            <a:endParaRPr lang="en-IN" dirty="0">
              <a:latin typeface="Constantia" panose="02030602050306030303" pitchFamily="18" charset="0"/>
            </a:endParaRPr>
          </a:p>
          <a:p>
            <a:r>
              <a:rPr lang="en-IN" dirty="0">
                <a:latin typeface="Constantia" panose="02030602050306030303" pitchFamily="18" charset="0"/>
              </a:rPr>
              <a:t>Continuous Delivery</a:t>
            </a:r>
          </a:p>
        </p:txBody>
      </p:sp>
    </p:spTree>
    <p:extLst>
      <p:ext uri="{BB962C8B-B14F-4D97-AF65-F5344CB8AC3E}">
        <p14:creationId xmlns:p14="http://schemas.microsoft.com/office/powerpoint/2010/main" val="2671667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F090F-1680-47A0-98C8-922C7F7F0836}"/>
              </a:ext>
            </a:extLst>
          </p:cNvPr>
          <p:cNvSpPr>
            <a:spLocks noGrp="1"/>
          </p:cNvSpPr>
          <p:nvPr>
            <p:ph type="title"/>
          </p:nvPr>
        </p:nvSpPr>
        <p:spPr>
          <a:xfrm>
            <a:off x="239697" y="221942"/>
            <a:ext cx="9811137" cy="1047565"/>
          </a:xfrm>
        </p:spPr>
        <p:txBody>
          <a:bodyPr/>
          <a:lstStyle/>
          <a:p>
            <a:r>
              <a:rPr lang="en-US" dirty="0">
                <a:latin typeface="Constantia" panose="02030602050306030303" pitchFamily="18" charset="0"/>
              </a:rPr>
              <a:t>Flow Diagram:-</a:t>
            </a:r>
            <a:endParaRPr lang="en-IN" dirty="0">
              <a:latin typeface="Constantia" panose="02030602050306030303" pitchFamily="18" charset="0"/>
            </a:endParaRPr>
          </a:p>
        </p:txBody>
      </p:sp>
      <p:pic>
        <p:nvPicPr>
          <p:cNvPr id="5" name="Content Placeholder 4">
            <a:extLst>
              <a:ext uri="{FF2B5EF4-FFF2-40B4-BE49-F238E27FC236}">
                <a16:creationId xmlns:a16="http://schemas.microsoft.com/office/drawing/2014/main" id="{2FA3B08B-67FE-4B1A-9D47-B477A0C307DB}"/>
              </a:ext>
            </a:extLst>
          </p:cNvPr>
          <p:cNvPicPr>
            <a:picLocks noGrp="1" noChangeAspect="1"/>
          </p:cNvPicPr>
          <p:nvPr>
            <p:ph idx="1"/>
          </p:nvPr>
        </p:nvPicPr>
        <p:blipFill>
          <a:blip r:embed="rId2"/>
          <a:stretch>
            <a:fillRect/>
          </a:stretch>
        </p:blipFill>
        <p:spPr>
          <a:xfrm>
            <a:off x="1963606" y="1198563"/>
            <a:ext cx="6842389" cy="5049837"/>
          </a:xfrm>
        </p:spPr>
      </p:pic>
    </p:spTree>
    <p:extLst>
      <p:ext uri="{BB962C8B-B14F-4D97-AF65-F5344CB8AC3E}">
        <p14:creationId xmlns:p14="http://schemas.microsoft.com/office/powerpoint/2010/main" val="245831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8CF932-ACED-417B-9DC7-CE6348793E06}"/>
              </a:ext>
            </a:extLst>
          </p:cNvPr>
          <p:cNvSpPr txBox="1"/>
          <p:nvPr/>
        </p:nvSpPr>
        <p:spPr>
          <a:xfrm flipH="1">
            <a:off x="338682" y="328474"/>
            <a:ext cx="5757318" cy="707886"/>
          </a:xfrm>
          <a:prstGeom prst="rect">
            <a:avLst/>
          </a:prstGeom>
          <a:noFill/>
        </p:spPr>
        <p:txBody>
          <a:bodyPr wrap="square" rtlCol="0">
            <a:spAutoFit/>
          </a:bodyPr>
          <a:lstStyle/>
          <a:p>
            <a:r>
              <a:rPr lang="en-US" sz="4000" dirty="0">
                <a:latin typeface="Constantia" panose="02030602050306030303" pitchFamily="18" charset="0"/>
              </a:rPr>
              <a:t>Node-RED</a:t>
            </a:r>
            <a:endParaRPr lang="en-IN" sz="4000" dirty="0">
              <a:latin typeface="Constantia" panose="02030602050306030303" pitchFamily="18" charset="0"/>
            </a:endParaRPr>
          </a:p>
        </p:txBody>
      </p:sp>
      <p:sp>
        <p:nvSpPr>
          <p:cNvPr id="5" name="TextBox 4">
            <a:extLst>
              <a:ext uri="{FF2B5EF4-FFF2-40B4-BE49-F238E27FC236}">
                <a16:creationId xmlns:a16="http://schemas.microsoft.com/office/drawing/2014/main" id="{26C52DDF-5DF1-47F4-8B45-0B8D5AEFC241}"/>
              </a:ext>
            </a:extLst>
          </p:cNvPr>
          <p:cNvSpPr txBox="1"/>
          <p:nvPr/>
        </p:nvSpPr>
        <p:spPr>
          <a:xfrm flipH="1">
            <a:off x="1084405" y="1305017"/>
            <a:ext cx="9959415" cy="1569660"/>
          </a:xfrm>
          <a:prstGeom prst="rect">
            <a:avLst/>
          </a:prstGeom>
          <a:noFill/>
        </p:spPr>
        <p:txBody>
          <a:bodyPr wrap="square" rtlCol="0">
            <a:spAutoFit/>
          </a:bodyPr>
          <a:lstStyle/>
          <a:p>
            <a:r>
              <a:rPr lang="en-US" sz="2400" dirty="0">
                <a:latin typeface="Constantia" panose="02030602050306030303" pitchFamily="18" charset="0"/>
              </a:rPr>
              <a:t>Node-RED was used for creating the UI. It is a flow based development tool for  visual programming developed originally by IBM. Node-RED provides a web browser-based flow editor. The runtime is built on Node.js</a:t>
            </a:r>
          </a:p>
          <a:p>
            <a:r>
              <a:rPr lang="en-US" sz="2400" dirty="0">
                <a:latin typeface="Constantia" panose="02030602050306030303" pitchFamily="18" charset="0"/>
              </a:rPr>
              <a:t> It is a visual tool for wiring the Internet of Things.</a:t>
            </a:r>
            <a:endParaRPr lang="en-IN" sz="2400" dirty="0">
              <a:latin typeface="Constantia" panose="02030602050306030303" pitchFamily="18" charset="0"/>
            </a:endParaRPr>
          </a:p>
        </p:txBody>
      </p:sp>
    </p:spTree>
    <p:extLst>
      <p:ext uri="{BB962C8B-B14F-4D97-AF65-F5344CB8AC3E}">
        <p14:creationId xmlns:p14="http://schemas.microsoft.com/office/powerpoint/2010/main" val="6906970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224</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Algerian</vt:lpstr>
      <vt:lpstr>Arial</vt:lpstr>
      <vt:lpstr>Century Gothic</vt:lpstr>
      <vt:lpstr>Constantia</vt:lpstr>
      <vt:lpstr>Wingdings 3</vt:lpstr>
      <vt:lpstr>Ion</vt:lpstr>
      <vt:lpstr>  IBM HACK CHALLENGE 2020</vt:lpstr>
      <vt:lpstr>Problem statement:-</vt:lpstr>
      <vt:lpstr>Expected Solution:-</vt:lpstr>
      <vt:lpstr>TEAM :   ENIGMA  Our team ENIGMA consists of 4 members:     1. Aditi Akhilesh             Electronics and Communication Engineering Student             Saintgits College of Engineering, Kottayam    2. Anakha P Kumar              Electronics and Communication Engineering Student             Saintgits College of Engineering, Kottayam    3. Christy Zachariah             Electronics and Communication Engineering Student             Saintgits College of Engineering, Kottayam    4. Femi Elsa Thomas              Electronics and Communication Engineering Student             Saintgits College of Engineering, Kottayam                                                                         </vt:lpstr>
      <vt:lpstr>Role of Team members:-        Each of the team member was assigned specific tasks . We created the project template . The project  contained six milestones. Each milestone had activities inside it. Each activity is the duty of one of the team members. Creating the report was another task. That was done together. In short, the entire task was the combined effort of all the team members.  </vt:lpstr>
      <vt:lpstr>Technologies/Platform used:-</vt:lpstr>
      <vt:lpstr>Flow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HACK CHALLENGE 2020</dc:title>
  <dc:creator>ASUS</dc:creator>
  <cp:lastModifiedBy>ASUS</cp:lastModifiedBy>
  <cp:revision>11</cp:revision>
  <dcterms:created xsi:type="dcterms:W3CDTF">2020-07-14T04:15:29Z</dcterms:created>
  <dcterms:modified xsi:type="dcterms:W3CDTF">2020-07-14T05:58:58Z</dcterms:modified>
</cp:coreProperties>
</file>