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2" r:id="rId4"/>
    <p:sldId id="288" r:id="rId5"/>
    <p:sldId id="261" r:id="rId6"/>
    <p:sldId id="286" r:id="rId7"/>
    <p:sldId id="272" r:id="rId8"/>
    <p:sldId id="287" r:id="rId9"/>
    <p:sldId id="263" r:id="rId10"/>
    <p:sldId id="267" r:id="rId11"/>
    <p:sldId id="280" r:id="rId12"/>
    <p:sldId id="289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EB10BA-675F-4A65-BD13-BF0E7D04DD49}">
  <a:tblStyle styleId="{5CEB10BA-675F-4A65-BD13-BF0E7D04D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epy.org/" TargetMode="External"/><Relationship Id="rId2" Type="http://schemas.openxmlformats.org/officeDocument/2006/relationships/hyperlink" Target="https://www.tatvaminsights.com/why-sentiment-analysis-is-importan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textblob.readthedocs.io/en/dev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IBM HACK CHALLENGE 2020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Sentiment Analysis of</a:t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COVID 19 Tweets:</a:t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Visualization Dashboard</a:t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sz="2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Difficulties Faced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Textblob for sentiment ploarity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Using tweepy to extract tweets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Using Python tools to build dashboard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428611"/>
            <a:ext cx="6761100" cy="85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</a:t>
            </a:r>
            <a:endParaRPr sz="400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In this project, we analysed the sentiments of COVID-19-related</a:t>
            </a: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tweets in several ways. The overall trend shows that the public</a:t>
            </a: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has been more optimistic over time.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To fight the corona virus not only needs the guidance from the</a:t>
            </a: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government but also a positive attitude from the public. </a:t>
            </a:r>
          </a:p>
          <a:p>
            <a:pPr>
              <a:buNone/>
            </a:pPr>
            <a:endParaRPr lang="en-IN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Our analysis provides a potential approach to reveal the public’s</a:t>
            </a:r>
          </a:p>
          <a:p>
            <a:pPr>
              <a:buNone/>
            </a:pP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sentiment status and help institutions respond timely to it.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69A0F-6AF9-4C32-B721-F17AA775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6" y="123478"/>
            <a:ext cx="6761100" cy="857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E6D862-2B51-45C4-A400-13B3D47A7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https://www.tatvaminsights.com/why-sentiment-analysis-is-important/</a:t>
            </a:r>
            <a:endParaRPr lang="en-US" dirty="0"/>
          </a:p>
          <a:p>
            <a:r>
              <a:rPr lang="en-US" dirty="0">
                <a:hlinkClick r:id="rId3"/>
              </a:rPr>
              <a:t>https://www.tweepy.org/</a:t>
            </a:r>
            <a:endParaRPr lang="en-US" dirty="0"/>
          </a:p>
          <a:p>
            <a:r>
              <a:rPr lang="en-US" dirty="0">
                <a:hlinkClick r:id="rId4"/>
              </a:rPr>
              <a:t>https://textblob.readthedocs.io/en/dev/</a:t>
            </a:r>
            <a:endParaRPr lang="en-US" dirty="0"/>
          </a:p>
          <a:p>
            <a:r>
              <a:rPr lang="en-US" dirty="0">
                <a:hlinkClick r:id="rId5"/>
              </a:rPr>
              <a:t>https://matplotlib.org/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45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00113"/>
            <a:ext cx="5396700" cy="264320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  <a:t>THANK YOU!</a:t>
            </a:r>
            <a:b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</a:br>
            <a:r>
              <a:rPr lang="en" dirty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		  </a:t>
            </a:r>
            <a:r>
              <a:rPr lang="en" sz="8800" dirty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👍</a:t>
            </a:r>
            <a:r>
              <a:rPr lang="en" dirty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  <a:t/>
            </a:r>
            <a:b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</a:br>
            <a:endParaRPr lang="en-US" dirty="0">
              <a:solidFill>
                <a:schemeClr val="tx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Google Shape;4195;p39"/>
          <p:cNvSpPr/>
          <p:nvPr/>
        </p:nvSpPr>
        <p:spPr>
          <a:xfrm>
            <a:off x="3428992" y="2980520"/>
            <a:ext cx="82200" cy="184296"/>
          </a:xfrm>
          <a:custGeom>
            <a:avLst/>
            <a:gdLst/>
            <a:ahLst/>
            <a:cxnLst/>
            <a:rect l="l" t="t" r="r" b="b"/>
            <a:pathLst>
              <a:path w="3933" h="8818" extrusionOk="0">
                <a:moveTo>
                  <a:pt x="2418" y="1002"/>
                </a:moveTo>
                <a:lnTo>
                  <a:pt x="2565" y="1027"/>
                </a:lnTo>
                <a:lnTo>
                  <a:pt x="2687" y="1075"/>
                </a:lnTo>
                <a:lnTo>
                  <a:pt x="2809" y="1124"/>
                </a:lnTo>
                <a:lnTo>
                  <a:pt x="2907" y="1222"/>
                </a:lnTo>
                <a:lnTo>
                  <a:pt x="3005" y="1320"/>
                </a:lnTo>
                <a:lnTo>
                  <a:pt x="3078" y="1442"/>
                </a:lnTo>
                <a:lnTo>
                  <a:pt x="3102" y="1564"/>
                </a:lnTo>
                <a:lnTo>
                  <a:pt x="3127" y="1710"/>
                </a:lnTo>
                <a:lnTo>
                  <a:pt x="3102" y="1857"/>
                </a:lnTo>
                <a:lnTo>
                  <a:pt x="3078" y="1979"/>
                </a:lnTo>
                <a:lnTo>
                  <a:pt x="3005" y="2101"/>
                </a:lnTo>
                <a:lnTo>
                  <a:pt x="2907" y="2223"/>
                </a:lnTo>
                <a:lnTo>
                  <a:pt x="2809" y="2297"/>
                </a:lnTo>
                <a:lnTo>
                  <a:pt x="2687" y="2370"/>
                </a:lnTo>
                <a:lnTo>
                  <a:pt x="2565" y="2394"/>
                </a:lnTo>
                <a:lnTo>
                  <a:pt x="2418" y="2419"/>
                </a:lnTo>
                <a:lnTo>
                  <a:pt x="2272" y="2394"/>
                </a:lnTo>
                <a:lnTo>
                  <a:pt x="2150" y="2370"/>
                </a:lnTo>
                <a:lnTo>
                  <a:pt x="2028" y="2297"/>
                </a:lnTo>
                <a:lnTo>
                  <a:pt x="1930" y="2223"/>
                </a:lnTo>
                <a:lnTo>
                  <a:pt x="1832" y="2101"/>
                </a:lnTo>
                <a:lnTo>
                  <a:pt x="1759" y="1979"/>
                </a:lnTo>
                <a:lnTo>
                  <a:pt x="1735" y="1857"/>
                </a:lnTo>
                <a:lnTo>
                  <a:pt x="1710" y="1710"/>
                </a:lnTo>
                <a:lnTo>
                  <a:pt x="1735" y="1564"/>
                </a:lnTo>
                <a:lnTo>
                  <a:pt x="1759" y="1442"/>
                </a:lnTo>
                <a:lnTo>
                  <a:pt x="1832" y="1320"/>
                </a:lnTo>
                <a:lnTo>
                  <a:pt x="1930" y="1222"/>
                </a:lnTo>
                <a:lnTo>
                  <a:pt x="2028" y="1124"/>
                </a:lnTo>
                <a:lnTo>
                  <a:pt x="2150" y="1075"/>
                </a:lnTo>
                <a:lnTo>
                  <a:pt x="2272" y="1027"/>
                </a:lnTo>
                <a:lnTo>
                  <a:pt x="2418" y="1002"/>
                </a:lnTo>
                <a:close/>
                <a:moveTo>
                  <a:pt x="1" y="1"/>
                </a:moveTo>
                <a:lnTo>
                  <a:pt x="1" y="8817"/>
                </a:lnTo>
                <a:lnTo>
                  <a:pt x="3933" y="8817"/>
                </a:lnTo>
                <a:lnTo>
                  <a:pt x="3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85720" y="214296"/>
            <a:ext cx="6765305" cy="85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Team Info</a:t>
            </a:r>
            <a:endParaRPr sz="54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57158" y="1285866"/>
            <a:ext cx="7215237" cy="328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Team Name	    : Squadron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>
                <a:latin typeface="Titillium Web"/>
                <a:sym typeface="Titillium Web"/>
              </a:rPr>
              <a:t>Project ID  	    : </a:t>
            </a:r>
            <a:r>
              <a:rPr lang="en-US" sz="2000" b="1" dirty="0"/>
              <a:t>SPS_PRO_1729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Team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Members: 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Himanshu Tekade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		   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Abhinav 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Gandhi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		      Poorvaja Rao</a:t>
            </a:r>
          </a:p>
          <a:p>
            <a:pPr marL="0" indent="0">
              <a:buFont typeface="Wingdings" pitchFamily="2" charset="2"/>
              <a:buChar char="v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College	    : International Institute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of </a:t>
            </a:r>
            <a:r>
              <a:rPr lang="en" sz="2000" b="1" smtClean="0">
                <a:latin typeface="Titillium Web"/>
                <a:ea typeface="Titillium Web"/>
                <a:cs typeface="Titillium Web"/>
                <a:sym typeface="Titillium Web"/>
              </a:rPr>
              <a:t>Information 		      Technology</a:t>
            </a: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, Pune.</a:t>
            </a:r>
          </a:p>
          <a:p>
            <a:pPr marL="0" indent="0">
              <a:buFont typeface="Wingdings" pitchFamily="2" charset="2"/>
              <a:buChar char="v"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Education	    : TE E&amp;TC, 2020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57172"/>
            <a:ext cx="5495100" cy="1071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D3EBD5"/>
                </a:solidFill>
              </a:rPr>
              <a:t>Problem Statement</a:t>
            </a:r>
            <a:endParaRPr sz="40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643056"/>
            <a:ext cx="6815158" cy="307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During this pandemic the Corona Virus endangers our physical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health, but alongside, social distancing also poses a threat to our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emotional stability. 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Thus, it is crucial to understand public sentiments for COVID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19. 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The proposed solution would provide the analysis of tweets and</a:t>
            </a:r>
          </a:p>
          <a:p>
            <a:pPr>
              <a:buNone/>
            </a:pPr>
            <a:r>
              <a:rPr lang="en-US" sz="1800" dirty="0">
                <a:solidFill>
                  <a:schemeClr val="bg1"/>
                </a:solidFill>
              </a:rPr>
              <a:t>visualization of the sentiments to tackle the situation.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476714-62FD-4040-AE27-CC9B1F80A07A}"/>
              </a:ext>
            </a:extLst>
          </p:cNvPr>
          <p:cNvSpPr txBox="1"/>
          <p:nvPr/>
        </p:nvSpPr>
        <p:spPr>
          <a:xfrm>
            <a:off x="245068" y="423299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ExtraLight"/>
              </a:rPr>
              <a:t>Why Sentiment analysis  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xmlns="" id="{D259CA82-3DFD-48D0-95DD-80603D453EBE}"/>
              </a:ext>
            </a:extLst>
          </p:cNvPr>
          <p:cNvSpPr txBox="1">
            <a:spLocks/>
          </p:cNvSpPr>
          <p:nvPr/>
        </p:nvSpPr>
        <p:spPr>
          <a:xfrm>
            <a:off x="377370" y="2073410"/>
            <a:ext cx="6815158" cy="304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/>
              <a:t>Allows us to gain an overview of the wider public opinion behind certain topics.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/>
              <a:t>Sentiment Analysis Can Boost Business 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/>
              <a:t>Sentiment analysis captures insights for the entertainment industry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/>
              <a:t>Sentiment analytics acts as a fundamental tool to understand how individuals feel about the topic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73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500049"/>
            <a:ext cx="6761100" cy="857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Proposed Solution</a:t>
            </a:r>
            <a:endParaRPr sz="4000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571618"/>
            <a:ext cx="6761100" cy="314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The project aims at analyzing the sentiments and emotions of the</a:t>
            </a:r>
          </a:p>
          <a:p>
            <a:pPr>
              <a:buNone/>
            </a:pPr>
            <a:r>
              <a:rPr lang="en-US" sz="1600" b="1" dirty="0"/>
              <a:t>people during COVID – 19 pandemic.  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To analysis is divided into following :</a:t>
            </a:r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1 .Collecting tweets from twitter.</a:t>
            </a:r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2. Filter out the data to remove unwanted words from each post.</a:t>
            </a:r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3. Sentiment classification and analysis.</a:t>
            </a:r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4. Creating a word cloud.</a:t>
            </a:r>
          </a:p>
          <a:p>
            <a:pPr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5. Displaying data on dashboard. </a:t>
            </a:r>
          </a:p>
          <a:p>
            <a:pPr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24"/>
            <a:ext cx="5268900" cy="928694"/>
          </a:xfrm>
        </p:spPr>
        <p:txBody>
          <a:bodyPr/>
          <a:lstStyle/>
          <a:p>
            <a:r>
              <a:rPr lang="en" sz="4000" dirty="0"/>
              <a:t>Implementation Flow</a:t>
            </a:r>
            <a:endParaRPr lang="en-US" sz="4000" dirty="0"/>
          </a:p>
        </p:txBody>
      </p:sp>
      <p:pic>
        <p:nvPicPr>
          <p:cNvPr id="5" name="Picture 4" descr="sentiment-analysys-brand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3122"/>
            <a:ext cx="4529147" cy="2738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29"/>
          <p:cNvSpPr/>
          <p:nvPr/>
        </p:nvSpPr>
        <p:spPr>
          <a:xfrm>
            <a:off x="937598" y="94514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Extraction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424098" y="94514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80848" y="945147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Reading Data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500298" y="1714494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743548" y="1714497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15" name="Google Shape;3978;p29"/>
          <p:cNvSpPr/>
          <p:nvPr/>
        </p:nvSpPr>
        <p:spPr>
          <a:xfrm>
            <a:off x="5429256" y="92867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Analysis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0694" y="1071552"/>
            <a:ext cx="1428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algn="ctr"/>
            <a:endParaRPr lang="en-US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7" name="Google Shape;3981;p29"/>
          <p:cNvCxnSpPr>
            <a:stCxn id="3978" idx="2"/>
            <a:endCxn id="12" idx="0"/>
          </p:cNvCxnSpPr>
          <p:nvPr/>
        </p:nvCxnSpPr>
        <p:spPr>
          <a:xfrm rot="16200000" flipH="1">
            <a:off x="5806885" y="2882409"/>
            <a:ext cx="802284" cy="5158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12" name="Google Shape;3978;p29"/>
          <p:cNvSpPr/>
          <p:nvPr/>
        </p:nvSpPr>
        <p:spPr>
          <a:xfrm>
            <a:off x="5429256" y="328613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visualization &amp; word cloud</a:t>
            </a:r>
          </a:p>
        </p:txBody>
      </p:sp>
      <p:pic>
        <p:nvPicPr>
          <p:cNvPr id="25" name="Picture 24" descr="performing-twitter-sentiment-analysi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071816"/>
            <a:ext cx="3581399" cy="207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72"/>
            <a:ext cx="5268900" cy="785818"/>
          </a:xfrm>
        </p:spPr>
        <p:txBody>
          <a:bodyPr/>
          <a:lstStyle/>
          <a:p>
            <a:r>
              <a:rPr lang="en-US" sz="4000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ntiment+Analysis+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929354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Abhinav &amp; Himanshu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Himanshu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Contribution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Abhinav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Poorvaja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Pentagon 6"/>
          <p:cNvSpPr/>
          <p:nvPr/>
        </p:nvSpPr>
        <p:spPr>
          <a:xfrm>
            <a:off x="857224" y="1857370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Data Extraction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Pentagon 7"/>
          <p:cNvSpPr/>
          <p:nvPr/>
        </p:nvSpPr>
        <p:spPr>
          <a:xfrm>
            <a:off x="857224" y="3357568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Reading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Pentagon 8"/>
          <p:cNvSpPr/>
          <p:nvPr/>
        </p:nvSpPr>
        <p:spPr>
          <a:xfrm>
            <a:off x="4357686" y="1857370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b="1" dirty="0">
              <a:solidFill>
                <a:schemeClr val="bg1"/>
              </a:solidFill>
            </a:endParaRPr>
          </a:p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Data Analysis</a:t>
            </a:r>
          </a:p>
          <a:p>
            <a:pPr lvl="0"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Pentagon 9"/>
          <p:cNvSpPr/>
          <p:nvPr/>
        </p:nvSpPr>
        <p:spPr>
          <a:xfrm>
            <a:off x="4286248" y="3429006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bg1"/>
                </a:solidFill>
              </a:rPr>
              <a:t>Dashboard, </a:t>
            </a:r>
            <a:r>
              <a:rPr lang="en-US" sz="1800" b="1" dirty="0" err="1" smtClean="0">
                <a:solidFill>
                  <a:schemeClr val="bg1"/>
                </a:solidFill>
              </a:rPr>
              <a:t>ppt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221</Words>
  <Application>Microsoft Office PowerPoint</Application>
  <PresentationFormat>On-screen Show (16:9)</PresentationFormat>
  <Paragraphs>89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Mowbray template</vt:lpstr>
      <vt:lpstr>IBM HACK CHALLENGE 2020  Sentiment Analysis of COVID 19 Tweets: Visualization Dashboard    </vt:lpstr>
      <vt:lpstr>Team Info</vt:lpstr>
      <vt:lpstr>Problem Statement</vt:lpstr>
      <vt:lpstr>Slide 4</vt:lpstr>
      <vt:lpstr>Proposed Solution</vt:lpstr>
      <vt:lpstr>Implementation Flow</vt:lpstr>
      <vt:lpstr>Slide 7</vt:lpstr>
      <vt:lpstr>Architecture</vt:lpstr>
      <vt:lpstr>Team Contribution</vt:lpstr>
      <vt:lpstr>Difficulties Faced</vt:lpstr>
      <vt:lpstr>CONCLUSION</vt:lpstr>
      <vt:lpstr>References</vt:lpstr>
      <vt:lpstr>THANK YOU!      👍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 CHALLENGE 2020  Sentiment Analysis of  Covid – 19 Tweets: Visualization Dashboard  Team Name : Project ID :</dc:title>
  <dc:creator>SONY</dc:creator>
  <cp:lastModifiedBy>SONY</cp:lastModifiedBy>
  <cp:revision>35</cp:revision>
  <dcterms:modified xsi:type="dcterms:W3CDTF">2020-07-21T03:44:56Z</dcterms:modified>
</cp:coreProperties>
</file>