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A14C26-4A04-49DD-99DC-2F05D963238D}"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28D14-8532-4591-9158-E456A22875D1}" type="slidenum">
              <a:rPr lang="en-US" smtClean="0"/>
              <a:t>‹#›</a:t>
            </a:fld>
            <a:endParaRPr lang="en-US"/>
          </a:p>
        </p:txBody>
      </p:sp>
    </p:spTree>
    <p:extLst>
      <p:ext uri="{BB962C8B-B14F-4D97-AF65-F5344CB8AC3E}">
        <p14:creationId xmlns:p14="http://schemas.microsoft.com/office/powerpoint/2010/main" val="309168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A14C26-4A04-49DD-99DC-2F05D963238D}"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28D14-8532-4591-9158-E456A22875D1}" type="slidenum">
              <a:rPr lang="en-US" smtClean="0"/>
              <a:t>‹#›</a:t>
            </a:fld>
            <a:endParaRPr lang="en-US"/>
          </a:p>
        </p:txBody>
      </p:sp>
    </p:spTree>
    <p:extLst>
      <p:ext uri="{BB962C8B-B14F-4D97-AF65-F5344CB8AC3E}">
        <p14:creationId xmlns:p14="http://schemas.microsoft.com/office/powerpoint/2010/main" val="306871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A14C26-4A04-49DD-99DC-2F05D963238D}"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28D14-8532-4591-9158-E456A22875D1}" type="slidenum">
              <a:rPr lang="en-US" smtClean="0"/>
              <a:t>‹#›</a:t>
            </a:fld>
            <a:endParaRPr lang="en-US"/>
          </a:p>
        </p:txBody>
      </p:sp>
    </p:spTree>
    <p:extLst>
      <p:ext uri="{BB962C8B-B14F-4D97-AF65-F5344CB8AC3E}">
        <p14:creationId xmlns:p14="http://schemas.microsoft.com/office/powerpoint/2010/main" val="356906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A14C26-4A04-49DD-99DC-2F05D963238D}"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28D14-8532-4591-9158-E456A22875D1}" type="slidenum">
              <a:rPr lang="en-US" smtClean="0"/>
              <a:t>‹#›</a:t>
            </a:fld>
            <a:endParaRPr lang="en-US"/>
          </a:p>
        </p:txBody>
      </p:sp>
    </p:spTree>
    <p:extLst>
      <p:ext uri="{BB962C8B-B14F-4D97-AF65-F5344CB8AC3E}">
        <p14:creationId xmlns:p14="http://schemas.microsoft.com/office/powerpoint/2010/main" val="46320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A14C26-4A04-49DD-99DC-2F05D963238D}"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28D14-8532-4591-9158-E456A22875D1}" type="slidenum">
              <a:rPr lang="en-US" smtClean="0"/>
              <a:t>‹#›</a:t>
            </a:fld>
            <a:endParaRPr lang="en-US"/>
          </a:p>
        </p:txBody>
      </p:sp>
    </p:spTree>
    <p:extLst>
      <p:ext uri="{BB962C8B-B14F-4D97-AF65-F5344CB8AC3E}">
        <p14:creationId xmlns:p14="http://schemas.microsoft.com/office/powerpoint/2010/main" val="421098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A14C26-4A04-49DD-99DC-2F05D963238D}"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28D14-8532-4591-9158-E456A22875D1}" type="slidenum">
              <a:rPr lang="en-US" smtClean="0"/>
              <a:t>‹#›</a:t>
            </a:fld>
            <a:endParaRPr lang="en-US"/>
          </a:p>
        </p:txBody>
      </p:sp>
    </p:spTree>
    <p:extLst>
      <p:ext uri="{BB962C8B-B14F-4D97-AF65-F5344CB8AC3E}">
        <p14:creationId xmlns:p14="http://schemas.microsoft.com/office/powerpoint/2010/main" val="338813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A14C26-4A04-49DD-99DC-2F05D963238D}" type="datetimeFigureOut">
              <a:rPr lang="en-US" smtClean="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28D14-8532-4591-9158-E456A22875D1}" type="slidenum">
              <a:rPr lang="en-US" smtClean="0"/>
              <a:t>‹#›</a:t>
            </a:fld>
            <a:endParaRPr lang="en-US"/>
          </a:p>
        </p:txBody>
      </p:sp>
    </p:spTree>
    <p:extLst>
      <p:ext uri="{BB962C8B-B14F-4D97-AF65-F5344CB8AC3E}">
        <p14:creationId xmlns:p14="http://schemas.microsoft.com/office/powerpoint/2010/main" val="355534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A14C26-4A04-49DD-99DC-2F05D963238D}" type="datetimeFigureOut">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28D14-8532-4591-9158-E456A22875D1}" type="slidenum">
              <a:rPr lang="en-US" smtClean="0"/>
              <a:t>‹#›</a:t>
            </a:fld>
            <a:endParaRPr lang="en-US"/>
          </a:p>
        </p:txBody>
      </p:sp>
    </p:spTree>
    <p:extLst>
      <p:ext uri="{BB962C8B-B14F-4D97-AF65-F5344CB8AC3E}">
        <p14:creationId xmlns:p14="http://schemas.microsoft.com/office/powerpoint/2010/main" val="341856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14C26-4A04-49DD-99DC-2F05D963238D}" type="datetimeFigureOut">
              <a:rPr lang="en-US" smtClean="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28D14-8532-4591-9158-E456A22875D1}" type="slidenum">
              <a:rPr lang="en-US" smtClean="0"/>
              <a:t>‹#›</a:t>
            </a:fld>
            <a:endParaRPr lang="en-US"/>
          </a:p>
        </p:txBody>
      </p:sp>
    </p:spTree>
    <p:extLst>
      <p:ext uri="{BB962C8B-B14F-4D97-AF65-F5344CB8AC3E}">
        <p14:creationId xmlns:p14="http://schemas.microsoft.com/office/powerpoint/2010/main" val="300590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A14C26-4A04-49DD-99DC-2F05D963238D}"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28D14-8532-4591-9158-E456A22875D1}" type="slidenum">
              <a:rPr lang="en-US" smtClean="0"/>
              <a:t>‹#›</a:t>
            </a:fld>
            <a:endParaRPr lang="en-US"/>
          </a:p>
        </p:txBody>
      </p:sp>
    </p:spTree>
    <p:extLst>
      <p:ext uri="{BB962C8B-B14F-4D97-AF65-F5344CB8AC3E}">
        <p14:creationId xmlns:p14="http://schemas.microsoft.com/office/powerpoint/2010/main" val="427054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A14C26-4A04-49DD-99DC-2F05D963238D}"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28D14-8532-4591-9158-E456A22875D1}" type="slidenum">
              <a:rPr lang="en-US" smtClean="0"/>
              <a:t>‹#›</a:t>
            </a:fld>
            <a:endParaRPr lang="en-US"/>
          </a:p>
        </p:txBody>
      </p:sp>
    </p:spTree>
    <p:extLst>
      <p:ext uri="{BB962C8B-B14F-4D97-AF65-F5344CB8AC3E}">
        <p14:creationId xmlns:p14="http://schemas.microsoft.com/office/powerpoint/2010/main" val="369710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4C26-4A04-49DD-99DC-2F05D963238D}" type="datetimeFigureOut">
              <a:rPr lang="en-US" smtClean="0"/>
              <a:t>7/15/2020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28D14-8532-4591-9158-E456A22875D1}" type="slidenum">
              <a:rPr lang="en-US" smtClean="0"/>
              <a:t>‹#›</a:t>
            </a:fld>
            <a:endParaRPr lang="en-US"/>
          </a:p>
        </p:txBody>
      </p:sp>
    </p:spTree>
    <p:extLst>
      <p:ext uri="{BB962C8B-B14F-4D97-AF65-F5344CB8AC3E}">
        <p14:creationId xmlns:p14="http://schemas.microsoft.com/office/powerpoint/2010/main" val="3097479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8076" y="1258288"/>
            <a:ext cx="9144000" cy="2387600"/>
          </a:xfrm>
        </p:spPr>
        <p:txBody>
          <a:bodyPr>
            <a:normAutofit fontScale="90000"/>
          </a:bodyPr>
          <a:lstStyle/>
          <a:p>
            <a:r>
              <a:rPr lang="en-US" dirty="0"/>
              <a:t>SENTIMENT ANALYSIS OF COVID-19 TWEETS – VISUALIZATION DASHBOARD</a:t>
            </a:r>
          </a:p>
        </p:txBody>
      </p:sp>
      <p:sp>
        <p:nvSpPr>
          <p:cNvPr id="4" name="Title 1"/>
          <p:cNvSpPr txBox="1">
            <a:spLocks/>
          </p:cNvSpPr>
          <p:nvPr/>
        </p:nvSpPr>
        <p:spPr>
          <a:xfrm>
            <a:off x="333289" y="4907649"/>
            <a:ext cx="8678562" cy="14190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t>By</a:t>
            </a:r>
          </a:p>
          <a:p>
            <a:pPr algn="l"/>
            <a:r>
              <a:rPr lang="en-US" sz="2800" dirty="0"/>
              <a:t>Mohammed Sohel</a:t>
            </a:r>
          </a:p>
          <a:p>
            <a:pPr algn="l"/>
            <a:r>
              <a:rPr lang="en-US" sz="2800" dirty="0"/>
              <a:t>Digvijaysinh Zala</a:t>
            </a:r>
          </a:p>
        </p:txBody>
      </p:sp>
    </p:spTree>
    <p:extLst>
      <p:ext uri="{BB962C8B-B14F-4D97-AF65-F5344CB8AC3E}">
        <p14:creationId xmlns:p14="http://schemas.microsoft.com/office/powerpoint/2010/main" val="426251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0789" y="3007270"/>
            <a:ext cx="7517027" cy="646331"/>
          </a:xfrm>
          <a:prstGeom prst="rect">
            <a:avLst/>
          </a:prstGeom>
        </p:spPr>
        <p:txBody>
          <a:bodyPr wrap="square">
            <a:spAutoFit/>
          </a:bodyPr>
          <a:lstStyle/>
          <a:p>
            <a:r>
              <a:rPr lang="en-US" dirty="0" smtClean="0"/>
              <a:t>https://drive.google.com/file/d/1Vvq92maFvGHWaNIv6Nf8S33Tb7k1yYse/view?usp=sharing</a:t>
            </a:r>
            <a:endParaRPr lang="en-US" dirty="0"/>
          </a:p>
        </p:txBody>
      </p:sp>
      <p:sp>
        <p:nvSpPr>
          <p:cNvPr id="3" name="Rectangle 2"/>
          <p:cNvSpPr/>
          <p:nvPr/>
        </p:nvSpPr>
        <p:spPr>
          <a:xfrm>
            <a:off x="650789" y="2253218"/>
            <a:ext cx="6096000" cy="1077218"/>
          </a:xfrm>
          <a:prstGeom prst="rect">
            <a:avLst/>
          </a:prstGeom>
        </p:spPr>
        <p:txBody>
          <a:bodyPr>
            <a:spAutoFit/>
          </a:bodyPr>
          <a:lstStyle/>
          <a:p>
            <a:r>
              <a:rPr lang="en-US" sz="3200" b="1" dirty="0" smtClean="0"/>
              <a:t>VIDEO EXPLANATION OF SYSTEM</a:t>
            </a:r>
          </a:p>
          <a:p>
            <a:endParaRPr lang="en-US" sz="3200" b="1" dirty="0"/>
          </a:p>
        </p:txBody>
      </p:sp>
      <p:cxnSp>
        <p:nvCxnSpPr>
          <p:cNvPr id="4" name="Straight Connector 3"/>
          <p:cNvCxnSpPr/>
          <p:nvPr/>
        </p:nvCxnSpPr>
        <p:spPr>
          <a:xfrm>
            <a:off x="740376" y="2907850"/>
            <a:ext cx="11226800" cy="793"/>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778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9" y="3577882"/>
            <a:ext cx="10515600" cy="1325563"/>
          </a:xfrm>
        </p:spPr>
        <p:txBody>
          <a:bodyPr>
            <a:noAutofit/>
          </a:bodyPr>
          <a:lstStyle/>
          <a:p>
            <a:r>
              <a:rPr lang="en-US" sz="9600" dirty="0" smtClean="0"/>
              <a:t>THANK YOU</a:t>
            </a:r>
            <a:br>
              <a:rPr lang="en-US" sz="9600" dirty="0" smtClean="0"/>
            </a:br>
            <a:endParaRPr lang="en-US" sz="9600" dirty="0"/>
          </a:p>
        </p:txBody>
      </p:sp>
    </p:spTree>
    <p:extLst>
      <p:ext uri="{BB962C8B-B14F-4D97-AF65-F5344CB8AC3E}">
        <p14:creationId xmlns:p14="http://schemas.microsoft.com/office/powerpoint/2010/main" val="171996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428625"/>
            <a:ext cx="10655300" cy="1325563"/>
          </a:xfrm>
        </p:spPr>
        <p:txBody>
          <a:bodyPr/>
          <a:lstStyle/>
          <a:p>
            <a:r>
              <a:rPr lang="en-US" b="1" dirty="0" smtClean="0"/>
              <a:t>OVERVIEW</a:t>
            </a:r>
            <a:r>
              <a:rPr lang="en-US" dirty="0" smtClean="0">
                <a:effectLst/>
              </a:rPr>
              <a:t/>
            </a:r>
            <a:br>
              <a:rPr lang="en-US" dirty="0" smtClean="0">
                <a:effectLst/>
              </a:rPr>
            </a:br>
            <a:endParaRPr lang="en-US" dirty="0"/>
          </a:p>
        </p:txBody>
      </p:sp>
      <p:sp>
        <p:nvSpPr>
          <p:cNvPr id="3" name="Content Placeholder 2"/>
          <p:cNvSpPr>
            <a:spLocks noGrp="1"/>
          </p:cNvSpPr>
          <p:nvPr>
            <p:ph idx="1"/>
          </p:nvPr>
        </p:nvSpPr>
        <p:spPr>
          <a:xfrm>
            <a:off x="419099" y="1333500"/>
            <a:ext cx="11247261" cy="5257799"/>
          </a:xfrm>
        </p:spPr>
        <p:txBody>
          <a:bodyPr>
            <a:normAutofit fontScale="92500"/>
          </a:bodyPr>
          <a:lstStyle/>
          <a:p>
            <a:pPr marL="0" indent="0" algn="just">
              <a:buNone/>
            </a:pPr>
            <a:r>
              <a:rPr lang="en-US" dirty="0" smtClean="0"/>
              <a:t>Sentiment </a:t>
            </a:r>
            <a:r>
              <a:rPr lang="en-US" dirty="0"/>
              <a:t>analysis nowadays can be considered as one of the most popular research topics in the field of natural language processing. The uses of sentiment analysis are covered by some interesting scientific and commercial areas, such as opinion mining, recommender systems, and event detection. </a:t>
            </a:r>
            <a:endParaRPr lang="en-US" dirty="0" smtClean="0">
              <a:effectLst/>
            </a:endParaRPr>
          </a:p>
          <a:p>
            <a:pPr marL="0" indent="0" algn="just">
              <a:buNone/>
            </a:pPr>
            <a:r>
              <a:rPr lang="en-US" dirty="0" smtClean="0">
                <a:effectLst/>
              </a:rPr>
              <a:t> </a:t>
            </a:r>
          </a:p>
          <a:p>
            <a:pPr marL="0" indent="0" algn="just">
              <a:buNone/>
            </a:pPr>
            <a:r>
              <a:rPr lang="en-US" dirty="0"/>
              <a:t>Nowadays the social media platforms such as Twitter, Facebook and YouTube, are a great source of information known as social data. The events occurring in normal daily life are discussed on social media and any individuals are free to discuss and express their opinion about these events. </a:t>
            </a:r>
            <a:endParaRPr lang="en-US" dirty="0" smtClean="0">
              <a:effectLst/>
            </a:endParaRPr>
          </a:p>
          <a:p>
            <a:pPr algn="just"/>
            <a:endParaRPr lang="en-US" dirty="0" smtClean="0">
              <a:effectLst/>
            </a:endParaRPr>
          </a:p>
          <a:p>
            <a:pPr marL="0" indent="0" algn="just">
              <a:buNone/>
            </a:pPr>
            <a:r>
              <a:rPr lang="en-US" dirty="0"/>
              <a:t>Coronavirus known as COVID-19 which began to appear at the end of last year in Wuhan, China has been one of the most discussed and one of the most spreading diseases worldwide. </a:t>
            </a:r>
          </a:p>
        </p:txBody>
      </p:sp>
      <p:cxnSp>
        <p:nvCxnSpPr>
          <p:cNvPr id="5" name="Straight Connector 4"/>
          <p:cNvCxnSpPr>
            <a:stCxn id="2" idx="1"/>
          </p:cNvCxnSpPr>
          <p:nvPr/>
        </p:nvCxnSpPr>
        <p:spPr>
          <a:xfrm>
            <a:off x="419100" y="1091407"/>
            <a:ext cx="11226800" cy="793"/>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969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428625"/>
            <a:ext cx="10655300" cy="1325563"/>
          </a:xfrm>
        </p:spPr>
        <p:txBody>
          <a:bodyPr/>
          <a:lstStyle/>
          <a:p>
            <a:r>
              <a:rPr lang="en-US" b="1" dirty="0"/>
              <a:t>PURPOSE</a:t>
            </a:r>
            <a:r>
              <a:rPr lang="en-US" dirty="0" smtClean="0">
                <a:effectLst/>
              </a:rPr>
              <a:t/>
            </a:r>
            <a:br>
              <a:rPr lang="en-US" dirty="0" smtClean="0">
                <a:effectLst/>
              </a:rPr>
            </a:br>
            <a:endParaRPr lang="en-US" dirty="0"/>
          </a:p>
        </p:txBody>
      </p:sp>
      <p:sp>
        <p:nvSpPr>
          <p:cNvPr id="3" name="Content Placeholder 2"/>
          <p:cNvSpPr>
            <a:spLocks noGrp="1"/>
          </p:cNvSpPr>
          <p:nvPr>
            <p:ph idx="1"/>
          </p:nvPr>
        </p:nvSpPr>
        <p:spPr>
          <a:xfrm>
            <a:off x="419099" y="1333500"/>
            <a:ext cx="11247261" cy="5257799"/>
          </a:xfrm>
        </p:spPr>
        <p:txBody>
          <a:bodyPr>
            <a:normAutofit/>
          </a:bodyPr>
          <a:lstStyle/>
          <a:p>
            <a:pPr marL="0" indent="0" algn="just">
              <a:buNone/>
            </a:pPr>
            <a:r>
              <a:rPr lang="en-US" dirty="0"/>
              <a:t>The applications of sentiment analysis are broad and powerful. The ability to extract insights from social data is a practice that is being widely adopted by </a:t>
            </a:r>
            <a:r>
              <a:rPr lang="en-US" dirty="0" smtClean="0"/>
              <a:t>organizations </a:t>
            </a:r>
            <a:r>
              <a:rPr lang="en-US" dirty="0"/>
              <a:t>across the </a:t>
            </a:r>
            <a:r>
              <a:rPr lang="en-US" dirty="0" smtClean="0"/>
              <a:t>world. Shifts </a:t>
            </a:r>
            <a:r>
              <a:rPr lang="en-US" dirty="0"/>
              <a:t>in sentiment on social media have been shown to correlate with shifts in the stock market. main purpose of this system is know the </a:t>
            </a:r>
            <a:r>
              <a:rPr lang="en-US" dirty="0" smtClean="0"/>
              <a:t>behavior </a:t>
            </a:r>
            <a:r>
              <a:rPr lang="en-US" dirty="0"/>
              <a:t>of the people in given situation. so we know what people actually think regarding this. it will help in </a:t>
            </a:r>
            <a:r>
              <a:rPr lang="en-US" dirty="0" smtClean="0"/>
              <a:t>business.</a:t>
            </a:r>
            <a:endParaRPr lang="en-US" dirty="0"/>
          </a:p>
        </p:txBody>
      </p:sp>
      <p:cxnSp>
        <p:nvCxnSpPr>
          <p:cNvPr id="5" name="Straight Connector 4"/>
          <p:cNvCxnSpPr>
            <a:stCxn id="2" idx="1"/>
          </p:cNvCxnSpPr>
          <p:nvPr/>
        </p:nvCxnSpPr>
        <p:spPr>
          <a:xfrm>
            <a:off x="419100" y="1091407"/>
            <a:ext cx="11226800" cy="793"/>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915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123825"/>
            <a:ext cx="10655300" cy="1325563"/>
          </a:xfrm>
        </p:spPr>
        <p:txBody>
          <a:bodyPr/>
          <a:lstStyle/>
          <a:p>
            <a:r>
              <a:rPr lang="en-US" b="1" dirty="0"/>
              <a:t>EXISTING PROBLEM</a:t>
            </a:r>
            <a:endParaRPr lang="en-US" dirty="0"/>
          </a:p>
        </p:txBody>
      </p:sp>
      <p:sp>
        <p:nvSpPr>
          <p:cNvPr id="3" name="Content Placeholder 2"/>
          <p:cNvSpPr>
            <a:spLocks noGrp="1"/>
          </p:cNvSpPr>
          <p:nvPr>
            <p:ph idx="1"/>
          </p:nvPr>
        </p:nvSpPr>
        <p:spPr>
          <a:xfrm>
            <a:off x="419099" y="1333501"/>
            <a:ext cx="11247261" cy="1727200"/>
          </a:xfrm>
        </p:spPr>
        <p:txBody>
          <a:bodyPr>
            <a:normAutofit/>
          </a:bodyPr>
          <a:lstStyle/>
          <a:p>
            <a:pPr marL="0" indent="0" algn="just">
              <a:buNone/>
            </a:pPr>
            <a:r>
              <a:rPr lang="en-US" dirty="0"/>
              <a:t>The Existing applications are more complex to create and the analysis which are been rendered are not analyzed properly. the application needed updated every single day so real time analysis will help. also their are </a:t>
            </a:r>
            <a:r>
              <a:rPr lang="en-US" dirty="0" smtClean="0"/>
              <a:t>general </a:t>
            </a:r>
            <a:r>
              <a:rPr lang="en-US" dirty="0"/>
              <a:t>system required so any situation we use that system.</a:t>
            </a:r>
          </a:p>
        </p:txBody>
      </p:sp>
      <p:cxnSp>
        <p:nvCxnSpPr>
          <p:cNvPr id="5" name="Straight Connector 4"/>
          <p:cNvCxnSpPr>
            <a:stCxn id="2" idx="1"/>
          </p:cNvCxnSpPr>
          <p:nvPr/>
        </p:nvCxnSpPr>
        <p:spPr>
          <a:xfrm>
            <a:off x="419100" y="1091407"/>
            <a:ext cx="11226800" cy="793"/>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4" name="Rectangle 3"/>
          <p:cNvSpPr/>
          <p:nvPr/>
        </p:nvSpPr>
        <p:spPr>
          <a:xfrm>
            <a:off x="279400" y="3302002"/>
            <a:ext cx="11277600" cy="3293209"/>
          </a:xfrm>
          <a:prstGeom prst="rect">
            <a:avLst/>
          </a:prstGeom>
        </p:spPr>
        <p:txBody>
          <a:bodyPr wrap="square">
            <a:spAutoFit/>
          </a:bodyPr>
          <a:lstStyle/>
          <a:p>
            <a:pPr algn="just">
              <a:spcAft>
                <a:spcPts val="800"/>
              </a:spcAft>
            </a:pPr>
            <a:r>
              <a:rPr lang="en-US" sz="4400" b="1" dirty="0">
                <a:latin typeface="+mj-lt"/>
                <a:ea typeface="+mj-ea"/>
                <a:cs typeface="+mj-cs"/>
              </a:rPr>
              <a:t>PROPOSED </a:t>
            </a:r>
            <a:r>
              <a:rPr lang="en-US" sz="4400" b="1" dirty="0" smtClean="0">
                <a:latin typeface="+mj-lt"/>
                <a:ea typeface="+mj-ea"/>
                <a:cs typeface="+mj-cs"/>
              </a:rPr>
              <a:t>SOLUTION</a:t>
            </a:r>
          </a:p>
          <a:p>
            <a:pPr algn="just">
              <a:spcAft>
                <a:spcPts val="800"/>
              </a:spcAft>
            </a:pPr>
            <a:r>
              <a:rPr lang="en-US" sz="2400" dirty="0" smtClean="0"/>
              <a:t>Using </a:t>
            </a:r>
            <a:r>
              <a:rPr lang="en-US" sz="2400" dirty="0"/>
              <a:t>Python inbuilt library development much easy and reduces the complexity of the application. With the help of tweepy library  makes it easy to make </a:t>
            </a:r>
            <a:r>
              <a:rPr lang="en-US" sz="2400" dirty="0" smtClean="0"/>
              <a:t>dataset.</a:t>
            </a:r>
          </a:p>
          <a:p>
            <a:pPr algn="just">
              <a:spcAft>
                <a:spcPts val="800"/>
              </a:spcAft>
            </a:pPr>
            <a:r>
              <a:rPr lang="en-US" sz="2400" dirty="0" smtClean="0"/>
              <a:t>Using </a:t>
            </a:r>
            <a:r>
              <a:rPr lang="en-US" sz="2400" dirty="0"/>
              <a:t>the sentimental analysis for each tweet and find the data which shows the tweets polarity so we know people thought regarding situation.</a:t>
            </a:r>
          </a:p>
          <a:p>
            <a:pPr algn="just"/>
            <a:r>
              <a:rPr lang="en-US" sz="2400" dirty="0" smtClean="0"/>
              <a:t>With </a:t>
            </a:r>
            <a:r>
              <a:rPr lang="en-US" sz="2400" dirty="0"/>
              <a:t>the help of Dash UI representation in the python. The graph and gui will easy to make and interactive.</a:t>
            </a:r>
          </a:p>
        </p:txBody>
      </p:sp>
      <p:cxnSp>
        <p:nvCxnSpPr>
          <p:cNvPr id="6" name="Straight Connector 5"/>
          <p:cNvCxnSpPr/>
          <p:nvPr/>
        </p:nvCxnSpPr>
        <p:spPr>
          <a:xfrm>
            <a:off x="439560" y="4037807"/>
            <a:ext cx="11226800" cy="793"/>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94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7937"/>
            <a:ext cx="10655300" cy="1325563"/>
          </a:xfrm>
        </p:spPr>
        <p:txBody>
          <a:bodyPr/>
          <a:lstStyle/>
          <a:p>
            <a:r>
              <a:rPr lang="en-US" b="1" dirty="0"/>
              <a:t>FLOW CHART</a:t>
            </a:r>
            <a:endParaRPr lang="en-US" dirty="0"/>
          </a:p>
        </p:txBody>
      </p:sp>
      <p:cxnSp>
        <p:nvCxnSpPr>
          <p:cNvPr id="5" name="Straight Connector 4"/>
          <p:cNvCxnSpPr>
            <a:stCxn id="2" idx="1"/>
          </p:cNvCxnSpPr>
          <p:nvPr/>
        </p:nvCxnSpPr>
        <p:spPr>
          <a:xfrm>
            <a:off x="419100" y="1091407"/>
            <a:ext cx="11226800" cy="793"/>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275" y="1485900"/>
            <a:ext cx="7019925" cy="4917914"/>
          </a:xfrm>
        </p:spPr>
      </p:pic>
      <p:sp>
        <p:nvSpPr>
          <p:cNvPr id="7" name="AutoShape 4" descr="data:image/png;base64,iVBORw0KGgoAAAANSUhEUgAAAhMAAAF0CAYAAACZurtbAAAgAElEQVR4XuydB5xU1dn/f7fNzO4CGmNLYkOjvr75aFQ0aGJP/Cdv4msJSIwKBkHAQl+Wpigo0rsgoIiCYFtFsIUkxhhTjDUxUcGGmjdFCSKyzM7cdv6f5zn3zswWlN1ld3aH5+ZDZnf2lnO+Z8bzO895ilGrlAqhj3c+qMELL/4FH23Zim2f1cC0EwiU4r8Z0aulf4WpDIQGQL/SqxzFImAiDD04lkJ5uY2vHrA/TjrheBx9WGcYCrBp7Gi8aJzCLEzLgoIJ3zdh2oBVrGbLc4WAEBACQqBkCBhppZSvgF8/8yo2vr0JJ518Krrssw9SZUmeacIg6qtBAoJERSQmaHICoERIFPXDYJmAaQFBCKR3pPHJ5o/x55dfwpFdD8OPzj2JxQIJCYPHyY/aaiJUJr8nw1fU4ZOHCwEhIARKgoCxQyn1y1+/ii1btuL0M89GSOrAAEhg0ARl09KWTRN1hUTc+9iqURI0OmAnAh8goxEJClJ6oeeiS0UST69/Gvvvsze+d1Y3JO1YTIRQCABlAoa2SYiY6ICDLk0WAkJACLQzAsZLb3+inn32OZx//vnwAwXTNOD6IVIpE268kI1mHLJMaHtEwWHo38liwTpEXtuOA0xYJm1zaDHh+wESCQuZ2gw6l6WwtvoRfO+cM3HUEV/W1gloMWFAb3WImGhn30ZpjhAQAkKggxIwlj38B3X44YfjK185gLuQSAA1NS6SSfKXCGCwLTwWDDu3Q5DeIK0hr23JwYTvmSz80rUZJJJJWJaBMFBwM1n8fdN7qPn0E1x0/mk5vwkSFCwJSYCYWlDIIQSEgBAQAkKgJQSMm29fp8455yzst09nuJ5C6Hsor0iw6dx3XW0+50M7S9T3kTDEaaIl/Ft2rTJh2zZcN4RhBHCSDj7dVoOKigo4loHa7bV4/NGHMWzo5ZEjJtkj9DiKmGgZerlaCAgBISAE8gSMcXOq1cUX90DCAVIJEhCA57uwzBAJy0aY88DUF8WRG6whlAFDmZHBXLAWgwBtWXh+FqZtw07Y8MjZhTY0fMA0FO69exnGj+mfd8REAJPsFOQ3QYc4TRRj2OSZQkAICIGSImCMnP6A6te/F/wsiQMF2wzhmCQSAvi+B9uKTBORBYJe4pBQnouUzVEechSHAAkG33eRSCWRzmZgWg7/813FWx6rVy7H2Mq+bFhySEOEHmyTfrChwhAGhYPIIQSEgBAQAkKgBQSMylnVqs/lPdhxkueVMGBBgSCAaRgwI1NEaOhJhwzlLCbYj8KMQkVlQmrBGDT7UlOF7FRJTrF5kUcbGToEh8Z09Yp7UDXqCjhRiKiF6BplR2EgYppo9gDIhUJACAgBIaDnmzpigowQtHKl+aWOmCABYbJpvI5lwghzeSeEZ9sT4LwfOTGhEBoGi71CMXHvynswprK+mCBVSONJMaUiJtp+5OSJQkAICIHSImCMmvmQ6t2nZ4FlgsSETjKhvSGif9Eee30x0SBUtLT4tOvesDUpyl+qKMdEI2KCLBNjRl2R85nQlolYTETD2657KY0TAkJACAiB9k7AGE1iondP3lO3abEaZmHRarVQTJBJPIrk4MDC3DaHNrHLURwCJAqsCH9AY8djpC1I8RaUiInijI08VQgIASGwJxEwxszQYoImIttUUCGFgxpQQQiLrBIsJLRPRGNCggzrchSLgAEzshiFBiWkyosJirIhsbF6xXKMGdU38qLQtTh4a4S3OcQyUayRk+cKASEgBEqJQE5McDGoemLC4FVuJCaijFTa8dKPcmuTz4TOrShHEQhQWK4qdIglR0xtmdBiIozERD8WE+RjkXORYOUhYqIIoyaPFAJCQAiUHAFj3PRq1btPDz2vFIiJkMIG6/tMsJAIASOAMlw9YSkHZhgX8Cg5Pu2+QzrKhkSE3u/Q+T+0mCB/CrJMjB7Vj51qycei0N+S/C91ATA5hIAQEAJCQAg0n4AxZka16t27h063XCgmAqVTaecM5PSQvJjQP5swwjjokFbJdf0n4tTN9Zuna3jEuRib33h9ZWNhqbvux1HYxua1q6VhsY219YvuqdnnS7/nfVfihKScTEwBHM0xqi+HhupYj7x6EDHR0s+eXC8EhIAQEAJEwBhNYqJPD+2AaQVQga+LRwW0as3l0o5WvmStiH0kdBZFy7GRTqeRTJbBUCFC30cy6eChBx9A1bXX5Op6sHenzwUh0PPyPrjx+huRKq/glbRlOVBKIQgCWJbFNSPo9xkzZuDf//43brnlFpSXl/Pf47/R38l6YtoJeF4Ax7EQBNS2kH/OZDKcaprOoTojlCacruFOGwbmzJmDhdOn6S0bKo3q09YN1Vw3cHXlSIwZPRau6/KkTW3yAp+f7YUevyYSCWRqXVj0P4uerdte/zXuFzGh9sV9YCuCUjAdk9uaSqW4rfTPcRzU1maRTCb594aHFhM5SwQ5YrKQC6OEYtoyQceKlaswprI3UnxOLBD1HRXXXsmPsXwlhIAQEAJCQAg0h4Axama1uqJ3XkwgmjSpUjWlaq5rRo/FBCWzsnniynouKjqn4GV9nqRtKGzf/hmWLlqIgYOuQueKcsydNwe///3vsWzZMgShwvLl92DggKtR0WUvnrDLKypQU7MDiQRNuDQp0qQboqKiHJ7nQ6mQUyLo1N4GbNsC+XPoiVohkUogs8NFoizB9UQCBEjaDmfh8rMuT/LZbIYFAB0ff/wx7rvvPgwaeBXKkiaGDL4WXfb6Eq6//gZs3rwF63/+S1x5ZX+Yjg3P9XlyZyERePxzxnM52kULnFCLBM9HsiyF0A/ghwFSiQRqs1k4lJIcCr7rwUlS+/QrO7g6NmrdWr4ncaB2WqYD3yeWUYnwBvsQeXGhrRB6m8Pmt0PEUR2UmZTsECvuXYXRIy9DOYsJXTFUK6q4gijZLOQQAkJACAgBIdB8Ai0WE5SO2Q89XXpcKV4h02RPU1nWrYVlAIuX3I5nf/tbLFq0CF/+8r5QNAuaNnw/5AmUVsi0ALdtk98rL08hnc7kVs6GoZDJuFi7dg169boEYehjy5atePbZZ9GzZ0/4QYCK8nLsSKdRlkqx7STwfYSUHjyyFsQVMm3L4dU+TdgUtVK7YyumTZ2MbNbDxJsmwXGSnJra90IWEPR7Nku5xgEv1JYRy6EMHAZqa2vZIkP3ojomLll1SOwkE0hvr0FFl84sZug6L5PF4089iR4XXgQnlUTo+fBVCMt29KulrSnJRBmLMnoOtYner3uImGj+x12uFAJCQAgIgdYg0GIxQRPrjto09upcjmw2gGOYcN0MbMtkpz8V+pg1awZefvUVzJs3D1/60pfxwft/x5VXDcCHGzag98Cr8Nxzz+H9N97EzEUL8X8ffIi506bikit+hvtX3IMhlaPww/89D9cMHIT33nwDJ33nNAweNhRXXNyLLRiXXvkzjB0/HksXL8aCmTNpzwSrq6txavfumDl7Lp566imcdtoZePfddzF79mzs1WXvaPsDMMwQykujavRIFg03TrgJnTvvhY0bN2LgoGuw6c030fuqgfjd736HTW+9hdkL5uH999/H/NkzMHPePHzwwQdYMGMGb908+Oij+Na3voUdO3bgpptuwkOrV+Pgww9na0xNTQ1+/MMf8vj16tMHw4cP53/PP/d7HPT1o3DXPffgsMMO4y2QThUpbN26A6Zp72SbQ8REa3wR5J5CQAgIASHQfAItFhPstMhpuA22JARZF6lUAioMtGVBBVi4cAGef/55LFy4EJ267M0Td3X1I6iursbihbdh0/vvYvLNt2D5PXfDNi385rfP4gf/7/uYt2A+ECpcN2Qw1q55FK/8+VXceMME3ja4685lqEnvwKiRI/D8C89j/tz5WLT4dvzrH//EgoW3Yeb0GfjXRx9j0MBr8LOfXYlLL70UZJWgbQHeHmFHRB87PtuCqdMmg1wOSASUlVXA8zw8tu4JPPjgg1i6dCn++te/shBasvR29m34+S/W46sHfoVF0oIFC7Bt2zZMmzYNU6dOxTPPPIM//vGPmDx5Mt58803cf//9mDBhAosKsjgMGjQI69atw0MPPYTbFt2OL+17IDKexyPIPh4B6SELiQRtzezMX0IPuGxzNP+DL1cKASEgBITA7iOwW8SE62dRUVYG1w14e4MmRXLkVKDEVwqTb70Zr732Gk/M5Z268JbGjpo0Bgy8CiOGDsE+X9oLQ4cORf/+/XH88cfz9sEJJ5yAKVOm8MRKq/g1a9bghRdewMSJE3nFPnfuXJ6chw0fjEcffRTDrr4acPT+/6Fdu2LpkjtgOQmMG3s9T/SHHXoEiwjaRiFfCsdJIJtNI/DTuOmmCbxNM/HmW3j7gnwZtn9ag6uvvhrDhg3Dvvvui+uuuw6XXf5TfPvb3+b2vfPOW/qZtA0R+vj6N76BJUuWsFCYN316boS+ffbZ3Na7776b2z1kyBBs3ryZ+/T73zwLhDbue+IJnHjiicyNnDr1Nod2HpVtjt33YZc7CQEhIASEQOsQaLGYoMQFtm0gndbRByZFVBghvGwGyVSCy2PTJPurX/0Kd955J/baay8kEinUkg/Busfwl1dfwQ9+8P94AqVV/oABA3DaaafxxH/77bez6X/kyJFsJXj55Zcxbtw4tg7QuWRfGDl8GF599VUWDIsXL8aXvvQlJmXaDt566y3ccP2NGD/hBvzX0d/gZ5CIIGfPiooKvrcf1GLcuDEchXLr1OmwDRPlnTshvT3NwuBPf/oTLr64B29fUD+uuXYQTjrpJLZWkGWCrC17703WFh2RsnLlSrz++usseugZWsD4bNkg34uqqipuBwkFL1CofngtlGmy5YS2Q7p07oxslpxODRYSDaM5ZJujdb4KclchIASEgBBoLoEWiwlePTvacZIjFyjZVai4nPmWLZtx3eBr8cJvfs1+BRSSseqRR9H9W6cApoUtW7bg6kFX4bLLforTv306Bg8bjJ/0/AnOv+h8PPLQI6gaeh3FIGBF9QM45GuHoE/fPvjqAV/FoiWLsPGNjfjpjy/ExZdfjpsmTsDSxUswb9ZMjrL49nfPwcwZszFj9iysWbWKtzZWr1mLk7t/C6GvkCxLIlPr4f0P3sNVV12Jv298AzBsHPpf/4Vld96JQw49FL7nsUPkoIFXo+fFPXDOmWdx+y46/wJc2OPHcEwLM+fMxMLIZ6LbqadiyR13YO8uXTB67Fg8vHIlj8kFP/kJbp06FX959VVc2rMnel56Kf73ggtwxcUXA5aDk08/E4uWLOHIELboRMkjKFyWxI7O9VF4iJho7oddrhMCQkAICIHWIdBiMUHNouyLcV6DuJlmnOCqQe2OeHKMEzPpUFBDGaDKl015LURCCZpoHqZUWHEypzgjBlXTzP09Ok8Xw9IhkjqvtG5X4Xn6BB16ydEq1L6Cs+OrWvJKbatzxO1qNBkXnSlionW+CnJXISAEhIAQaC6BFokJntooX0GU0bLO5J6b9OLJOv4r59qMKlvqyZzuoWtMNO0197yoqJUWNbFjok7g1NihRUbdLJN03c6O/Jk7y6z5RRkrd35v6rOIieZ+fOU6ISAEhIAQaA8EdouY0B3ZSVrr3GRZN3Nm4fmxZaOpr4XPrWt5qFsaXUc9NBQCXBSLjkiM7GxA8kKjOamvv2iYqdZJwX3FMvFFwOTvQkAICAEh0M4I7B4xQZMhT4L1BUU0SRZuJdSbLONaEs3lwtsrBTpF36dhrYqdiQktFL7YstC4oIiv++LrG+9fXOtExERzx1+uEwJCQAgIgeITaLmYMP3c6r6hhaJQTESdbSAmdr0oV0Nc+RoUeRERn9XIsyMrRHyG3p5p7iA0V0DUf55YJpo7AnKdEBACQkAItA8Cu0lMkKNCnPa5cJJtbTGhq4/mj0aEyU59Elo6APWfqx01Y4fNXX4Vn4mWDoRcLwSEgBAQAkUm0OpioqG/gp6E8yKgJZaJevQKJmbyoah75P0jcu/nzm9KG+paJPjKeJunOa/1myk+E0X+SsjjhYAQEAJCoKkE6ooJU3EtDYscEylfRFxhMorayDkKKjOKvqDHUTRHvCKn3xv6TeQdKwu3FQpDQ5va7Ibnx1EcRqGjZR2rxc62JaJtBjr3i8RAI83Mi6VmWiai0NOG3D6nvfU1lIpLkAMBVVPNVRPVJchHj9QlyHUd0TjEhfxcqDQsWZR215ZNy8dR7iAEhIAQEAIdj4Axcnq16t+3B3wPSDpUbZOiG3wkbRuB7zVImsQTFYdx6gmIQxtzDpiNA8iHfOo8Dq1x5PI/xKJgZyt+I/LxiCZQbs4XiYgv6N8uX/9Fz2kiGBJODvl9UIlzL4Bh2aBs4cmUjUwmhGFSRs57MLbyStgsJigFGAk6KuUeDQSPo4iJJqKX04WAEBACQqCAgDFmzhrV5/IL4WUB2wSSCSCb8ZFKmPDdbL3aEHrVG8YTcbTIbWpI5+46//NHMt66qJdPAoUOo7o/u6s9bX0f9tHw9BgZpgODyphnKWumxQYHEhur7l2O0SP68YjRcCX5lawSIRAEgK2Ln8khBISAEBACQqC5BIzRM+9Tl112CYsI2irwXA+2qVWCZSiuLRGvYuNsjWQs5wW9iqchnQGzKJNp3JBGCRRuv+gTTJpE9U+U15J/ipNutXX7d8fzEraDdCaLZCKFHRkXZeUJuK7OXk6WiXtX3oUxI/qxRYJGjawTOoIl5K0smHac/LO5nyG5TggIASEgBPZwAsatS9eps88+G506l3OFT8exEAYBXNdFKunUKTRVd4eCwjKjKbmVti52aWx2MbYzv71S12IRC4pdelZ7PMm0eGuDCoM5jgnPB1IpoDZNY5jGU0+sw+BrLuPtEBITJCpIT0V6UfdoJ5lC22N3pU1CQAgIASHQ/ggYSx56Rh155JHYb7/9dKEptkRA+0qouoWm6ieYonm8jsNjMfpXx8lyVxpQz/GzfmjmrtyivZyjTASBgmU7XAk9nfaRsG2QGwQJw/fe3YitWz7GeeedkRMT7CZK19D4xiJCxER7GVFphxAQAkKgQxIwXn1vm1q/fj169boYfhjyCte0DLhuCMsyqdBnwVE3hDIvJIqzzREnnaK02DqaI67NoZNZ6QJccbQJdaNuTZB8Vsxitb+lzwUskwQgkM0GKCuz2OKQ3l6LLp3LUP3gA/jh/3wXXQ/dl31EyScmpxtoKOkXERId8osrjRYCQkAItCcCRq1Sav2vXsHmzVtw7vfPxbbtaaTKytk3j6uG15tsCncVCsVEcwp1NbWwV6PnF6aK4kJh2kFUt0dvw+SKaXHqbfIaoIAUnco67k/R2t+MAmeF0TGuF6CswoHvksUhQMIyYVsGfrn+SRz0tQNwzhnduBx8JKVETLSnb5+0RQgIASFQIgSMHa5Stg38/Bcv4r1N7+O4E07EfvsfCDuZgm1ZDcpjaW2hJ23+KS6WVRQgsaWksUybiahFPod+6ubaQKhnVr07oquUdujDVAiCAKZpIlubxr/+/iHe3rgBhx7yVXz/3FO0j0QA3gahsfM8D47j6BQTcYhHhwYgjRcCQkAICIFiEzD8UG9kkOPepg+34PU3NrCo2J6uhWFRiqM4TbZuqrZGRBYAA/CNBHLVN4vWm8jCwP4PFPpJFggKgqSW+jCtkFutlAUVlvP7pu1BKR/mzuqUF60vTXlwiDDIwqH9CyiUJ1PoevBBOO7YY9D14P3h2NrpMhaAuTtzLo6mPEfOFQJCQAgIASGwcwKG5yrWArSlQfMqKQtKaURHY0EahT579HeaupuSjLq1BmNn9oVIWsBjx0Ng3rxqVI7oyW2mvtSVSq3Vuta7b9xvTtpFmTALozYojQR3sLAke3xFB7fItB5SubMQEAJCQAg0kYChyDIRJ5+Kpp1YRMSiovCeucmrUGnk0k9GCqStfi8QPLmFdvzsuH0mWV0o4kGfMWXKclSN7suCySERFa/ctbemVlAd5JX8WThhadTkOJclR9lEoiK2JOXlIXVOsl428XsipwsBISAEhMDnEDBU6CqeeaJEVJR3gcNDP8cXonA1rO9dLNtEweqaZ1RqB8kEK+cbESgF09KyyA1sLJi3EoOH9WbHUtIX2h2zWO1v6WfTzFmGCsck51TK+qnQKhE/T8RES8nL9UJACAgBIZAnYCjl1dvNiBwUo3NUg80OHYZZcIvG90PainK0NUP1KcB1N2Ix4XC7KK20itbvIRzcPGkJxowbyIkfaZpN0DnFTLrVEk6U2jyyQrAejA4Ok+Vtj5C3r+qKpYLwWPqT+E60ZATkWiEgBISAEODMyipQZImIk1VRVEB8hOSgaOi1e92j3n57sSbjSEjoOTFegUdigkJAaVI1gYy7HYlEAgpJzJh2N4YO/xmsBNc7RQpGhxYTOaFAIaaRMKoTpZGz2MTqsN7YiZiQ/xAIASEgBIRACwkYYawi4lVtfMN4EtpZ6GSdSah42wS5OiEsJkhIkHWChIS2TIQmuYT4CBAgRAozpy5HZVVfBJwlEqAyV0XP4tmSQSSv0tw2FVkdtLWBUmbT0JqRr0juEfWFn4iJltCXa4WAEBACQoC9DMguEVejLsiwzKv6kMpY78Trv04qxbigVlu/0twZFR2rY5mgSZVkQjSxRtscbuhg1uwVGDy0DxKOFhOUSUOLCU403fFe9X6Gbjft6US1N3IuL/XFgogJ+eILASEgBITAbiZg5KVES+5crEk432Y9R+YtJJROOxYT8VkUHnrLzGWoquzHFgltlYiv66BiImdJinJHxKEdLRlOuVYICAEhIASEQBMI7CYx0YQnttKp8YJby5qCWqBxgiYqr24Ak2Ytw6iR/UCpqxrzBmml5slthYAQEAJCQAiULAEREyU7tNIxISAEhIAQEAJtQ0DERNtwlqcIASEgBISAEChZAiImSnZopWNCQAgIASEgBNqGgIiJtuEsTxECQkAICAEhULIEREyU7NBKx4SAEBACQkAItA0BERNtw1meIgSEgBAQAkKgZAmImCjZoZWOCQEhIASEgBBoGwIiJtqGszxFCAgBISAEhEDJEhAxUbJDKx0TAkJACAgBIdA2BERMtA1neYoQEAJCQAgIgZIlIGKiZIdWOiYEhIAQEAJCoG0IiJhoG87yFCEgBISAEBACJUtAxETJDq10TAgIASEgBIRA2xAoOTGhsTVSNRSAp4CJs5ehSqqGts2nS54iBISAEBACewSBEhATVHQcUDD51YjEBBUij4UF/RyQmABwy6zlqBrZFykATu78PWKspZNCQAgIASEgBFqFQOmJCUUKgQRGoZgAAphwAUyetQyjR/ZDGQCbz20VrnJTISAEhIAQEAJ7DIESEBN6rEgXsGWijpgIARWyYFCwWUzcOmspqkYOYMuEJWJij/mgS0eFgBAQAkKg9QiUhphQgDIiIcGsIssEWShITLDKsKNtjsUYPXIQWyZYePDfWg+w3FkICAEhIASEQKkT6PhiIhIEuyomJs9cjDGVg9gyoYWGKWKi1D/l0j8hIASEgBBoVQIlIybqUmroM6EM7TNx68w7UVXZH+W5LZFW5Ss3FwJCQAgIASFQ8gRKQ0zQNkXO/4G2NkgpRA6YkeXCN+JojpWoGtmbtzkkmqPkP9/SQSEgBISAEGgDAiUjJvLuD/lQ0dg+QWGh9C9LoaGzH0TViF45MSGCog0+ZfIIISAEhIAQKGkCJSgmfPaDoFBQEhgv//ktPP30c+h+2jk4sXtXTJixFuNHXYDXXvkIzz/zJH5w1snodvwxsCwLQRDANKN8FYaBMAxzv5f0p0A6JwSEgBAQAkKgBQQ6vpjgyA2dtCpEyP8fiwm2RrjA3AXLYaX2xmdZA67dGalUCmHNZnSya3Ft3x9jn85JKKX4H4kJEhUkLuQQAkJACAgBISAEvphACYkJCgglMaE4mXYAO5d74pfP/BUv/uVt+FYFtmYNGAbQ2XJxWrej8IPTj4JN2TE9D45Dmx7IWSRIXBh0shxCQAgIASEgBITATgmUgJiIE1aRlGhcTGR8YNa8B5FWCXh2BQuEzlYGw68+D51MIGHkBQRbOSIRIdsc8s0RAkJACAgBIfDFBEpITMSWCarAQT4TTrQBosXGL555E69t/ACbazxYloHvnnIszjrlUCQNoHBDw/d93uqIfSe+GKGcIQSEgBAQAkJgzybQ8cVElP1SDyNtcJCYoOgN2rIw4fuAaQFuCEydvQo1ykYyYWH8sJ5IRuGhUDoWJN7SkO2NPftLIb0XAkJACAiBphEoDTHBSkB3XIuJEIrtDTanzCap4AbAb57fgBdfewPdun0TZ37rCM6CaZCPRRS1UegfQe/R7+Iz0bQPlJwtBISAEBACex4BI1Qqrl7BvY/zNeh1ft0jrsNZH1Ocz6EorwoIuZCX1hN1a4Xq34Poj2kXePSpP+FHP+yOLo7+G4sNQ//sK8CkcynDdsH7RelXvsJIXGlkp6/1xyN2GY37l689UpgZdM/7sEuPhYAQEAJCoHUIGFlFRn09Gb/7wVa88OIr+Pg/n2LbZzWwHBthTlGEPMHmJiqlgzBpIo7rYhTnlWwL0WEoGJE0ovTZbKlgy4SWGVp06Pct5fMfY9HQcV8pH0YAyw5QXpbEVw84AN1OPB5HHrYPCyOKVCFAhCMMsjAtHbHi+YBtm1LjrHW+V3JXISAEhMAeRcBIK6VoRf7rZ17Fxrc34aSTT0WXffZBqizJnokhJWvgWVmv2uNKmzQlx2JijyLWzjprmdonJAiB9I40Ptn8Mf788ks4suth+NG5J/FmD1soWAVSQi86TITK5Pck8LWdDag0RwgIASHQAQkYO5RSv/z1q9iyZStOP/NshGxe0CZ/mqBsXtpqMVEoJOK+1t8K6YAMOnSTA59CWbWgoAEKPRddKpJ4ev3T2H+fvfG9s7ohacdignxJAkDRPo6OYREx0aGHXxovBISAEGgXBIyX3v5EPfvsczj//IYLH7IAACAASURBVPPhB5QB0oDrh0ilTLjxQjaacdifoL4nhaHlRMfdJij2Nk0Lng8TlmnyVhSJCd8PkEhYyNRm0LkshbXVj+B755yJo474srZOsGNqAANWbrtHxES7+B5KI4SAEBACHZqAsezhP6jDDz8cX/nKAdyRRAKoqXGRTCYQqEBHM+QEw87tEIWFO2NnSHnVK//W42DC90wWfunaDBLJJOfQCAMFN5PF3ze9h5pPP8FF55+Wc04lQcGSkARIVIekQ3+CpfFCQAgIASFQdALGzbevU+eccxb226czXE8h9D2UVyTYdO67rjaf86HdHGkXpPAw6r9R9C7tQQ1QJmzbhutSGGsAJ+ng0201qKiogGMZqN1ei8cffRjDhl7OjpjkqqrLn4mY2IM+JdJVISAEhECrEzDGzalWF1/cAwkHSCVIQJCnvwvLDJGwKJoj9sDUbaGIiJyoUAYMZebCMVu9tfKABgRoy8LzszBtG3bChkfOLrShQcm6DIV7716G8WP65x0xuZ4qhbVEQbSyzyGfKiEgBISAEGghAWPk9AdUv/694Ge5KAVsM4RjkkgI4Pse7Lh6ZmSBoJc4rwM921C2zs0gR1EIkGDwfReJVBLpbIZDP+mf7yre8li9cjnGVvZlw5JDGiL0YJv0gw1FibkoHEQOISAEhIAQEAItIGBUzqpWfS7vwQ6UPK+EAQsKBAFMw4AZmSLCKG8Dl/rm3BI6AZKO8JAJqQVj0OxLTUXpw2kcQt5+ivNoKJ1dgsdm9Yp7UDXqiii5OEX7RtcoOwoDEdNEswdALhQCQkAICAE939QRE+QfQStXml/qiAkSECabxutYJgydyEqO4hDgvB85MaEQGrFXRF5M3LvyHoyprC8myApF40kxpSImijN68lQhIASEQOkQMEbNfEj17tOzwDJBYkInmdDeENG/aI+9vphomHS7dOC0956wNSmX8bNxMUGWiTGjrsj5TGjLRCwmxKjU3sdY2icEhIAQ6AgEjNEkJnr35D11mxarYRYWrVYLxQSZxKNIDg4szG1zaBO7HMUhQKLAivAHNHY8RtqCFG9BiZgoztjIU4WAEBACexIBY8wMLSZoIrJNBRVSOKgBFYSwyCrBQkL7RDQmJAoqY+xJ3NpJXw2YkcUoNCghVV5MUJQNiY3VK5ZjzKi+kRcFZ0jXWyO8zSGWiXYykNIMISAEhECHJpATE1wKq56YMHiVG4mJKPOSdrzURbJIXtCkJUmZi/QZoLBcKrhWYCmKLRNaTISRmOjHYoJ8LHIuEnF1N/GdLdLgyWOFgBAQAqVDwBg3vVr17tNDL1ILxERIYYP1fSZYSISAEUAZLgsJQzkww7iAR+mA6Sg90VE2FM2h9zs4gpfHxWR/CrJMjB7Vj51qSf8V+luS/6UuACaHEBACQkAICIHmEzDGzKhWvXv30OmWC8VEoHQq7ZyBPN7o0GJCb3qYMEInMrXHdUSb9hqnd853Ic7R2PxOtfRKmqBpFU8r/kbrkTT7ATszA2iWMdNdfY0TiOnzC8QEh4XqPnA0x6i+HBqqYz3y6kHERLMHUi4UAkJACAiBAgLGaBITfXpoB0wrgAp8XTwqoFVrLpd2tPIla0UcC1qQRZFv2PhkaJpktQi5FoTrZlBeXg7f9zFr1hwsnT1dL5dDTzcpchy8tmoUhg8bwbUj/FBxymjP8+A4Dnzl88+JRAJkPaF2WpaFIAgafaVz6v+dRJJSlNTJ4uRcfI6T5HbRM70ghGPZcH0PqYSD2tpafvbj6x7F73//e0y86UakUin9TJumaRNB4PG1SSfB96E2/uMf/0Dfvv0wc+ZMHPvN4+DYSfgq5POIBx1GtF3UHDGRs0SQIyZHdYS5XBN6+wlYsXIVxlT2RorPiQVihJtrr+THWL4ZQkAICAEhIASaQ8AYNbNaXdE7LyYQ6AmVKlVTqua6ZvRYTFAyK721oVfHO4/ooEnbdV0WEWVlBjZv3s6T7bJlyzBoQD+YKotbJ0/iSe2G6yfgo83/weOPPYkhQ4Yh47m81aJdC7VJnu5nOjYC14OVcGDBgBcGCL0AibIklB/CC32UJVJIZ2thG5b2NfRDBKAU4Q5MxwKoGJabZaFCRxCEUKahxYQfslgh0cFtL0ti27ZtuPH667F29b24f92jOLV7d74245KlxtA/Z9MIvBC2bXJ9jE8++RR77bUXtn36GTrv1QUulWE1SXgozjxJ5wVeXJq16cOnk5JqEWfzEISIozooMynZIVbcuwqjR16GchYTumKohhlXECUxJIcQEAJCQAgIgeYTaHUxQat/EgC0iteTdsCrfN5CCT34tZ9h0sQJbIEYP+567Lvv/mwR8L0QyWSSV/CGrSfAbDbLkzz5B3hZF6ZN8SYGvMCHYyXgBS4V5YaTtLFjexqdulQg9BV8TiHt6D2L0EDWy/D5rJkiiwZbF8KQ20YtpWeRsGArgudh06ZNePmlF7B27VqcdOLxqKochYybhZMsQyaTQVlZGae1Tib1K7Wb2kr34feCgHNEsWAxbAQqZFFl5yupNXkURUw0GZlcIASEgBAQAq1AoNXFBIkGmrDjrYry8iRqa13uStIxUfvZFtw86UZkPR/Tp83giXfVqlUYO3Y8Dj3sMJx55tlYcccdOPjrX8fUGVOxaNEi/N//fYg777wTa9aswaKZM3m1/+CadTip+0moranFhIkT8PCq+/G1Iw7DPXfdg5f//DJGDxuJbt/ujo//9TH+vukdXNjzJ+jZsycu79mT27Js1Sr84ulf44Hly3FPdTXOPPNMtkpQu3ekt+NPf3yey7Svf+opvPzyi5g/dx723XdfrLrvfoyrqkL300/Hli1b8M5rr+Giyy7D0KFDMWrUKPznP59g4cKFOPyII/le2WgrBYbF2ywUgtvcQ8REc8nJdUJACAgBIbA7CbS6mKDG8hZAJqNX/ZSmO17x+1mE3g5MmngTwkDhhhtuQOfOe6Gmpgbjx92Arl27YuTIkZg2Yzr7IFx/wzj87W9/Yx8GsnZMnz4V8+fP5y2I6VNnYMq0W/GbXz+LPzz/e9x6yxS8seF1rL73Pky46QYsXrQEW7d9ghvGT8A//vV/uO6awRgwYABbHEgETJw4ETU7avHyyy/j7O99ly0n7JMRhtzmCeOvR/WqFTo3g2XgoYcfwQknnYBUWTluvvlmbN68me/x0UcfYeDAgbj22mtx3HHHYcy469ln4pDDurI4SaTK+X4hJRklq4jR/EgYERO786sg9xICQkAICIHmEmh1MRE7OlqWiUwmi1QqiSxtUZgmEraJmm3/wY033sCOi+OuvwEVZeUsOl55+c+YPHkyi4U//vGPWLDwNiy9YzE+/PBDfPOb38QzzzyNyuuuA2ibIAjw9W98A0uWLMG6deswb/r0HI/TvvtdLFiwACtXrmQRMnr0aJ7EZ8+ezSLnoot6oHfv3pg2bRr23udLSCXLccghh+S2VuhG7777Lja88TdccMEF2PzRx7juumtw8NcOwpTpU/g58+bP5zZfd911sG2HxQX5THz/+9/H2PE3YMaMGfjK1w5ip01KUs4OpElyiQRvwzT3EDHRXHJynRAQAkJACOxOAq0uJmhlz1EZvs8TLv1OBzt5hj4CP4vrrx8HcjKYPGUaHNOKzjF5m6B79+449thvYP369di6dSsuu/ynOProo/Hiiy9i7ty5uG3+Auy99958bxIuJBpef/11thLQhB77PkydOpV9MKqqqtiKcOWVV7KIuPCiHpg3bx42bNiAE044gd9zUkkkyIEznUYiYePJJ5/E0V8/Ekd8vStbLObPn4vH1q7jLZejjj4St912G2rTGb73R5s/xpAhQ3DxT37KoueGG27EpEmTcMTXj2LxUlNbq6NIoH1JdPht8w4RE83jJlcJASEgBITA7iXQ6mKCmhuHYpKQiKMnaCJ95923cPWAAfjgzb/R3gEOPeYYLFm8GEceeSRvCdCWRuXIUbh98SLs+Gw7qsZWYfHCRfj60UfBCBXmzJ2FBdNncY7ok7p/B0uXLcFenfbGmPGj8dA9qwAzxMWX9sFNN9+I5XfejZlTbgZCk98fNW4CBgwayO3Z+M7buHrA1WxpOPHEk1iY0LaMYZoYN3YsHrlvFbp9+zQsXboYz/zqaVQOvkaPggk88PAj+N3vfocFs2bpjFEGMHzsWPS65FL2m3jhN79Br59diXHjxyOVKuNIFNtykE7XRg6m4jOxez/ScjchIASEgBBoawJtIiY+t1OcuVHBVEZBkqjCK3ToI6VjUIbilEtRZu86SZ50WukwSi+df7UNG27gYu6subCTNoYNHsa5KhyTclaEOtTUsnD3XXfjoh4XoVOnzmw1IUGxI1OLhEU+DfET9fMLQ2EpTwVZRygCpXJkFVtVtKOljlqhKI58unEKc41USK6LIiba+kMvzxMCQkAICIHdS6D4YmIX+8OSgsVCYWbKgkleGVps1Hu1TRtZL4uFCxZSSicMuW4ITNuEChScpE589dlnn+HPf34Np532bTY3sLwp3IKIUlWzDODna/FDIsMIfPbrIOvL0KHDeTvHsGz+ncI/eTsnKpSmZUj9LJgiJnbxIyCnCQEhIASEQDslUHQxkd/3/3xC2jIRWyiiOmM0yVNGqkYsErGlInADrH18LcZeOwRUoGLFA9U467unI7PDw47aWvat+OCDDzB//m048MD9OT8ECQnHsThcVYuB/ISfb4d+7hNr12LEwEGUhhP3PbIGp5xyCtlR2Mkz9odoKCDiNN1aIDX3EJ+J5pKT64SAEBACQmB3EmgHYqKpZSvrTr6cjfpzDprQyeGRLBDkhxH7Q9CrdtrUEz+JB/KFzGQ8fT4ojTel6Y6f13DSp2dTGmtFZ4dgS0cm4+ZTfZMy4XTiDQ9d80PExO78MMu9hIAQEAJCoDgEii4mmt/tWIR8/sqexERc14NEA2WlpCOuw0Gv9D6FbeYybJIfhWny7zmH0QZBF1SZM+SIFI7OiJJzeV4A07Zh2zrDpu/XbV/sNRH3u/l2iahCqKTTbv5HSK4UAkJACAiB3UKg3YiJ+mXCvrh3uyYmSAxQiCfVBiHrBEVp0Htx8a+yMirMpeuH0BFbMWIREYey0t/0tkJ8aDGhECDl6LTZARTKy8oo7QXS6QwLkvg+kR1iN3pMiJj44s+InCEEhIAQEAJtQaDoYiJeqWtfBO0LUXfSro9Bi4imrOgdhzJwZtkXorw8xX4RNPnTNoebyUQhmjoPRlyYjJ5BVgzOVsm+lo1vx1DOrEyGckfYuS0Uig6hPBVkrSDLBx28HRM5kBb2qDF/il0dePGZ2FVScp4QEAJCQAi0JoG6YsJUUGS2NyihFLkR5stTs6Ng7CyozCgEU9sTyDGyOUfs76AFRV3bBE+yBQ6W9Sfz+oKDSm4XihG2GlAtMQrRTCYReAGVwwDlsc4X99I5MHiyp+0QP8uiIVWWgJv1+fkxg50JHCo9rguS6dTb5INBFUHpuaCiXlEwaWyZ4NLgBbyosmdLj9h3g+4TGJpDHEFCJchHj9QlyHUd0di8Qp6mVBqWoLS8DS3tg1wvBISAEBACHZeAMXJ6terftwd8jwpvgSqQU71uJG0bge81yNCoIyIpp0NkIWimkKiDrL5o2Nnvn8O5gZiICpfrAE7akoiiQXI2Dd3+Ov6bzXhuoTDQNyQ2uQKlHEqaOwrvH7+5E4vHrnykDIRwOE+Wgs9iyQa5aCRTZIkJYZiUEfQejK28EuQGSv9IOlBujFzPeRxFTOwKbzlHCAgBISAEGidgjJmzRvW5/EJ4WcA2gWQCyGZ8pBImfDfLPgT5Q696Y9N8vFrXIZv0t7Z9/fxBja0ldSdKA3rbQVs6dH/aut2763m82ePpMTJMB4ZlIZOlkFSLDQ4kNlbduxyjR/RjuUDCKsmvZJUIuaYJbEfEhPzXQQgIASEgBFpEwBg98z512WWXsIig1bvnerBNbQq3DMU+BPEqNoy2BGLTPJ0fezAUR0xEgmGn8aHx9kmBHKJJlA/aXNH91NsjbS+GdoeoSNgO0pkskokUdmRclJUnQL6kFElClol7V96FMSP6sUWCxoqsExoXRaJEoavNLw/Sog+fXCwEhIAQEAKlQcC4dek6dfbZZ6NT53IqPcX5FsIg4OiGVDJfmIsn3Tp91lsHPCU3v/Blyynu4sPz2w11LRaxoGh5Q4p0B9PirQ3y1XAcE54PpFJAbZrGMI2nnliHwddcxtshJCZIVJCeivSibrSIiSINnjxWCAgBIVAaBIwlDz2jqLDWfvvtx2GM2hIROSaqfBbHeAVf2G2ax9lkXsyjyT4H9UJKd4fPR7H6r0wEgYJlO5SAE+m0j4Rtg9wgSBi+9+5GbN3yMc4774ycmGA3V7qGrEyxiBAxUawRlOcKASEgBEqCgPHqe9sUlffu1eti+FE0gmkZcN0QlmUi0hZRZ+tln8wJibb1lchvD8ShpAUOluxoSb+bUXmuwmgTMx/iySIin92yY25zAJZJApBCXQOUlVlscUhvr0WXzmWofvAB/PB/vouuh+7LfqLkE5PTDdR1+kWEREl8kaUTQkAICIFiEjBqlVLrf/UKNm/egnO/fy62bU8jVVbOvnm0794wBDPf3LxVomG1zp1V8dzt7xfWDo0LgSEOXdXbMLn6F2TFUDq9tTK1mMiFp+6k6uhub+9ufQ7gegHKKhz4LlkcAiQsE7Zl4Jfrn8RBXzsA55zRDVZkjImdMBmAiIlifu/k2UJACAiBkiJg7HCVsm3g5794Ee9teh/HnXAi9tv/QNjJFGyuUVH3iEtw52tLFDOssF7djMItC6XTZoOiNwzKVEmHDYRRSCi/aBHUoQ9T583g9N+1afzr7x/i7Y0bcOghX8X3zz1F+0gEXIeMjRBxanFOMVFHXXRoCtJ4ISAEhIAQKCIBww/1RgY57m36cAtef2MDi4rt6VpOvlSYuIrO09aIfClw30jwtkJxj8jCwGKCQj/JAkFBkNRSH6ZFxcfJSdGCCsv5fdP2oJQPk9NbdtQjRBhk4dD+BaXyTqbQ9eCDcNyxx6DrwfvDsbXTZSwAc73kxFkdtc/SbiEgBISAEGhvBAzPVawFaEuD5lVSFpTSiI7GgjQKffbo7zR1F9kFU4uDnZCNpAU8djwE5s2rRuWInjkrf2EWjfY2OLvSnrjfnJyLqpgWRm1QGgnuYKF/SHxFsQXgrvROzhECQkAICIGOQMBQZJmIFAKJA17BRy2PRUVhR3KTV53MjtFFOt2kXvW2xWtBW3ML7fjZcftMsrpQxIM+Y8qU5aga3ZcFk0MiKl65t0V7dzMX8mfhhKVRH+JclhxlE4mK2JKUl4fUCMl62RG+nNJGISAEhEBHIWCo0FU88+TTT+nw0M/ZuihcDeuOFss2UbC6jgppabuKlfONCKicuKVlkRvYWDBvJQYP682OpaQvtDtmsdrf0o+JmbMMFY5JzqmU9VOhVSJ+noiJlpKX64WAEBACQiBPwFDKq7ebETkoRueoBpsdOgyz4BaN74e0FeVoa4bqU8CgdXosJhxuF6WVVtH6PYSDmyctwZhxA2GSLyZVBqVzipl0qyWcKLV5ZIWIkpPy3bgOCW97hLx9VVcsFYTH8sktaYBcKwSEgBAQAkKA5h0VKLJExMmqKCogPkJyUDT02r3uUW+/vViTcSQk9JwYr8AjMUEhoDSpmkDG3c7lxBWSmDHtbgwd/jNYCa53ihSMDi0mckKBQk4jYVQnSiNnsYnVYb2xEzEh/x0QAkJACAiBFhIwwlhFRDfKzS3xJLSz0Mk6k1DxtglydUJYTJCQIOsECQltmQhNcgnxESBAiBRmTl2Oyqq+CDhLJEBlroqexbMlg0hepbltKrI6aGsDpcymoTUjX5HcI+oLPxETLaEv1woBISAEhABNOyQm4iyXhRmWeVUfUhnrnXj910mlGBfUautXXV68oWWCJlWSCdHEGm1zuKGDWbNXYPDQPkg4WkxQJg0tJjjRdMd71fsZut20pxPV3si5vNQXCyIm5IsvBISAEBACu5mAkZcSLblzsSbhfJv1HJm3kFB67FhMxGdReOgtM5ehqrIfWyS0VSK+roOKibhzce6IOLSjJcMp1woBISAEhIAQaAKB3SQmmvDEVjo1XnBrWVNQC7RgkvUMYNKsZRg1sh8odVVj3iCt1Dy5rRAQAkJACAiBkiUgYqJkh1Y6JgSEgBAQAkKgbQiImGgbzvIUISAEhIAQEAIlS0DERMkOrXRMCAgBISAEhEDbEBAx0Tac5SlCQAgIASEgBEqWgIiJkh1a6ZgQEAJCQAgIgbYhIGKibTjLU4SAEBACQkAIlCwBERMlO7TSMSEgBISAEBACbUNAxETbcJanCAEhIASEgBAoWQIiJkp2aKVjQkAICAEhIATahoCIibbhLE8RAkJACAgBIVCyBERMlOzQSseEgBAQAkJACLQNARETbcNZniIEhIAQEAJCoGQJiJgo2aGVjgkBISAEhIAQaBsCJScmNLZGqoYC8BQwcfYyVEnV0Lb5dMlThIAQEAJCYI8gUAJigoqOAwomvxqRmKBC5LGwoJ8DEhMAbpm1HFUj+yIFwMmdv0eMtXRSCAgBISAEhECrECg9MaFIIZDAKBQTQAATLoDJs5Zh9Mh+KANg87mtwlVuKgSEgBAQAkJgjyFQAmJCjxXpArZM1BETIaBCFgwKNouJW2ctRdXIAWyZsERM7DEfdOmoEBACQkAItB6B0hATClBGJCSYVWSZIAsFiQlWGXa0zbEYo0cOYssECw/+W+sBljsLASEgBISAECh1Ah1fTESCYFfFxOSZizGmchBbJrTQMEVMlPqnXPonBISAEBACrUqgZMREXUoNfSaUoX0mbp15J6oq+6M8tyXSqnzl5kJACAgBISAESp5AaYgJ2qbI+T/Q1gYphcgBM7Jc+EYczbESVSN78zaHRHOU/OdbOigEhIAQEAJtQKBkxETe/SEfKhrbJygslP5lKTR09oOoGtErJyZEULTBp0weIQSEgBAQAiVNoATFhM9+EBQKSgLj5T+/haeffg7dTzsHJ3bvigkz1mL8qAvw2isf4flnnsQPzjoZ3Y4/BpZlIQgCmGaUr8IwEIZh7veS/hRI54SAEBACQkAItIBAxxcTHLmhk1aFCPn/YzHB1ggXmLtgOazU3vgsa8C1OyOVSiGs2YxOdi2u7ftj7NM5CaUU/yMxQaKCxIUcQkAICAEhIASEwBcTKCExQQGhJCYUJ9MOYOdyT/zymb/ixb+8Dd+qwNasAcMAOlsuTut2FH5w+lGwKTum58FxaNMDOYsEiQuDTpZDCAgBISAEhIAQ2CmBEhATccIqkhKNi4mMD8ya9yDSKgHPrmCB0NnKYPjV56GTCSSMvIBgK0ckImSbQ745QkAICAEhIAS+mEAJiYnYMkEVOMhnwok2QLTY+MUzb+K1jR9gc40HyzLw3VOOxVmnHIqkARRuaPi+z1sdse/EFyOUM4SAEBACQkAI7NkEOr6YiLJf6mGkDQ4SExS9QVsWJnwfMC3ADYGps1ehRtlIJiyMH9YTySg8FErHgsRbGrK9sWd/KaT3QkAICAEh0DQCpSEmWAnojmsxEUKxvcHmlNkkFdwA+M3zG/Dia2+gW7dv4sxvHcFZMA3ysYiiNgr9I+g9+l18Jpr2gZKzhYAQEAJCYM8jYIRKxdUruPdxvga9zq97xHU462OK8zkU5VUBIRfy0nqibq1Q/XsQ/THtAo8+9Sf86Ifd0cXRf2OxYeiffQWYdC5l2C54vyj9ylcYiSuN7PS1/njELqNx//K1Rwozg+55H3bpsRAQAkJACLQOASOryKivJ+N3P9iKF158BR//51Ns+6wGlmMjzCmKkCfY3ESldBAmTcRxXYzivJJtIToMBSOSRpQ+my0VbJnQMkOLDv2+pXz+YywaOu4r5cMIYNkBysuS+OoBB6DbicfjyMP2YWFEkSoEiHCEQRampSNWPB+wbVNqnLXO90ruKgSEgBDYowgYaaUUrch//cyr2Pj2Jpx08qnoss8+SJUl2TMxpGQNPCvrVXtcaZOm5FhM7FHE2llnLVP7hAQhkN6RxiebP8afX34JR3Y9DD869yTe7GELBatASuhFh4lQmfyeBL62swGV5ggBISAEOiABY4dS6pe/fhVbtmzF6WeejZDNC9rkTxOUzUtbLSYKhUTc1/pbIR2QQYducuBTKKsWFDRAoeeiS0UST69/Gvvvsze+d1Y3JO1YTJAvSQAo2sfRMSwiJjr08EvjhYAQEALtgoDx0tufqGeffQ7nn38+/IAyQBpw/RCplAk3XshGMw77E9T3pDC0nOi42wTF3qZpwfNhwjJN3ooiMeH7ARIJC5naDDqXpbC2+hF875wzcdQRX9bWCXZMDWDAym33iJhoF99DaYQQEAJCoEMTMJY9/Ad1+OGH4ytfOYA7kkgANTUukskEAhXoaIacYNi5HaKwcGfsDCmveuXfehxM+J7Jwi9dm0EimeQcGmGg4Gay+Pum91Dz6Se46PzTcs6pJChYEpIAieqQdOhPsDReCAgBISAEik7AuPn2deqcc87Cfvt0husphL6H8ooEm85919Xmcz60myPtghQeRv03it6lPagByoRt23BdCmMN4CQdfLqtBhUVFXAsA7Xba/H4ow9j2NDL2RGTXFV1+TMRE3vQp0S6KgSEgBBodQLGuDnV6uKLeyDhAKkECQjy9HdhmSESFkVzxB6Yui0UEZETFcqAocxcOGart1Ye0IAAbVl4fhambcNO2PDI2YU2NChZl6Fw793LMH5M/7wjJtdTpbCWKIhW9jnkUyUEhIAQEAItJGCMnP6A6te/F/wsF6WAbYZwTBIJAXzfgx1Xz4wsEPQS53WgZxvK1rkZ5CgKARIMvu8ikUoinc1w6Cf9813FWx6rVy7H2Mq+bFhySEOEHmyTfrChKDEXhYPIIQSEgBAQAkKgq3dFHQAAIABJREFUBQSMylnVqs/lPdiBkueVMGBBgSCAaRgwI1NEGOVt4FLfnFtCJ0DSER4yIbVgDJp9qakofTiNQ8jbT3EeDaWzS/DYrF5xD6pGXRElF6do3+gaZUdhIGKaaPYAyIVCQAgIASGg55s6YoL8I2jlSvNLHTFBAsJk03gdy4ShE1nJURwCnPcjJyYUQiP2isiLiXtX3oMxlfXFBFmhaDwpplTERHFGT54qBISAECgdAsaomQ+p3n16FlgmSEzoJBPaGyL6F+2x1xcTDZNulw6c9t4TtiblMn42LibIMjFm1BU5nwltmYjFhBiV2vsYS/uEgBAQAh2BgDGaxETvnrynbtNiNczCotVqoZggk3gUycGBhbltDm1il6M4BEgUWBH+gMaOx0hbkOItKBETxRkbeaoQEAJCYE8iYIyZocUETUS2qaBCCgc1oIIQFlklWEhon4jGhERBZYw9iVs76asBM7IYhQYlpMqLCYqyIbGxesVyjBnVN/Ki4AzpemuEtznEMtFOBlKaIQSEgBDo0ARyYoJLYdUTEwavciMxEWVe0o6XukgWyQuatCQpc5E+AxSWSwXXCixFsWVCi4kwEhP9WEyQj0XORSKu7ia+s0UaPHmsEBACQqB0CBjjpler3n166EVqgZgIKWywvs8EC4kQMAIow2UhYSgHZhgX8CgdMB2lJzrKhqI59H4HR/DyuJjsT0GWidGj+rFTLem/Qn9L8r/UBcDkEAJCQAgIASHQfALGmOmPqCt6X8STkGUGCJUHyzARUNghzTSUmIpnKSoOFcJU5OgXQplUYaptxYSe9+r6aMQlxZuPoP1fSZYHbYEg/nG9Vv173UOHiNLBycQUwNEco/rq0FCl9JhGh4iJ9j/20kIhIASEQEcgYFRNX6Ou6HMh76U7ToDQd6GUgmknMGPGDCyZOR2wqIyoB5i2LiVqmRgyZjQGXXsNjMBGWVk5MhnKekVVRrWVgiwblmXlXl3X5b/R+47jwPd1FTFK70zPi/N2O46FHTtqUV5ehmzW5WyNTzzxGIYNGKBTerNzaIDD/+so3LlsOQ4+4uswLAdBkM/UGT+b7kvvJ5NJeJ7Hz6M2ZbNZJBIJbgvVp6C/UdvoZ/qXyWT473E/aAKm+1C76Rpqe3wuFbmgv9P7cf/o3JgDtYF5ckEu/Tw66B6JhI3QD/D2O29h4KCrMWvWLBx3/Il8Pv2je/B5qQS8bMD7FCQSlApgWdQWHyEV7lImHEOfazhUk9yA71KfErhnxb0YU9kbZSwmqNZKlB9dtjk6wvdT2igEhIAQ6BAEjDGzn1B9Lv8hEPgcyZGyLbZKbPnPVixfcQ+GDh6IbKYW0ybfAhUAt9w8GX//xz/x2FNP4rohQynHVTRR0uRH4oFWvzTfh5yK27ZpoqeJM4lsNsO/U2ZN8rNwHBtBJCoCnoy1KKDJv7a2VouArAvbsbCm+iEsvWMxFi6YjyO6Ho4xVaOgLAsTJ0+F4SRgGxbspAO3NotkeQqhFyDjZVGRKseOTJr/blG66YzL55UnHWz9rAblyTJkKX04yRoT/PfyzhUIXB9u4PHfa90MEpbDr/H59LtSIadqsCwSCgqum0UqVcb9Nk0LnufCcRJcidXzfD6Pa574HvOgV8fWIoOEAFVtJcGiTBNJm56nRQ/9zXMDWLbBwoUEEQsHSipG19N1vsUVQz/LulxdvCKZwGc1adz3wKMYXXkpKkhIKQ8wyEYRlVoRB8wO8SWVRgoBISAE2jsBo3L6WtXn8vNRlqDp3WcLhBf4KEtVwFchvOwOJBwTo4YPg2MlMPmWqTDIQpG0tUWB8lt5PpLJMmQyabY10Irb90N+9byAV9CmaSOVSiCTIctHgFSqHK6b4YmR7xEE+OSTT/HkU0/h0ksvZYFCk2Ui4aBmew1+/sTjmL9gLu5cugQHH3wwfv7Uk3jwoWrMmDMfBx1yMNI1tew3YJsOvMDltpq2ATfjwU5YvHr3Qw9JJ4V0Zgcsw4aTJMsAWTsUn59xa5Gwk3xe4IVIlpFFwEegfJQTj9CD7wYoq0jx+9QP6lcQeLzit20SCwZzoP5Rmmt6n85jG0xkUTAMhWzWYx4uV/skNime/NlqEyid2txxWFTRe5ZFFh9KnU3P1VYLtpxYBnwvgJkFyspSyKiQ+x2QcEukcNfd94mYaO/fQmmfEBACQqCDEzBGTntU9b3iAlhkLoeHBG0jGBYynscrassIsO3TTzBz6lR24Jtww0SUlXfCWx+8hyuvvBL/t2Ejeg8ciD889zu8u3ED5iy4DZs+/ADzp0zFzNsX4f1338Ntty0Asi5WrXkEJ5/YDQEUrh87Dg+vXoWDjz4aixcvxvbt23HJRRcBgcJFl1+OiRMn8gRLE6eTsHDfqnux7I47cMeSxTjkkEMwdsxohAqorBqNwUOH48ADD+SJ99hjj8XAgQNxw7jxePiB1Tji6P/GkqW347W//A0jrh2EU8/6Lj7e/G+8+/rruLh3b9w06RY89dRTqLzmGlw7ahQef/xx3HnnnSxm+vbtiw/fegtdjzkGd9xxB7p27crPGDduHNbdfz8P/cqHH8bJJ5+MhfMXYMGsmaBGPfjE4+h2/Al4+713MbD/VfjgrY049ayzsXDx7dj8748w4OpB+GDDRnQ/4zuYPn06Kisr8e9//xsrV67E8398AWNGDMfNM2di6dKl+Ps772H6vDno0aMHMjvSuOWWW3Df3ct0rXiXqnmZWP3YEzjj5FNQW+shi5BFkkGWJsPCPSsfFDHRwb+k0nwhIASEQHsnwJaJ/leeTwEaAE1FbhaWnYBh0T+yVgSo3bENN99wI2zTQtXo8eiy95fgQ+Gh6gewtvoRLF6yCG++/gbmzp+H2xcu4qJTL73wIpxkAksXL8GUaVNRuyON2XPnYNJNE/GH5/+I3/32Odw0aSL++te/orq6GpOnTGEfjUSqDFVVVey3QKtvEhNkvSAxsWTJEgzofyXGjxyJI/77GCy78y4cdvgRePjhhzF//nwsX76crRZr1qzBqy+/gtFjq/DWhrfx4IP3Y/LkKViwYB4++mgzpk2bgk2bNmHAgAEYdM21+MEPfoB+/fqhe/fuPLF/9NFHuPbaa/lnEgp0/9WrV2Pu3Lnchn333ReDBw/GwoUL2aJy7rnn4tZbJnP/s7UZTJ5yK6ZPnYY7lt2JT/6zBTfcOAFlyRRbfJbcvhjvf/gBpk2ZypYX+vfee+/gxhtvxMSbJ6FTpy4YM2YMvvzlL7Og+sX6X+G53z2LyZMn48+vvMp+FUuXLsYnn3yC6yfciIlTpuKggw9DSiWYU0ZRKXIbXm0aybJy3HnXahET7f1bKO0TAkJACHRwAkbVzMdU78vO45VsebkF5Xkg/wVFDn2092+E8N00bhw7nsXErVNm8PtOWQqfffYZrhlwFUYMH4p99tmHLQJXX301TjzxRGzduhX/+Mc/MJgcJ8np0DBw+FFHYd68efjFL36BBbNm6bhE20C3b30Li5feiRUrVnCyZ5rIy8vL2QoQm/MffWQNT6IL5s1D166Hat8C3mYxsW7dOjz33HM84SadBAuLudOmAY4FeB5OPesszJ87Dw888AA7W1IbKzqVY+r0aTANB1f274f+/ftj9OjRLCjefvttXH/99Xy/I444As8//zwmTJjAYmfSpEkYPnw4zjrrLBY85EBJz68cPDj3Ufj6N76BRYsWcRvJerNpwwYcfswxLHbS6TSGDh2Kt/76Vxzx3/+NRYtuY78IEi7Tps3AgV/9Cnr37o2xY8filFNOwapVq/D6669j3JjR+Oc//4mFC27jtny6bStGjxuHCbdMwdH/9Q0YGcXbSuQGS9sxNhS8QOHe1Q+LmOjgX1JpvhAQAkKgvRMwhk95RA3ofxGXp85m0zDDEMlUGZvIs54L2wLcTA0m3jABRmhi8uSpMC0LKmkjnd6B9U88jj/87re45JJLePKnLYurrroKp512Gl588UVevdPkTittWoWXlZXxKv+3v/0tT9b0e2H0CJlDaGKNHQxp8idhQUKAfCbuWX43Dj/8MOZKESLks/DYY4/hxef/xJMsTeCPP7EOf/z9H3i136lTuY60MC1MmzaNf6aV/9ZPP8E1112Liy7sibPOORsjR47EoEGD2BLx6aef4rrrrmPrw6mnnopHHnmErSckJqgv5Bg6atQodO7cGa+++iq3Y86cObwtQaKKficrAVkt6JW2TGbPno1u3brhjDPO4LZT/+heJBjImjJixAhMmzqDeZBYofsfd9xxeOrnT+BXv/oVpk+dws+dM3sW5s+cyYEtsxYuxPm9LkFI0Ry+xc/1TKC8U4oegEAZuHvFAyIm2vu3UNonBISAEOjgBNgycdlPz0OKK1JnkbTJoTBEbTZAqjyFt996E4MG9MOHb2xgf4Aj/vtYLFyyFIcc3hXJlIMtH/0LQ4Zch54X9cTpZ52OYYOH4cIeF6JXj14IEGDurLm4bdZ0iiXAyWeehgVzF6DTXp0wedJk3Hf33exo2POKPrzif+mlV9Dnpz/Fhb16YdKkm9GpUwUoC+d9963GuKHDgISDgw47DHfddRf7L9BE/c4772DAgP54/40N+Pb3zsHC+QtB4aW0RfDQqhXc5p/+7GdsaViy5HbMnzFbp4IMQgypGoXhIysxZ948zJ8yna0ks+cvxPkXnY9333oX1w65Fu/85W848vhjcfttt+OgQw/CR//8CJdcdgn+telDQPm4/5G1OOGkE7B44WLMmTqZc290O+M7uGPxHfj1s79G5dXXcX6OXr1/hkmTJ+HxtY+jcvA1fB71e8TQYRgyfBhe+u1z+PHll+Er+38FC+fNxkmnfAejxoxC1chKfPDuW5g2ezZeeuFP6NmzJ07p/i3O/0EJtLOGhSA0UGGWsaGHHDApXJQsEyQmVtz7kIiJDv4lleYLASEgBNo7AWPUjHXqit7/C4t9E3xd4MukLQ7KV0DbCD77TVgc9EDptS1O3xxEKZzpOposOf9BE1/rw1E6PRYfVLOU7hsny8onzWoMaZTrG5SHIUr1GN8lKpFO2yUzZk6DqSxcO+QaOBQdYRo84epLmt7+pva3wflRIvJ866kd1B7dD3olsWVZOs/FKy+9gJ9ceCE4Hpf5APeuewzdT/kOb3PEPhPk60KWJrFMtPevn7RPCAgBIVAaBBoVE5ScKgh1aCYobTZUJCYoOpHEhAnf1NkXuWgUFExaKRtNe40R8pzJaaHzx85qkRaelTsnEh1mgwqmCpZhwfWyvL1BDpiO6WB45XCEng9lUs90bYvmtL+p/W14vtZr+vnxa91Ml7RFQvkrHNvGsmV34Dvf+Q6+eew3EPgKG995G6seegiDBl6NQ/c/EK6rcg6Y5EhLgkwsE6XxRZVeCAEhIATaMwGjcuajqk/vC2BT7gJKkU0ZLiMxQSt3yj2Rs0yEJBgoZ6WJwNSpm7neV1Twq6krdboyJw5y1S+bjkvXpaDU3vUkiEGVT8l3wWOnz8FX9uXtgZVrHsa3Tz0VfpTNky0DxbBMRPxijvUtJMSVLBKUh8IIFR544H6MGzGCEntwf7udcQYW3bEE+355P4Q7dBIr3zLgJC2Erst+L+Iz0fTPk1whBISAEBACTSNQR0xYpg+jUTER8jaIuVMx0bSHFp4d15CI36NVelOOuBZF3spRV1DEqbDJakE/c94Kx+GoDsO2oEK9zVH8o/HynZTJnNNzmyaLIrKwUKrx9I4dKCsvxw43A9JQFBqaStnY7vo6pDegV0fERPEHVlogBISAECh5AgVigiIPAhicEVJvc+QtEw3FhG9F2xyRRaElpLR1o/6xs42Opj0prosR19agRFzptE7VrWtstKziaUuFSGxNqb/NE/eStjk4w6YCbKq7EejU25wpk4qxWQYs6kOtfh9JB3bChJtOw0mWSQbMpn1c5GwhIASEgBBoBoF2ISao3XUFxe4REnRfcryMQzXJGhEX+IqrZ1L665YeLblFfmuGHEAbtkTXKnG4cBcdVIitS5cK1Na6OTER+CFbJrhoGekNRRYmn8XEsuWStKql4yvXCwEhIASEwOcTMCpnPqL69LkIdhhbJqgqKPkZ6GgH7TOhS49zpATX+TSRt0zUFwJNQ76ziZjFRYMS2w3vzQEndQ69XRDLEdoWoCMujkWvJDBIWLA/QlTjommt1mfvDskTFxRvpGdRuw2uckrt5oyZXN+Dioh5XL2VLBMkJsqQ5L/XhiQibA4N/fSzGjxY/ZiEhjZncOUaISAEhIAQ2GUCWkz0voglgmOEUFSUy4iiObjkNcUEUOhnfM/YAZN8GQvf3+VnNjixrgNi4Z+1Y6Wetht7bUzIxL4HeQdRy7GRrXWjwl1urlx4XBa8+S1nf84WHTHXhvfR/aDiYLGfB4kfOt8PXKSS5QhCKsrmoSxZhjCruF+GY8P1s7AMk7dClt29EqNH9kY5Vw2liq5Rg7kEeVTSvUU9kIuFgBAQAkJgTydgjJxera68sgdCj7fbEXqKJzBKXuUHHosMOnToIk1w+h1ylKQJsFF3hyZSrRsaWXBxI3km6uSdiPI01Hlc7MNBwiiXx4EiPSLxk7MnRJN1E9vaLk6PuJDFyKGcFJQNxFNczZVcXpIpE5lMCMNUWLnyHoytvBLkGUL/qEYrWTfyI2dzvgo5hIAQEAJCQAg0l4AxZs4a1efyC+FlAdsEkgkgm/GRSpjwqehXVCJcP0Dv63NCKZqO4kVuE5NVNTWEdGfnf36n402IulESXGadGx8Joyj5VnFCQ5uX7CvmwRYbL9oCMR0YVOgrG3DZc12kLcSqe5dj9Ih+PGI0XMk4NwiFgAQBeXUWBug293Mk1wkBISAEhMAeTMAYPfM+ddlll7CIoNW753qwqQw5rWINslKwPZx/DyMTOflM0EHnxx4KxZiMc14LjYeDFGyP5EfYzOWi4M2bnCgqRvt3h6hK2A7SmSySiRR2ZFyUlSfgulFtNVPh3pV3YcyIfmyRoLEi60ScGwTkT0KRIGKZ2IP/EyBdFwJCQAi0nIBx69J16uyzz0anzuWwyG/CsRAGAUdApJIO78PHR90tDb11UNefouUNavIddiok6t4p76hZ12IRC4omP7e9XGBa8CnruDLgOCY8H0ilgNo0jWEaTz2xDoOvuYzTa5OYIFFBeirSi7oXIibay2hKO4SAEBACHZKAseShZ9SRRx6J/fbbj6MctCWCqoOT/Z9M5vmZpmGCqDiddhH73uQ8F3kHTd3R3RGTUaT+K8pBoWDZDgXgIJ32OTqFXFtIGL737kZs3fIxzjvvjJyYYDdWuoZTpUftFjFRpAGUxwoBISAESoOA8ep729T69evRq9fF8MOQV7imZcB1Q1iWyQ7/+aNedsl8AGaR01EXOFhGdT542yLyD9DptumgQmWRmOD3cgGkRWp/y3wmSNxRwioao2w2QFmZxRaH9PZadOlchuoHH8AP/+e76HrovqyZyCcmpxuo6/SLCInS+CZLL4SAEBACRSRg1Cql1v/qFWzevAXnfv9cbNueRqqsnH3zTJp76002hbsKusgXHZSHIl+gKjTa8PfCwFF+rnYQ1e3R2zDUHj646qnOeKm4UFk+tLVo7W8RN8D1ApRVUFIrsjgESFgmbMvAL9c/iYO+dgDOOaMbpaOIpZSIiSJ+2eTRQkAICIFSJWDscJWivE0//8WLeG/T+zjuhBOx3/4Hwk6mYFtWg8RMWlvoSZt/qlfts21B5cUMP7dwy0Iloqb4/L5urg1QmvA4mCMSQW3b5t38NFNx8i3KmZGtTeNff/8Qb2/cgEMP+Sq+f+4p2kci4DxkLCQo2RXln6D3eOjEMrGbB0RuJwSEgBDY8wgYfqg3Mshxb9OHW/D6GxtYVGxP18KgDIs8HeUPbY2ILAAG4BuJBuXD2x5jZGFgMUGhn2SBoCBIaqkP0wp1oXRFhb0ofRMFMXhQyufiZR33CBEGVJ6cVIFCeTKFrgcfhOOOPQZdD94fDiUxzemFgi0qstB05G533AGTlgsBISAESpKA4bmKa0zRlgYnogJAKY149d5Ilwt99ujvNHW3BxfGxmtu5qQFqLJFGADz5lWjckRPbjP1pa5U6nhjHPeb+kKykKqM5qI2KI0Ed7DQPyS+YmfEOh4DabEQEAJCQAgUl4ChyDJRkGGZV/BRm2JRUdjE3ORVqDR4Jsulm9SzdFv8XtDW3EI7fnbcPpOsLhTxoM+YMmU5qkb3ZcFERThzK/e2aO9u5kL+LCTm4qbrNFw6jwQFa+i+FQqJ+mcW98MnTxcCQkAICIHSIGCo0KWCDbksiJR3gcNDP8cXonA1rDEUyzZRsLrOFQYjmWDlfCMCpWBaWha5gY0F81Zi8LDe7FhK+kK7Yxar/S39EJk5y1DhmMROsjqXRKGYiJ8Xy46WPl+uFwJCQAgIASFAi1jl1dvNqFuzQjXY7NBhmPljNxXoaO5oRI83qJ0GrdNjMeHwkp3SSqto/R7i/7P3HXBSVWf7z71zp+wsCyqWFEuwoV80iWKPRmOJST5j7wgWQFGkyO7Siyi9d7Er2ChixaiJnxrL316SGLuoMdWCsG3KLf/f8557ZmaHXVhYlpXdc38/uDszt5zz3HPu+5y3RnH9dTdi2IgrJPEjxWyMx2yJAiOb2/7mnMfU5qEWoiAdiKpDImYPX8xX9clSQXgsfzK+E815AuZcg4BBwCBgEBCNeOAF1EToZFWMCtCbTwdFS63d629F9vbWEsYFPCavzg/JBENAKVRtIJWpQiwWQ4A4pk25AwOvuQSRGEVsgARY1nsbHQs5zYMKTxFioZVKmiTkNDZhH4uTfBkysY0+fNNsg4BBwCDw3UHA8jWLCNuUky1aCDWWYbKeEGo9M0GuTojoGUgkqJ0gkVCaCZ9l1OHCgwcfCUyffDsqhlwKT7JEAixzlc+X8d15ME1uCb1Kc2Yqah2UtoEps/lo7dBXJHe9YuJkyESToTYHGgQMAgYBg0DDCAiZ0FkuCzMsy6reZxnrRrz+66VSpCCXRM1beU/ZGRYdy/kGkFBQqJImhII1NHNk/ChmzFyM/gN7IhZVZIKZNBSZaI32b4H7KnuGaj9tOmHtjZzLSzFZMGTCvAsMAgYBg4BBYAsjYOWpRHOuvAWE4mYJ83yblYzMa0iYTluTCX0Uw0PHT78VQyp6iUZCaSX0edsomdCd07kjdMBGcx6nOdcgYBAwCBgEDAKbgMAWIhObcMcWOlQvuBWtKagFWiBksxZw3YxbUVneC0xd1ZA3SAs1z1zWIGAQMAgYBAwCbRYBQyba7KM1HTMIGAQMAgYBg8DWQcCQia2Ds7mLQcAgYBAwCBgE2iwChky02UdrOmYQMAgYBAwCBoGtg4AhE1sHZ3MXg4BBwCBgEDAItFkEDJlos4/WdMwgYBAwCBgEDAJbBwFDJrYOzuYuBgGDgEHAIGAQaLMIGDLRZh+t6ZhBwCBgEDAIGAS2DgKGTGwdnM1dDAIGAYOAQcAg0GYRMGSizT5a0zGDgEHAIGAQMAhsHQQMmdg6OJu7GAQMAgYBg4BBoM0iYMhEm320pmMGAYOAQcAgYBDYOggYMrF1cDZ3MQgYBAwCBgGDQJtFwJCJNvtoTccMAgYBg4BBwCCwdRBoc2RCwdZA1VAA2QAYN/NWDDFVQ7fO6DJ3MQgYBAwCBoF2gUAbIBMsOg4EsGVvhWSChcg1seDfHskEgPEzbseQ8kuRABDNHd8unrXppEHAIGAQMAgYBFoEgbZHJgIyBBKMQjIBeLCRATBhxq0YWt4LJQAcObZFcDUXNQgYBAwCBgGDQLtBoA2QCfWsyAtEM1GPTPhA4AthCOAImZg44yYMKb9cNBMRQybazUA3HTUIGAQMAgaBlkOgbZCJAAiskEgIVqFmghoKkglhGU5o5liEoeV9RTMhxEN+azmAzZUNAgYBg4BBwCDQ1hHY9slESAiaSiYmTF+EYRV9RTOhiIZtyERbH+WmfwYBg4BBwCDQogi0GTJRH6X1fSYCS/lMTJx+C4ZU9EYyZxJpUXzNxQ0CBgGDgEHAINDmEWgbZIJmipz/A00bZAqhA2aouXAtHc2xBEPKe4iZw0RztPnxbTpoEDAIGAQMAlsBgTZDJvLuD/lQUa2fYFgo/6UZGjpzGYYMPjdHJgyh2AqjzNzCIGAQMAgYBNo0Am2QTLjiB8FQUBKM19/6AE899RwOP/p4HHx4F4yZ9hBGVp6GP7/xH7z09GP49XGHotvP9kckEoHnebDtMF+FZcH3/dznNj0KTOcMAgYBg4BBwCDQDAS2fTIhkRsqaZUPX/7XZEK0ERlg9rzbEUlsh3VpCxmnDIlEAn71l+jg1KHfpWdih7I4giCQfyQTJBUkF2YzCBgEDAIGAYOAQWDjCLQhMsGAUJKJQJJpe3ByuSf+8PRf8OrbH8KNlGJN2oJlAWWRDI7uti9+fcy+cJgdM5tFNEqjB3IaCZILiwebzSBgEDAIGAQMAgaBRhFoA2RCJ6wilWiYTKRcYMacZagNYsg6pUIQyiIpXHPlKehgAzErTyBEyxGSCGPmMDPHIGAQMAgYBAwCG0egDZEJrZlgBQ76TERDA4giG08+/S7+/P5n+LI6i0jEwglHHIjjjtgDcQsoNGi4riumDu07sXEIzREGAYOAQcAgYBBo3whs+2QizH6pHiMNHCQTjN6gycKG6wJ2BMj4wOSZd6M6cBCPRTBy0NmIh+GhCFQsiDZpGPNG+54UpvcGAYOAQcAgsGkItA0yIUxAdVyRCR+B6BscSZlNqpDxgGdeeg+v/vlv6Nbtpzj2sL0kC6ZFH4swaqPQP4Lf8bPxmdi0AWWONggYBAwCBoH2h4DlcxkeVrPgXudr0N/p2puNQRNWvmg2cryPzgvR1L3cNAD8Ah9JbbIo7AezZvs2UJMFHnrsZfz2t4ejU1TVFSXZ0D6WftgZRocSldb2vWwMh42BreHQ/cvAcKp2AAAgAElEQVTXHinMDLqxq5jfDQIGAYOAQcAg0DQErGwQSIUKCt9PPl2Ll157Df/96husrapGxHEQML5SSno3vLEap1TZCre8YG+YHtiFUr7gklZgI7B8bMq+oXap4l2FN7GkeSp0lPfg3kIkYCYKkokN0CEpFMbaHY3sGwOlMbx4raJNIZenDWyn3nS9keJ9vUtYPnzfQ8TxkCyJ4we77IJuB/8M+/xoBxBrRqoQDiYE9b007IiKWMm6gOPYpsZZ0+aJOcogYBAwCBgENoCAlfKDwPOBPz7zJt77aDW6HXYkOm2/AxIlcfFM5Go9RwB02uqiC5JA8BgtljcqBPXxBedttmaiWDg3QFY01xGiU/S77lthRm6dmbuxfqz3fWhlafJ5GylUKu0NNS6Ca4hTQ8+R6TDoE8JnWFtTi2++/C/eev017NPlR/jfkw4RY4+QJmEtTOjFzYYf2PKdCXw17weDgEHAIGAQaC4CVioIgj/88U38d80aHHPsL+HRi8ACPAoxH3AiGxY4ah0diFBS/+eFX45krCcM9fE8ll4L6h6bul+PGcDKE5+wXYXaC0V2mIlCtVO0GKE0LRTaxe1Wn4OcUK//u1X0fWPHaVzyx6uHt34ddK3dKcZjvYcdAJ6rTDIkFOyQn82gY2kcTz3xFHbeYTuceFw3xB1NJuhL4oXaFmUQMmSiuVPInG8QMAgYBAwC1psffBM886dnccqpp8P1mAHSQsb1EUuoSAi9ieagSJMgojlww6yT9X0XGjMPFJo5eD0KzAIrSTOfiK0IQm6jQSMQ84kiEVp80ikiNCfIbzSvqHZseB/ACki29L6x4/NkqT5Jsupdv7izhfdvDIjC/tHEFLFtpT2KAK7rIRaLIFWXQllJAg+tWIkTjz8W++7VWWknxDGVdDEiZh9DJpo53MzpBgGDgEHAIKBkyW33Px/sueee+N73vy9fxGJAdXUGsUQMvp/PAKmErPZp0Kt6H5FACeLCTanpG/Y1qCcMmSxqi5GJUDgWkQlJsl2ogghTbyvlPzelr2gamSj26WjsPJKYhjQtiuxo0tBcMiGhr1kgXmKjti6FWDwuOTR8L0AmlcbfV3+C6m+/wRmnHi3t0YRCek0CEtYhMXPBIGAQMAgYBAwCzUHAmrDwweD4449H5x3LkE0H8LwsksmYrOKzWRcRq3HHSAriSDGRKHAgXK9hQkbWJx7NjQhRwpmiMk8QRAMSah3q3zGs3hHYYRRIc+/eCPzFTpgNOF9uzoMrduF0Ig5SWYaxeojGo/h2bTVKS0sRjVioq6rDow/ej0EDLxJHTGpptH7GkInNQd+cYxAwCBgEDAINIWCNmLUsOOeccxCLAokY4GYAN5sBF62O48gS1rd82CJ86+/zLpcFJo6mCE25jm7OxoJPG39wQgN0pEURialPJupHd5B0aA1B04dFY6SjuP0bIycb6+/GzlctVqSMTpQ0S2VhOw6cmIOsqzwtfCbrsgLcdcetGDmsd94RU+qp0r6kzTxNR8AcaRAwCBgEDAIGgQbJRPnUpUGv3ufCTSsnw4gFxCKsoOmBqaUbr56pBDQdKLnlxXXThGUuF0JTyMcGnh0JjmqABEHmtsbIBH0e1EaNy6YOiuLMD42dv7kZIvT1mkIoFCEimXBdmqXiqE2nJPST/9xMICaPe5bcjuEVl8oDipJD+Fk4Nv9wEDAxV2Rjz2tTMTLHGwQMAgYBg0B7Q8CqmLEi6NHjLNi+EjbwPTj0T/RcyU3ATbJAWqo0N+UQP2ezacTjcQlJZCoKz/dFk6GzSWZcT6pwshpnIhGHm8lIAS0ew+8YgsDfLd9CNqOO5bkkLzyukMjwvjyP9+UxuQJclo8shSM1KIEj55AkxOMRZLM8hyGQrrpuWA3UslTdDa3mpzOiV0CFeA1dPVSXIs9kMnIPXo/XpZDmnseptvF+rrRbfZdFEFiIRtkXC+l0HWKxhDi30kmS94jF6JPiyzHptKpYSlyUH0MeB37S6b35O9shecYCG07Uhu8SfV+IkXJopSFDESuSjXsW34khlReHycUZ7Ut/DubNIGYMA9lkRtXe5ojpr0HAIGAQMAhsBAGrfOaKoOdFIZmg5PI8RJkIKfByqaQz2Sw6dOiATCaLqVMm46Z5c5TjokdB5uDIE0/CvIULkEgkhGCI8LOVcI/Fokil0iLAKEB1qe9vv/4GV1xxBV7/0/OYOv8GnH32WfA8X4Qz/5WUMNk1nQQZpaBSXvO6FLbcq3sEcOKanPB7JcCrq1MoKYnLip0E5PO/f4pLevTAv/75T6C2DlPmz8fZZ58r15TIlbBdPDYaJWkB1q6tQqdOZUilMkgkYvC8QNqujlHE54MPPkC/fv0wadIkHHLIIUI2XFeRHV6HePF4EiRNghKJqMhwXpfXqa1NYfvtSyRyhgRFEaFACEgymUTgKfLB60g7XEXeyJ/qqtOIRYUmSYSJCrOtTybuWnInhlUUk4nQQdaQCfOCMAgYBAwCBoEtgIBVPmNl0LPHGUozYQO26yFi58kEgxztqINUXQbxaAQR28KMqVPw6isvYsGCBYg4CVx+eV8cesThqKysBBNKplIpROMxEfxc1VMoMrpAyEGEq3MX82bPwVFHH4Nu3Q5FPBFHdXWdCMyOHRM5wUrCQGKhBSllnyYcJClZNyN+HHqlTiJDjQMTOZHn+L6LNWvWYMTIYaisrACjVl5/5TV89NFHuOiinkIO4vGYCH0l2GsRiybkftQiMJpFa2bYDwpzXp/nkRx06BDH2nXVQrSIjyYZyvTg5q7NtlIjoa5ry31KknHRLgS2JeTCTacVqXHTon0gAdGaCCFSlsoLQcKhCE2YJ4LsYgNkgpqJYZUX53wmlGZCk4kCn9UtMJjMJQwCBgGDgEGgfSKwPpnwsuI3Qc0ETRsuQz9tR6I6PD8rQmne7Ol45aX/h5tuXITtt9sRU6ZNxddfrcGwEcPRsWPH0JwRQ12mDo7liNo/Go3DspT5oqZ6Ha7s2w8DrxmEw448Cql0BqWlSaTTGdTV1YVaEKVVoPClkKUA5t/8jqSBwl3lifaVaSBgWwO46QyceEyEe4eyJNas+QaXXnoxLrzwQpx++ulwbBtOhJoGT9qZTqdFo0IBG+V9qmvhxKLipEjHRul3GP7K7198/gWUlCbR7aCDkcqk0bEsiZraFGJODHXpFKIRB5Gog2w6I6YHx44o3ww/gOsr50f+TutCOkMCkhBiQq2GmEwiNrIsg25ZYjpi30jOVq58AL877QwhZpZFShCIiSMmZgofHiGQMFudQ0P5VBgy0T4ntum1QcAgYBDYmgiIz0TPAp8Ji4RBMmCqqplBxBG/CDrr0Skz4diYMX0y3nr1ZSxcOF8E4JVXXonDDz8SlUOHYPr06Zg7cybg+lj68IM4/NDDMXvOLDz5xB9w+BGH4d1338XPfnIgFs2dL+kXVzy6Cj/cfTcMHDgQrzzzjOjv71mxAkceeSRmzpyJVatWyd8ffvghhg0bJscdfPDB2GmnnXDL3Dk45+IeOP/88zF4cAU+++BD3L18JQ474nDxUUilakXQ3rBoIWZPmCA2kz33/x8sWLAQ++67L6qrqzFx4gQsvfNO7NplT9yxZLHkpb60dy+c+MsTUFVbgxWLl+C8Sy/BtaPHYO6C+bhh9hxJOzlh+gyseGAlvvrPf3DjLTdj1cOPYMHcORgz7nrcde89+OQvf8V9jzyMF597HnOnTcVp556HaTNnIBGN4vn/9yIuPO106f/VlcPFVDJr9gw8/vjj6HXJJRg7cgTgelj66CPo1Gk79OrdG//44CMcfMwxWLjoJuy00y7Iei7i0TjctMosJhqaAjLBUFnSjHsW345hlZeGXhSSIT30mQjZh/G/3JrzzdzLIGAQMAi0SQSsihnLg549zs45YBaSCarWXT9ALE6/hwySpTF4mQxmTp2Et197BSccdyzGTxiPw39+FO64YzH+/Oc/Y+rUqbjxppvw1VdfY8GC+bj++vH47LNPMXhwOfpecTnOOussVFWtxZVX9sM111yDfbt2xYTJk3DIQQfjnPPPw/PP/gljxl2LmxfdiFQ2g8EDB6HnpZeg+/kXiIPh/cuWY8iggbj3/pXYb7/90PfKy7HHHntg/PUTcf+DD+LVV17H9ddfD9t2EC+Jie+BE43g008/Rc+ePfGvTz7Fkccdh5kzZuOF557Fyy+/hHHXjcX7776HJXffhWvHjMWdSxbjwZUPST9ogxg+YgTGXXutJPbqd9VVGDJ0KH7205/ik9WrMWrkcEycPAkdkqUYXFGOnXfcBdeOG4dnn3kGV/fpg5WrVmG33XfHgP79MXDQIOy2664orxyMyvIK7LtfV4waORaXXnopOnQoFVJx0okn4pryQZg1a5YMuMqKoVh2/wq8/PIrGDlqDLbfvjNqUxkhcdFoDJa4VqqEYsrcoTQTikz4IZnoJWSCES45f0thHsbM0SZntemUQcAgYBDYyghYlTOWBhdfdK6qMEm9uM9EVWFtDtrz4ahklhYd/mrQsUMc82fPwKsv/glz5sxBp+06I16SRF1tGg888ABGjRoFt6ZapNRuXffBLbfcJtEP1BzcuHABdtxxR3yz5isMHHANBpcPQtd99sVlvXthxLDhOPiQbvj0k9XyeeL4Cdhpl53le5pR9t17H6ytWoc/PvkHPPvcnzD+uuvF9HH11Vdj8ODBOODHP8GTf3wK/+/FlzBs5AiUlXXKRUWkM6nQPBLFl//+EuPHj8foUWOweMmdmDOFGgs6ngI/P+F4zJ87D7fdcbuYCEgOVn/8CYYMG4opk6Zih86d0ad3b1RUVqLbwQfj8y8+w6gRwzF23LX4wfd+iF59eqOyfAgOPewwLF+2DK+/8QbGjB6NmtpalA8ejKsH9MMuO+2MPldcjg/+/DYQpYiPYtKUKejWrRtGjxmJyRMn4Ud7dsG0adNQUlKCq/sNwLIVy/HG23/GqNGjwWiU0rKy0CdEBWQoEqHCSXX2UZIJZielZmJoZS84YarwwuCN70KZ9a083s3tDAIGAYOAQaAFELAqpy8PLqZmIgAidgDLcyWCgo6G1EwENiMUPDjxiISLknBMnXg93nn7LXHA3HGn72NtdY1kXXzllVcwedIU3Hzzzdi+8w4558nVq1djzKjRGD1mFLp27SrmhT6X9cKQIRXYf//9MXHiRPFB+N1pp+LtN98S34sbb1gky+hRI0biuuuuw1577SX+Aw899BBefPFFjBs3TvwrSCZo+qCZ5aGHHsb/Pf00Jk+eikRpUhwY16z5WkwvQ4YMwXbbbQe25e6778XQikqsWvUIXn/tZYwaPQIdkmWwGDLqeZgxcyaijoMBAwfiww8+wPXjx2PMqLHotP12qBhcjv4DB+CQg7vh49UfYeTIkZg4aTw6ddweAwYMEGLDyI77738AL730Iq6/fgJqa6vRt+9VqKwsR5cuXdC/f38hUgcddJBoFugD8re//Q1jx47FuHFjsc8++2D+/Pnig1FZORRLly7F62++hdGjR6PjdtuhtiaNSCyMmpE8H0orkSMTEhZqyzOVaI7KS0V/oWI98qGghky0wIwylzQIGAQMAu0QAatiehjNQc2ErNCZ1ChPJug3Qf+JRCKCquoq3HjDQiyYPFFU6Yf/8gQhFGUdO+XyJMydOwcLpk4V/4SDf/5zzJk9G7Nnz8b9d90ly+h7HnwQL7zwHBZMmyZw3/fww9h3373R57I+eP3FF+S69DU46CcHYuiI4XjwnrvkuHsfeAA7dt4Zffv2xcfvvIvrpk7FX//6VyxbfAcOP+4YTJwwWQT7S888g2nz5uG0M88SbcS6detw+eWX4/Xnn5f7H3nCCZg3f4GYJVwvi3FjRmP5PUvEV+KMCy/AuWefgwvOOhPwbdy5bCkefvAh3L9iOU47/QyMnzgBt996G2ZOnoSxEybjqaf/iOf/+Eec07M7OnfujEVz5uCoX/4S3bt3R7/L+ohz6PR5C8Vxdeigchx2zFFYtGgRPv74Y5xz6qlquPkR3H3//XjwwQexfMkSnNuzJ/73f/8XF593nvhULH/0MXG6vLLfVdh5551xww03YIcddlQ5NRgmGyYDoRaChELnmlDpxYHFS+7GsIoeYKBthOG0YZIxIR4S/quiQsxmEDAIGAQMAgaBzUXAqpj+YNCzx2mi1mdoKDMkSlJEV0VOMJpDogX8DOLxqOR2kCRTdkyiIWi758q6pqZG1PKep5I38TtJPGXbEjHB3xiBwYgOhj7q5FDck6ww6iEaiyOdSss1GcHBKBBxAg1U0qpMxkXUjqoSmZ6PjOcimYiiNl0r3zPMkqtx+T6ZFM1FJBIVE4DvMi8Fk1X5cm/+LhEdPtvrIe7E4TF9lRtIn+NOVJJZMY04v48xAgSecniM2Igw2oOaGseWMM26OoZ2MmkXQ1MZVsowzrREsVDTw7bze36mpoJ7FfoZqyfg+SCpgdH5ODJZlURL59bQ+TYkd4Vk8VRJrhxRTOSjOixmuISNxXfdjaHl3ZEUMqEqhsomDpv8rHwuzGYQMAgYBAwCBoHNRcCqnL4y6NHjDBUaaQUiXAvJhOWQVDC4gHkiVE4HEfaRuEpJzcRRjgMvo7Iz8je9qQySaoWsyYPHsMewWiVDHh0KSttCIhrDt1VVKEuWisBXJEIJfuZkICGRjJmBjXSGESeO5LKoq61CNO6oQl/MkMl7CvFQWSuZl8IhCaKwjShio/NB0PFAkko5FhgJq0mHtMkngaK4tuH6LhyGx0YjyKazKCktkT19LSQPBs1DzKTpZ2XvehkkSzqIsK6tSaG0Q4kQMOaQiMdK5HfuJdNnmPWS/ZQMooHKY1FWVioJrTTxUlk7FS5sv0szVBCEWSMMmdjcCWDOMwgYBAwCBoHmI5AjE+KAaReQCaaZoGAMNROwPFlhc2OmyUgYbOiRXEj+CZXpkcJOTCNMvW0zd4ISkvxMYViSSIhAV6m4lXaB2S5rauoQdZiLQiV8kpwSbJTHXAsqjTY1DfR7YEZMCmce60SBrE+NgodILIpMXQrJsg5CHtKsWham0dYreuaU4PVVlkq14nfdLGKRKLK+i7gTkzbFIo5cl/2i6YAOmgy/pAYklU0hwl9CLUsmQ4ISk+swX0ZtbZ2k12YacUkyaVuSBbSsrIPsSbDoh+Lz+radq39C/KiJoFaGZEgn7EomS+Q8YsJ/xM8SjQv5k8qAaTQTzZ8M5goGAYOAQcAgsHkINEAmMiLgKDx13Qqq5ynYKSw1SXCsqFLPh+mtKSCZSVKvninNdZ0N2buKXEj2xxK1KpeU2A4FqDJrsEYFiYciIRS2Skuia2To2h+ZNAU1U1B7sorv0DGBVG1GilbRXKOSTIWl00Nyw2RS3KgN4b1UfZGstNH1s1LYgqGktdV1ovGgikAyN/iBSjJF8hBhVVVP9lGeJ4TAlxoZAWuMuEwbHhGsSIwKP/tU2IQVTmmlcUhe3IzgwrawTVVVVWJ+4Zb1wtolrAqaYRVXpZngnqm6SVbooEpiZ8jE5g1+c5ZBwCBgEDAIbBkEhExc3OMMyTmgNBP1yYQdVSthRQ70KtqCl1Z1MiyHhay42o6Ego5CliYC5e+g7f8W81WExa10RktmqqRdX/tU0M+AREFW4BS4YmIJhICUJpNCBCL0mZCNv9mwHeWPoAkIU1czDTbP2W67UmSzviINlmp7bmUftk3MKKUJ8XnQK38ex3tRY8I2MTMnv9MFx3j3XLEuNyut0Y6NunaINlto0qQLdBXWGOExpSXK30Sn0OaebY9E4znNhNaiaDLBe4k/CEkOATCaiS0zG8xVDAIGAYOAQWCzELAqp68ILu5xliITEU/CPws1E1T508EwlqCAzYhPggjGrAoxpFMizQUkGlTva38IVSdDFe6i0OzQgQ6YXs6Xgc6c9AmgQFQagwzKypIsWqpyJ1jKgZHODKzKqYtlcUWeLEmiem0tYiUJ5bwZOnTKvX36cEQQjQLr1tVK26S9YTt4X51CO+1mJbV2YQ0M6VPYR21m4PmK8CRE+8JiXawlovqtinjpKqd500RM7k8cKPy1RkSnBCdhYKKq6uoa8Y9gzQ19HU0slN+IKnLGfyRhvA7/7tgxiaxHUqMcZI2ZY7PGvznJIGAQMAgYBLYAAuuRCaaKFqEcmjmomaCgt+mkGCgbP1X5jHpg9EKW5gBfpXRW6noK3tB8wGiOiCIColWIUMirUts6YoP1KqSEOJRfAf0MSBiiEVa/ZP0MH99++y369rkclcOG4rBuh8jv8XiJIiv034hQO5JFiWS8VKXOaYagcyh9G1g9lPdeuXIlhlzVD/c9+jC6HdRNzCK8Bm0pLIVOYsR9JBaRfcbLSG2RDz7+AP369sOEyRNwyEGH5HwnKMa1sKegp7agtJSkyZW/WXWU7RLfjpDwaJx0WXF+1hoHVaNDlXHX0RwaJ1WLBFJsjNeX36nZMWaOLTANzCUMAgYBg4BBoDkIbJRM+GHooU7XrCtOMmRSBKF8oRImNbw1XPxBZCDPY/iC5YuGQAR7KKBpX6BGhH4ab739Bs797f/i9Iu6Y8qkyaLap1+o8tmg6YKmiKwQGW4igJ0oMixBTrLhqLLl9Em4vFdvVAytQLefdRMSIWXNSTy8AF7gIRqJIp1NS+Eufub5VoTRHizUpephsNw3j6tN1ck1dJuVP4PSfKgy6vTrUESrwU38OvgLfT02hGEjp4fnGs1Ec6aAOdcgYBAwCBgEmotAPTIRtVXehULNREuTiVg0onwu7KhytJSqoEp7kc1mEHVs3HHHbUIclixZIkmyDtj/AHheoJwnQyGcW+lLKKiDOpohEtFc1VIC9c0330iWSmagPOqoo+Qe3Oi7wdW+qmrK0uL0z6DToxL0OrkT9ywgVldXI8d36tRJoi9IKLQvhPYfKSxHvqGHxHTl3AyZaO5QNucbBAwCBgGDQGshYA2dtiLo0VP5TGgy4VgUjiqao5hMqIaqQlL5remaCbUS15uv8lqINsGXlTxLd1PIMz03ox3WrvlS0l4feuihkjq7X7/+OOv0s4VcsMDWk08+KQW8rh0+XJwt7l6+Akcf+3N88uFqXH5lH3z49js47Bc/l8yRJBwkEqxyymqkS+9agnN79MApp5yCnudegPMuvgh9el+BHj2741+ffIajTjgOo0eNxYSJ1+MfX/wLNyxagL332hcLFs7DrIlTJJpiyrwFOP2ss8IQU1f8H7hRU8L7bWzTZEIftymkQms1jGZiYyib3w0CBgGDgEGgJRHIkQlVm0NpJrYWmaDglKgNiz4PKvyRIZw0Dags0T7eeuM1nH3Gacor03VxTveeuPbaayXp0z/+8Q9c2vsSIQNXX9VPtBb0XTj77LPlmEGDBon2gn+zvscOO+wglTlZrZQFx0hCps2YLjUyXn75ZakbsnjxYvz73//G5MmThQyQ4LAaKiuR8jtGXpCQTJgwAQcfchjsCDNlqo334u90utQRKhskFAVmjs0hEzzHZMBsyelhrm0QMAgYBAwCTUHAGjptZdCj5xlSgjwSCVQxr7A2R1M0EyQhKr1k/W39bxrynVApnWneKEsmkU678ncyGUeGiZmsAHfdtRjHn3AcfrDL96TI12BW0XzgARx15NF49913MWLkMMyYMQ277ror5s6dK+YGFtuiZoDFs8747W/xPwcdJFU4WduCRbqo4Tj66KOlZsg/v/gHxowZg2eeeUZqYrAQ2GWXXYZP338f+x54oBAUmizKy6+RaqMHHHAAJk2apDQd6QyuHjoKV1zZD0yGRW2JNnfoCBASjC2x2Q34pZh02lsCWXMNg4BBwCBgEGguAo2TCU/V5tiYmaMhIad0CsVbI46YdHqMRcTHgQJZR35Qa1FVvQ6PP/4YevToLqXRSR4G9h+EX/3qVxh8TYUUzGLZ7jFjRomQp+aA51911VWYNGmKJIA699xzpWIoiUMiWSI+ExUVFXL8p59+in5XXoVf/vKXOOmkk3DYYYcJGdDJtqZMmYJjjjlGinhde+0YIROs6Kn9Ij746GPcs3QlBlcMEQ2GDjnVjqTNfTiF5zdIJixap0yeiS2Js7mWQcAgYBAwCGw6AtbQaQ8GPXqcFpYgV4W+RDPRGJlgiklGOATKcVAJuULqUJ80bJRUsK4F029nWZnUQVVVHUpK4njjtVdw3u9OkUwWE2bPxIkn/FI0Di88+ZTU4Dj17PPEnLD87iU4v0d3nHzyybi0Rw+JDrlrxQqpwrni3ntx8imnCDlIxJPYfsfOuHXePBx67LGicSBJmDtrNv7+97+DxIHahKXL7sWwQYOkb6zgyXuSgLzy3HM468ILMWjQAKlO+qcnnwQzZi1e/iCOOfpYcdikiYX5LaqqUigtZdrwfB2Sxh4NU3RvaGuMrAlhM2Ri00e8OcMgYBAwCBgEtjgCOTLBK6sS5F5IJvJZHZXgokdmKPjE+VKThvD7eg6Z+XbWd7hU9KP+phI+sYqmztnAdNFMMsUsmqxrIZkroWpzSLhl1kc0V8yLabxTSEQTkpqb+Syo4WBeBm1iUD4Yjspx4bJgGVS662wWH334Ib744gsce+yxcv9kknVCauQacl5outD5H1TdEVXt0/UCWBHW5FD5IXSRM50tUye02tBTUyG3jW/kbjoN93p78ZlgJAgrgqrreFY+3JSfWYJ8aLkqQa7qiGoPWFYKYzIRmmEa1hpt8dFmLmgQMAgYBAwCbRIBq3zqiqD3pWeBWaHjUYBlKmhiiEZteK5KuFS4UXjRVi8hk/yBpazDmhNbHKENCFoRsrlN1+Ko/52QIDFbsGMsQc4EW8pdMhI6ej77p+fFAbOsrCxXkVObMXQGyvX7RcEd5pfYGoJY41u0t+AjSjIBVh9lzRBHqonGEw5SKV/6u2TJnRhecZkYQ/iP1MEiiVBPD8rT1ZCJLT52zQUNAgYBg0A7QsAaNuuBoOdFpxVmYfAAACAASURBVIOZq6mZYI2rdMpFImbDzaiaG/lNrXoVmVCrYrUvKKylC2xthf2Gn1OYZpoaBNeVRTgzZdalqoU4vPDCi+hx+lmYunAhTv7Nr9GxQynWVdegJJ6E2Hx8Jquiq0awwf4JqWq1/vvgg5NqrXYUFjONplk4TBUlI9m4+67bMXRwL3lifFwsHM/vJesXy8Wz7KohE+1oypuuGgQMAgaBLY+ANXT6vUH37ucLieBqP5uhz4RiCRFLVfbUq1g/1FJQWS6LWpbXlr9ah0ysb0IpBEip/WnukHLnHguTsXgYs2oyKyWzWqraIXTUzKaysmxnifG6TJ2k4dYlx7lnxs+G9q1JJkhimOmzNpVGPJZATSqDkiQTcEkxV9FM3LXkNgwb3Es0EnxWkrhclBLMPuqL30fO8rHlx5e5okHAIGAQMAi0AwSsiTc9HDCaoUNZkhU3JIU1i3lRCCfirMCZt+nXT8Gkyn3Tl6G+yWFro7ZhFb3yW1C+D/SRYC4LOkryb5KKuKP6KPU8otFc+msSEB6zscRTKp14K242S6gzDYclpikm5EwkgLpaPsNa/H7Vw+h/VXcxhxApkgoqJUK+qBre2n1oRfjMrQ0CBgGDgEGg+QhYNy5/OmC440477aSqa4ZZG8VXgrUpCnwmijUBJBGiMm/FLeJv2OZP/wdWLK1NpYQsMHeGOHIm41LptKpqHTp06iiEggRK+0loHLZUnogWgSiwVVpxh9VLgdpaFzHHETcIEsNPPn4fa77+L0455Rc5MkG0fJ7D56pJhCETLfJ4zEUNAgYBg0B7QcB685O1wRNPPIFzzz0HrqzQLdgRC5kMHRdZl6IQivrEIU8kWsfMwZY1qpcIo0ui9P1wWQ/UC4uJKadMqvldL4PS0iSqa2rFNyLGWh6sERK4ki48EqXfiNdqPhEb98Vg1lISQKbvZmGxiGgcaqvq0LGsBCuWLcVvf3MCuuyxowSC0CcmxxsIAT8YItFe5rrpp0HAIGAQaDEErLogCJ744xv48suvcdLJJ2FtVS0SJUnxzaPdvSFthG5NIZlozKegpb/PhVbmbC1hpEWgHEdZnIs1PhjyyVwQQRBFMhlDXaoOUScCx4pJOGkyngD5R6omDcuxEIvExHci7sQb9JVo6X417fpAJuuhpDQKN0ONg4dYxIYTsfCHJx7Drj/cBcf/opsubJpzwhRgDJlosUllLmwQMAgYBNobAlZNJggcB3j8yVfxyepP8ZODDsZOO38PTjwBh/4GRYiohSwdEtUPKkNma20qLFXlWghbGibVUq6Gikw4MVv8HyzLhm3FkM6y7LiPaEQly3LC1b3Kd+EIiXJdViVleuzW6lsT72sH4kRKX5B0XS3+9ffP8eH772GP3X+Ak086QvlISCSLUkIQB5p7JMWEDvFo4q3MYQYBg4BBwCBgEGgIAcv1lSGDjnurP/8a7/ztPSEVVbV1sCJMcVS/toTSRigyQedD14qFxaZaB2ArVJ1Y7IbkpdCaiSioagiQUXmZLB8+tRU+0zcxrIPOlTRnbLyyZ+v0rCl39eF7aSnTzogbale67LYrfnLg/uiy286IOsoMpAlg7opUwRjzRlMANscYBAwCBgGDQBMQsLKZQApPcjWu0jMzgbXaGhKzhT57/J1Blq21eNc6kUK5mNOTkOxobT5Jj6/+zZ39AMorzshp+VtTr9KE57PRQwoxIC+KFEZtMI2EcMHClOf6jG295xuFxhxgEDAIGAQMAlsJASugZkInnwrFjiYRmlQUtiUnvAqZBs+XtM9bdy9KiVBDotuYE5Ha6mEDaQ+IRlQTJ026E5XDLoYXALFwgS7ythXa31y82H+SOd10HdciUTYhqdCapDw9JGgm6+VWml/mNgYBg4BBoF0gYAV+hpW2cnERPpM5icmg8ZXr+hqB1tNN1NeesPWkQGQOKt23xzTaEZU+OutHMHfOXRgwqKf4WZBEMP9ja4e3bv5Is3OaocJnon1RVS6J4kJs/M6Qic3H3JxpEDAIGAQMAsUIWEGQLbJm6JoTei1bbOxQyaryW2gbaQ1sRViyMVoN4cGieGVFUz+mWhThb1kE8OEjjuuvX4hhI66GHar/naC4P63Rkc28J1Obh1qIwhIq4oMqzqe+mK/Wq+paWJTN+E5sJvjmNIOAQcAgYBDQCFhB4AXUROgkTYwK0JsfuLAtFRVRfyvSWrSWD2O9pAkkDdqLg2SCOgcuwn2k0lWIx2NCJqZOvR0Dr+klJSmCIIuYFW3lDJ7NGIw5zQO7bitioZVKGhtddVTfpri6qyETzXgA5lSDgEHAIGAQIAKWX5QvOidbCktfN4RVPSHUemYONk37DCgPgtDM4YehoZKYKStJq3wkMHXK7agccqk4m277Zg5JZ6kcJLTpIgSDkbJ8tLZTxBaKiZ8hE+ZNYBAwCBgEDALNREDIhI6OLMywTAkd+Cxj3YjvxHpaAUnUHAq1rbUnkShsH+9LU4fymRCWITuaOHy4voPps+7CgAEXIRZVZIKZNJTPRGu0fwvcV9kzVPslBlbV3si5vBSTBUMmmjllzOkGAYOAQcAgUIyAlacSzQFnCwjFzRLm+TbnZaTSkjAdtvojf0wWwPjpt6KiopeU4lbOl9xaq/1b4r5h/3TuiLyapjkP1JxrEDAIGAQMAgaBJiOwhchEk+/XYgdqMqHEM7UN6wvZrAVcN+NWVJb3QjIsx91iDTIXNggYBAwCBgGDQDtBwJCJdvKgTTcNAgYBg4BBwCDQUggYMtFSyJrrGgQMAgYBg4BBoJ0gYMhEO3nQppsGAYOAQcAgYBBoKQQMmWgpZM11DQIGAYOAQcAg0E4QMGSinTxo002DgEHAIGAQMAi0FAKGTLQUsua6BgGDgEHAIGAQaCcIGDLRTh606aZBwCBgEDAIGARaCgFDJloKWXNdg4BBwCBgEDAItBMEDJloJw/adNMgYBAwCBgEDAIthYAhEy2FrLmuQcAgYBAwCBgE2gkChky0kwdtumkQMAgYBAwCBoGWQsCQiZZC1lzXIGAQMAgYBAwC7QQBQybayYM23TQIGAQMAgYBg0BLIWDIREsha65rEDAIGAQMAgaBdoKAIRPt5EGbbhoEDAIGAYOAQaClEDBkoqWQNdc1CBgEDAIGAYNAO0HAkIl28qBNNw0CBgGDgEHAINBSCBgy0VLImusaBAwCBgGDgEGgnSBgyEQ7edCmmwYBg4BBwCBgEGgpBAyZaClkzXUNAgYBg4BBwCDQThAwZKKdPGjTTYOAQcAgYBAwCLQUAoZMtBSy5roGAYOAQcAgYBBoJwgYMtFOHrTppkHAIGAQMAgYBFoKAUMmWgpZc12DgEHAIGAQMAi0EwQMmWgnD9p00yBgEDAIGAQMAi2FgCETLYWsua5BwCBgEDAIGATaCQKGTLSTB226aRAwCBgEDAIGgZZCwJCJlkLWXNcgYBAwCBgEDALtBAFDJtrJgzbdNAgYBAwCBgGDQEshYAV+EMACEACy30Y3Nh/wc62XrsiXtvSLf2YAjJ9xC4aU90YcQHTb7vI2+qRMsw0CBgGDgEGgrSFgBb5Xn0wEdv0+hgRDCevN3zbMU/IkYNPuYCv+QLIgN3DldEUkHPk74O8RIBUAvgXMnHMLBg3sjRhpRgA4PNdX59m26rvv+/K33jfepiKsNq3xW+To/HNRGCqcC9pV9OAUTvltG+aPWwS/5l/EBwrnTIOA6vHd+uOl+f01V6iHgJ5fRc+9sfdl25tv9d/dQfjuabSfxcC0PUDa1QQpfJxWEGTDz+GLrlXIRDPwLyITubEZkgnfBzwb8CwgC2DK9JsxtKIP+YX8iwaAXTSgSSIsy5J/3/Wt/tz0N5FM8Hgj4Jr3jMOXqZ43GyQTRUSveTc2Z38XEDBkoohbqfeJIRPfhcG5ddqgjRpWEHj1ycQm3L8h9t008csX8BYSYmFPuPPhy1Vzq/MAeOX19/HMC6/iZ4f/AocfsTuuHb8YY0b1xOuv/hcvPfcUTjz6p/jJAXsimUzA8wLYNkmEAoGfI5Gm9WgTYNuihzbyLgtNPOurIIKcKUhrMojYFnoWW7Rn28rFGtA6rGcy5DGFY97gva083Y23s1ir2t6e7Sb232gmNj6ktsUjAsDyGyETDYtQPXDqkwE1PjbCSHMAFQ4+rQ3ZTPSkkepFTfWaalV+MvNzXQaYu3Ap0kECTrIT6lIZOLYDL5tBNKjBsIFnIREBAppBfCAS/i3semM8YmO/b2a3NuW0hslEw8+J182TCXUXpZloby/ATUF4Y8cWkYkGH4gmE/l5YjDfGK7byu+bKEy3lW41uZ2b2H9DJpqM7DZxYMHztNyAYnT9TYsXq8CpMe/g2JC35uYIpM05p7it9HcIQMcPpZfIX5OtzPrA/z33IV79yydYW0PdRRSO48CBi+OOOgAnHvE9WJ4PwhCN0vCR31zXh+M0pY2b6/NRKFw2b+jUl12FJEJRh/UVjsX9aUr/Nq9t7eOsRshEYeetQjJhCEXbGhdNnfv151mjGsVtDJz1+7ExPMz7Zht7xBtubiGZ8INAfBT5iBsyPjROJvQ9ipfnmzpYNvX4xsgE28+2KMdLLUo9AOsywIy598OOdUZdxoKbTWPH7eO47KJjsVMpkCjoQjqdRjQaFQdMz/MQoapio9vGJtCGLtC8/ucnczGR0AhwrztotBAbfZSbdEAh5uG4a9D219Cz0c+9ec9/k5prDm4hBJoy/w2ZUOCb8d5Cg7B1L0szB30m9Pq1/jq28KEXT5YGTBU5CV40WDZoCmjKJNwIRnR8s2jmyIaaCQZ8qkgNRm+kAx+BZeP//t9qvPDyO6ittVFWVoKf/Wx3nHzMXkjyWN9FNptFLBYTp0tqKZrufNm6k6PYbKHQ0o6YhdgVEAk+aC30Wrf5rTsBmn13jjuN96aRibzXu3kAzX4MrXiB9bX2G3unqefdVjQT60PfcP/1eC8+/jtgKW7F0dM2bl3ggKmjOYpYY2PhbrlZEA6a4uiPTR4tWgVcqBsp1pU09tnOafIVmeAWFSLBQcowSA9ZpGAhHTiYPWclXDcBJ+rj6qtPQVkEcHwPMZ5An4vAhW05CODB9+g/watsqF2tz7SV42n9rWETVdhW/fwMmdgCM7mJZIJ3ypk67FCQqKdkXqZb4DG04iUK51/j866Y1LcvMlFMJAoNg2b8t+Lg3QK3LiTTVuBlAvE8lBwLofCkrsIO1fvFZvfip9+gx0VBKwsouJv14BT5Jai3qV8QOWEjCDxYFu+fJxFBQI2BB9t24EteCFtMEYEL8FA3SCNiRxAEDgISAZnZ7Ect6tgfqwOeff4DvPLquzj4oP1x4nH7wkYWDmxY/Nniueq+2SxNHfHcZ8/LIhKJyn15fx7H9oh4lnwUKrzU8wNE+Af/doEIF6shfumUh1g8It11PR8R24bVzEUpL+36kOtIF6UNAN08fJ1DQ7xJAniuC8eJqfZQa+OFj7iZbdgC43EbvkTTyITvebAdC67rIuLEkPU9Gat8RhzlOjQ5Nw1DRPQz3YYBatNN5/Pja4BvKVm8hHOOf3tuBhEnb3LNA9G+NBOMFbTDFx1x0mpwtXxT/wyh+G5PEz4zoQQFsqL43URfCZUBk46KGb7oHDnBlVU5V/X5Fb4S+Wqrx0Y2YgXTN81mgWhURUxQ6Lmu+uyGURROgWsCJ6ne9Hk8RwlidT7JAq8Riyhzhp7QFJLkK3YoZF1kECAm6azqXGDVI2/jtFN/Ct6PU10P5EwWiEXXd1nU3+v2sG26LRoLTSZEmIdCunCCsM26f4UCg4JfkZ7N3wqfRSYDxGMKYxIKPmA+T3WL0PQRapLk4ZuZvPnA5+aCmhW5fB1F5FoRCTW49SqW+0w2QCRqrfci5fjiuOb8a+7YaHbnzAXWe9+pZ53fCtdanE7ZrI9E1A4T54Uvq3o4ticyobRwonsO35vybuf7uug9aobadxOBQvknz7JAZsk8cJVs49/WmmwQxBz1ovt49bd4++2/4It//ht1dWlY4oQYhOzbCrNMalJhh+aEQiW7nlr5vc/VesSG63qIxaLwslnxSUgkmNfBQ8b15O9UKgPXzYhGoKQkjqqqGsn9QE1AKlUr31NDwP26dd+iQ4eOoLMkNQOMzvCookAAx44gEvjI1FUhHncQ2AHqUh4yfglKkjsgm/UQsTzAX4uoQ3ISgRUhiVIaB0ly5WXls2Ux74T6PpNxJdqDmgv9u9KQACUlCaTTGfi+B8eJSn+zWVc+R0L1BPvP74kH2xmPJ1BbWwOHDKZAA7Nhs0p9cw/7GYONVFUNSkpK0KFDB+y80044/PBu2H23EpmwJFZ0sWWmT9JD7Q9icU0s/ibfzUG8rbRK+6w0RiYkO2ug5pDSESmSzm31F9/i+Vf+jP9+swbffrtONF/xeImY1xhJxHFWrKHblPGxuePKnJefZ5z/Enoumkj1Pd8LfC6RwMU+XX6An/54P+y15w9Aq2iUi556ifAaNkK2fZ+JPGkiAtRQyILPAj5a/R+88cZb+Od/vsa6uiw8WdVsjpm7qeZwc9zm4sv3UU1NlcjFRCIm84ARjnvttQ9+uv+eOLDL9nBCZmitDUNDH3vyLfzzn/9E167743s/+CGi0RgcrtRDR0a+BXUqZu45YfQmfzcilKh9qKtTWgjKe2r+ojGgal0Ax1EJovR1eUxtLRCjNl4zV2auzKoVNjvEf8mkWr3JqtsGqqqAaFyp7YOMWtHFIgHVLkIeovEY7ChQFbaDWgtqNFIpwGd2zAIVDttA7YKs5cP3AO+htSn6b64cpQ0RtpnkyJLVZHW1j5ISZfpgX9kPfT1eW0S61vyE9ylOcd1UQRrxgbgNcM+2ZLMB/vnFP/CXt9/Annvtil+ffHCofg3gyEPKhiYdroi1SqQhVWxTW2COW08oFJv96ASczcCJxpD11FjnGHriD6/g/dV/xwHdDkfZ9p3RqRNJhHqOWnsnq2BD9lp1kDVkasqpff0A//r0I3z0/t+w+w9/gF+deKiYreRdSQ1pzsy5vsN6eyAT7GPaVe95MXEAeHjVs/jy67XYe699sPOuuyOaLJXsxGb7biLA91GchaxE66beXdx/9tln+PyDd7DnLmX47YnHyO9WdRAEj6x6UYTuz3/+c2QzHhKlUaRSKhtkIYnQ3dVkolAI5shF+If+TDsxmcy8eQswb+J4ucQhxx6DhQsXYfvOnZXjo6eyTXKLxy3U1VGLQd8FX1bz2lbjukpoK8GpfhOTA00dAObPX4D5k8YBXjYsysERHAWiCVwxqBIDrxkowj1GOepmEY9HQfdTYc2hSUC/yLWNiNevrc2gtDQmJIBEp7Y2n5eCigdqIXT67WjUxr/+9V+Ul5fj1FNPxZlnnim/xWI26uqo8bAl3LSmpgbJDqWqdkgzNrYzk/GQTETET4PKkkQCePaZ59Eh6eDXvzkCURIOiXXxCjifLJkBK2Q4zWhDez61UTIhDpdKK8EByk8caxxPT/zfG/jyqzU47vgTkM6o8GNlIlPn6HFdSCraM8at2XdqEosju0TTxH/wqKeQ99Nzzz6NHTp2wK9POlK0gSQVmZSHeDy034bjIfcObXKSv9bsfRPu3QB5DvmUnMwRnaYQigKPPf48vllbi2N/eYJodtww43AT7mIOaSUE8ot49aAL01LZlodXX3wKO27fCcceeySsP6/+NvjDH/6AM888W8IjA1/VpKDQ4+dcnoWiyaD7VuiZq74LbcjhIKMGa+XKlfj0408watQIrFu3DvPnz0fv3r1FLe/6lqh2afIQc4WXV8WzDZlMBvF4XIpu8TfdLpoWaDogCXGiDv795X9w2+03Y2C/vojaAaZOmIR166owccJUfP7Pf+PRx5/AoMGD5IWdSdWhrKQE6bqUGKfpt8HcErwXTS4614QiQo44znGfSqXkuHzdDl/O6dChFKlUOvc9jystLZXf2G6GnBJLbryOJhT8Ticz35yxQqSjCRI/1hKx4WVoclHOn3wMf/zDKhz7i8Owd5edQtdaDxFRtodaCWPm2BzY653TIJloQHDQUZZwv//Rl/jD08/hjDPPRF2dj2iMBmRFRnWhOY5zPVY49szWegiIk3eY168wZFxCyGny9JXWNZN28cSqh/G735yMXb9fKoswkor8Iqv+qmGjBbFar8ubducNkAnxlQg1Eh9+/G888/zL+N2ppyGVzWt9LSFkzVxRbVqLzdGbgADfRRzr5AGaC+h3kpobHh5e9ShOOv54WLc9+GKw22674fvf/76w6NrqNEpL43CzzAhphSp6nay6PllQnsy2qG6LJ42tE2sGAR566CE8sGI5pkyZgh/+8Ifw/Cy8rItEskSiESh0afOnEGbDKXApaLnXqwAt1CmceWxdXR0sOEiUJPDtt3XYbscSpDN1IkkztbUYM2I04tEoxo67HpFYHFY0hoznCiCOZYtPRWlJUtJw83veh79xT7CUNiEmbUomk6itrc35eRAFgrx27Vr8/vdP4Nxzz82Bze9Jftg+Xq+wEqkmS+wvv7ct5a+hMndu+hZYPqpSa7H99tujpjqDklhcNB1Zmnos4OOP/oZ1a/6NM049XmY1zT9cJ4lWse3qWTcdyGacsWEyQbLpIhJL5HwlVj7yHDp23Bl7d+2a07jRt0aRB44/NbY4DjlGmp7vpBmdMKc2ikAhkdAH6cUE9xm6X/k+ypI2/vbXd7Hmy//gzNOOE38yQybUa4Z0eOWDf0SnHXZB1/0PRDrjiz8eV72q9FExIzED8ruCADkA1zN8JxUWwBQyDRs1aQ///nINvvj8c1jjbnggOPnkk1FWWiKEQBI+im+CqkyuXmaaOWqxl2eSjZMJNUjozU77yhW9e2H1u+9KNqmBQ4bgmoGDpHGffLoavS7vhc/+9j4OO+44DONv5eX47N13MXX+fHz+6aeYP306ps6di08//xwLZ80Sp4N7H3oIRxxxFDJpC4mSKGrSdQgCF3QmzWYyGDN8pDhjjhozFmWdOmLp/Ssw5Op+2P3HP8Zxx/wCixcuwF4//jGuu2485i1YgC+//BJz587FE7//PeZOnyrUeelDD+Gwww7D+++/j/79++PDv7yDs7p3x/UTJuCNN97ARWedI0bw0y+8UIgSXzwEfdSoUXjg3ntx3/0rsMMOO+Cqq67CkUceKcRk+ZIlOL/XZRg1fBSSZR3g+ToNeOHwKXYYanhoBZYLK2YJGYvAgROJI512EY868uzqaqqwatXDGNSvu0SuaHtubv5qW6WxWW7+3K3nL6TXYvpy9GYne1chvHwAcxYtx0m/PkUIsWwS7qzIpNZIKLMHibxaFay/5eefdltTx2weKW34+hu6VkMryS117/qtaWjVurnke3Mecs5hueA5FBIMmy9MG8jQkTBbhycf/z36X3mezDeJKMvNsTxm9Qloy+C2OX3drHNk/IdqN14g7K+O4uBXJBNzbrgPJ//md0gkkgKK+MqF+YDWz5SzWS1pgZP0e7gFLr2NXFJbDNhcTSZohuWzyzLqLAH892sff3zqOViV05cHF/c4W8ihCidktEP+xPwLSoX5qLGSf2kqvwnmaih4wVi+MHM50nNlhR+4WUyfPh0L58wRMjBzwTz84he/ENNHeWU5rMDCiFEjMXniJLz+5ht447U3MXzkCNFgvPn2W6JFmDVnNhYunI+vvvpKrjVpyjR06tQZvhfICl/aFbhIpatx7ejRYpK47roJoo5kRMjESeOx3XZlGDp0OGZNnyntrigfgvfeew9ZNy3ah5nTp2HO3NnyNwnC6NGjMWvWLBx11FE486yzMWPaTOz+oz1wwfndMXnaVPG1uGZwueAmkSUWhJj069cPw4ZW4qCDDsKcOXNEO3PrrbfKA2G/Zkydie/94PuwovH1NRN6chZO0qLBp/1VPFthbfsO7MAGP6swUDXBlyy5F8MqeiBBWRZklYOJfpuF9vxtZFx/95opyQX0pFDRRPkXo2SQEDIhWjtGCdnAmBl3oPvFl0gkAFW8ElQaNK7o1Zo5jmX526NpLyvaMprjSJiznvbZiYD5bFUEiJqXdBAWghmnto9mFVtMctQ+0odHa8sillJZUpuXTtchFlPRVq7P+jSO3CPmRBXh8anhU+nm7WgU2TCHiVZ/xuMx1NQoTR6jUmIxRzQ0ou2Lci7SpBlqYVyaMWNIZRjJxbo5ljgvZjJplMTjYpIk8UpnUqIxjMcScH0VQyM5XmCBfko1NSmJqqL/ktYy8n6cb4JEaK7gnriRsEWjDtxMJqeBlPdUmBNBcoKEmkqRkUXOTZoC+Ln0/ap/d965BCMqLwGposWOaDYhsdj5EZKLhA+2cQfoXDK2+v0o1DXQwDtuxt24sEd3xCTtMjUTyu9k6xk4GiZtGzaxbJxMNL/9zSOTWg4Uj8+t87JU7ze+xW6+axXJxIrg4h5n5cgEnRclX5VHOzxFkhok9bKYWX5ucunJt/5kUzBHIw5qaqvRoSQpoZ98AT366KNixrjg/HPlLfvc839C9/POw95d9xftwG677SE+FUOHDkXnzp3Ft+LZZ5/F4AH9lbEt5uBHe+6NhYsWYb/9/gcROyYvRr6MPD8lXHjI0HK5/5jR10sYaVlpHE8//RTmzJ2JRYsW4cknnsaNi27GvHnz8O2332LffffFM08/hcrBgxSrSqex1//sh2lTpmP6zBl48emnw7ATG/2HVGJA/0GYNnOWeOkPGjRIHLE4NZiWau3aNeh7+RW4ZvBA0UhMnToZyUQpLu97Bf71r3+hoqIC48aNw4E/+Rnqsl59MtGIb4oY3Au24sgax1PPybNd0PwhQYhBBIuXLMOwigvl5abIRMHSQTtgFgpFLRzNPkyyopOtNLLPPRNNJvQXBJXZVEMTYEgmRs9YjAsu6YlokAFNgXb4IBtbbVPg1dWlROCJpiKgc3IMqbpa2evVAoUkk6HRxLZmbRU6diwTE6WKZgqd89wtiAAAIABJREFUcwPl+8MQ1HzdGTWuYo6NTDaNwPVEeIuDcDKJjISoeohEHWQzKTERChFgAjeHRCaAZTNcWjmSMpRS+RHFUVOjBLUKq+Z9A5n3DDGjX4/rZYW8UDFDwmNJSDUjjnz5nqSpNM4w8bXig8TrZzxfFg/5UMOIMrMWaA7o8C0h7RRWvo9EwkF1dQodOjAEXZEEHs/kdCR6fG/wOPERizL8LW/yzD3N9chEKGhIBEWFq7Ln3XHnvRhZcZGk6bdy8y2fqVeHBSuXXH4fhmdvq/NN9A7cislE6DtHMzLfwzPuw4U9z0eCCx8SaZZA4PMRFUXzBGrTBOemkolimtDw+e2bTEj4BFzEsOiu3286mVhfM6FAzoeKhisB+daX1cSqVY+KTut3v/udvOyoVaD54IhDD8HoMcPFFHDaaadh3LjrMWHCBHT50V6YNm2aXIEagcMPPxxvvfUWZsyehYULF0r+Ca6c1MtCJbKKRdVKipM6k63D6NHDJWvl+OsmwYlEkUrXCckYe+0oHHDAgTj0kCPx+ONPykvz7LPPxN577403X38Vs2fPxpw5s7DTTjvJ6qu2uhYjR4/CMcccg1NPPV05odh0yvSxYMECeYFfffXVoX2bLhuu5MG4ZsBADBw4EN26dcPUaZORiJZgwKCB+Oijj8QMwn7u3mVP2JvpM5EnEyR2Nkgm+GCzEZIJhsUqm9bixcswtOJCeblFcplFw/A1RneI7UslXSIZMvtNwUG9xvJzgrjWz92RU1z4ATzbwujpi3HBxSQTfKmSQihNUmNkgmOcBIACmhuPF4fk0M+HUjmaoHkrLc+beU2omaBmLRqPS94T+mRQoFPAU2jTZ6lDhxLU1arYZjHPZTMoiTMPDJPXqTmdouYjzkywqg0UuCTL2WwG8RhJTh3iiSTcUNCq+aiEuNZ4EA/t/8F3QWlpCWpr6RsVQTIZRW11HWKiwVBCXu7BOSZ7C644PfNzgIybRWBToxCVHCqBbYWRYJ5oWtJp5WvC80Vr4xALS8yLSkuiBJ/+XgiQ+GjZqEuT5MSRyag8OFwkbVgzochA/rmpNLgkE8NDMsH5JppA9SpUmXFDLq9Njkpbse3Ou7wgLxa2xWRiGS7scS4YZag0E3xWIShbhUw0jXKYozYNgU0kEyqhSN77uMAuLAW2FCNtmEyouNTly5djWP/+KvA642LGjTfgtFNPlRfe2LEj8cCyZTj5t7+FE4nJCmTYyBH49utvcVmf3pgycRKOPPrn8kKYNWsGbpgxC0jE8NODuuGWW2/FDjuo8FI3y5eEjQ8/eh9XXNEbn737Z/l+1733xx13LMbuu+8KO2LhlVdexMiRIzF//iKsW1uFESNGYP6Cedhvv/3k5TVjxgzMmzpZyM/hxx4rWox//OMfGDx4MD54930Jsp224AacfvrpeOnlV9DjzLNxziWXYMyYUWr16GbFNHL/kiU46OdHol/ffuh9aU9J9XnbfXfj4QcexoMrlqP7ZZdhxPCRiCVKNkvVlw/LVZkto6Fmoj6ZcHDHkvswrPxClIZPsTDnIoPbtEbFkIhNIRH65V9AJgoN4QV+FLk/Aw+uFcGY6Ytx/sU94dA/SWzGroikxsiEFq6JBAlCFqX0D6qpw7y5c7Bg2hQ18ahhikSwx777YdGim7DPvl0lQRxV/pL8Ch6S8RJU19UgJmQjlG9+IL4cUuBOErOl8flnn+Hyyy/H9773Pdx4440o69hJPHerq6uxcOEC3DRzloo/5qiVC1noWzkUlYPLUZdJozRRgrTrImozSkqRD54vphzLh8dQWJpGJOGcureOdLIiypRDk2PNuipc2fcKvP6nZ0ObfPiSsx1Mmj0H55xzjsQlKW2FK9e1HAtROyr9dVhjx2Z+FQduwPY40v+yZCmqqdWJxMLkYEpLIyaYBJ3AFQlRRCGvrG9I86qeGR3Qw3eiHcHtd+Q1E3ZIJgp9DHNkomC8bPtkoiEioYsNOqKZGDt9GS7oqckEYcsqEuU3pSrzpgk4c/TWQ6CJZIITTDNvnaFMU2w1jfhy0GSiOCRUd0c7ktEuSrUmJz3DGSWmSl4HTNSTCcMqlbo0SvUt33I27adqr6I5mKchIi+9WExl0pCQ0UDZp+NxhpIqM42bpl2Y4Zme5M6IxiJiu+U15B5R2leVzZhqXxWCqqI3uOrSESU6FJQhrclSqo7pGxGR39NZ5SfBVVCyVIWUsl9cOXIVRNUuNQR16TrEmcGTmoHAEvUwX850RgrkhZyfjI0lsComa+y7OraQTFAzwSqpWjNBMrEMQ8vPV9VRi3KL1cvUt62qWVu53XmyEI54bTIKVRbrk4m7cP7FF8FhdI08D84lt1Eyoe3+HFscV9FI6HBrW1i16hHcsGAe5s2ZLdq9wRWVEqI4e958+cyxGYvGZfwlxNfAReDTfKkiljieM56aH4mYIzVC/KyLV199WTSDcxfMxw6dd8plmeU5jz7yCKZPn4rFd9yGvfbaS0wqvfr0Fk5z2x23IxGLi7YiVVcn85hEx+Mc5VxxbJTES1CbYnuUNkW0ICG7Ydi2jqKi5uWbb75C/6v64fDDDhEfJBKP9z54Hx989Al++9tTcqHijAzgvIpEIwg8EiQ3d79sOosYzSrh/SOS80O1JxZX5g3OcWpZqGXkO4OkKOpQS5HJh8Y39n7mO1A7xVgR3H7nPRhRfonSBILeAqRT9c0cHBOyBGuIgLbyeM75ADWxHevHYWifrfACgQPXAkZPX4ELe5wNRkLLPSLUAFGrGqmXAHHricHiO22qqaX5Bg61Cm/mdVpZq9MomWAq2MDXPhOKrXNtobZCsLV6VoeG5n3KCzNjynwpUDvyZcjPnKQipG3ajFWSHpoHSC10OCbPZWEqMTXU1omaUmXf4rrDQ9yJojadCie9i2QyLis3HsNkVOwkTRjxWKkkjOKLQoVk5otzMaU0Vy86ftZncR5xulLqN6qHSWr4kmLbq6trFFGQjJNKLct+kJRwNSV5M9KKGHHjMSQf/J5aGK7QLN8S9bN2rNNZNvXQ3hQyoUqvKzV71FO2WzpgFpKJ2+kzUX6+8plojEys/0ZovTm9Ld05dKhrONRWvyTCeeN78OwIRk/fNDLBMab9DJhynuOaY44xwEvvuRsr71+OW2+9WY6hwN1jjy6YMHGyHJN2s2IG5HyghoIOliqNfRY+x6Y4G6jwawpv0RREHLz66qvidEwz3g477Yy6FJ0bS0T433P3Eiy/bynmzJ6JLl26iBr/409Xo2/fvujTp4+EScs7UnwS1P14HvcvvPCCCO9DDz1U5pEyi6g5IouBREL8Q0jqq6vWSp+uurwPDj20GyorK4Xo33vvUvS4uCdqUxmUlXUK5zQzziqfB52TRptW1LytzvmX6BDzwpwR2mNd+aKkES9JiPaHGpSNbluCTGz0Jt/RAwrcr1QLtdaab3LtE0JNETBm+gqc3/NsMXPI6yZHJiwx07b+tqltaCYJ0B1uW2QiH82hyYRUnfR1WJoiE1oNK1EaoQOmzjNROBCKhaFm/hR5VCEqj23lIOVT0yDmUV9yJKyrrlWrryhtxNQgKNurJhS0nTI3eCRqIyp2UUVKuPFFS0LBRFZcZVCAcxPyIc5hauRLxIqEcAZI0FvcCyTdsRCDiEqSlSiJIZ3KCtmJO3GksilJ5qXtrtQF8Jp0JKutrkHHjqXiKa+SVSXlhch2a7uxxsATG7ktnus6n4YYfWVTg7mpZCKvGVJnO8wLLg6Ymkxw0kZEM0EzB8kE3QHrlZYSz3/DJDb/RRZGOOVWmNoZrXDJGTqm5XwmQjLRRDNHYRii8iVQwjcRj0nulsFX91XZXoMA1wwbLmHIjHbgCpvahXmz5lJNh2UPPYpuhxwkzsZ9+vTCGy+8iL0P/AkWLroF++y9Lz77/FNcdMH5+OKT1eg/eCBeeeUVLLrpRnTavrMIaSoI6ZC5fNl9mD9nLm6/7RZ06bIHovEE/vOf/4h5kON8zJgx+OSTT5RZ8K/v4vCjjxZSsnjxYswN/aCmzJ6N8847D5MnT8ai2bMlt/3UWXMkY2w0pshHSSKGr7/+Gv2uuBwv/+kZJYHsAAMqhmDgNYMxY9YcPPbYYzjhuF/inXfekUR4zz//PAZddZVgcf7FF2Ps2LF47bXX0OPCC9Gnb1/JC7Ns8WJcXVGB4447Dmefcgq67L8/brnlFvGZormEpIuajoSYPFKg6WWjmyYUlo3b6YBZ3lNpAsNojmLNhMjS3BDZQkJpo41sqQPC91aDZEJlIGZaqrHTV+CCHmdL7RJ5z20tMhEKax1dWIxCsXlRBxQ0htZGoyYauZ846UrHN5W0bPi5FUejbM2waSW16jlgNkQmlBe0WmErNXxo2CioQEmLO7f6eRKKhaFeWelCIem0yqqpVg58D6qQKoKsHc34uyYSOuulXu1zLa5WMr4K9/LUnhvbrJ2rCh2w9OOQ9LdSlZGajCSqa1PipOnEaDphCKsD3/VyKxy2UZkruLJT7VSOWapgl5hLwhA5vdJRbVee7VoDw3NtR2XO1Nk0GQKXSmXh6PrTTSIT+RfP+mRChca6EtxOM0eeTAwv37gDZku9atr2dQucj+Uloomh7rWK6FAsD/AiVPfehQsuvghRWu9kVm3YAVObOXKZGH1XSG1NdRV+/+gjWHn/UkyZPEmEKcfd9eMnCCF/9fU3VCj2woVYs2aN/M0IoimTJuLCCy/E/vvvj0t79Ub54KHYY88uGNT/apx//vk47dRThBi8+eabmDt/HrbfrjMsh+XS1dh95OEHsXD+XNxy083Yc88fCXHh99dee62QgGHDhsl9rrnmGun2yBGj5d6cb3RUZiTTIYccIn5UrAU06JoB8judmnkOSQvnEk2NJCmDBw3ATw88AEMqKoXUP/vMn/CrX/8G73/4sWhD+vW9UrQhL730klyHPk7sP9uwyy67yP0Y4v3444+LDwjfD7169cIpp5wihId9JcaMyBLH0bhy5M66YUbejRTOoS+IvHv4/OmAecd9GF7ZPSQTBam4Q/Kwvs9EoWfGtjdbdDbd/JKk0MxBYBhtY2PMNOUzIQtWeqPQUZyLmaCFNRNblEzQLLOBZ1SgZWiIvAihaMtkYtiMFcFFF52lElR5VKHSKUbZ4UUNKfUE6LPA8EtlbsgwRIzpFClcw0JgdJ7UmR05YXXGSE6wQm9qLXS1gJagctIVS3msU9WoTAh5DYZ+oeoQNe6V/4ML21LhZjxPC3CdoY7kQoWGJZCqqZXfdTgdX3yxkoQoBjjYeS1V1VTFwNO3QtoVphVnlU8SCDfU2PBa0k76l7ENPv0wVBy+kAxHqXHZfxXrrkgIneK0YBByEcbTk1lp/CSznlRZjSEQ9bPyiJfrhV7uzAtATUeGhijLhpVVzmiu7YpvCnMCMIvpnXctxajKHoiwromjsPZouuETppAIFZLb3mvsu9Biqb0aZhTleFHFNzTlU7/aqhQ8GCFgYfSMJTjvoh5iO47aHJ9Km9HYiqJwLItfT1RlVWUMzvQpk/HWm69i9qyZ+OIf/8RZp5yCBx57DAcccAAefnQVyvv1U/4IQYA9unaVFfj+XfeVJGw0SXzy3vu474GHsf2OO2HcmNG47rrr8MMffA9//etfxcwxZ95c7Nh5Z/gca2GUxbKl9+L2W2/GgnnzsddeXSQahHlVGLnEMOgrr7xSxi1NJef87nf4Udf/wc0334zttttOEr8NGDBAjuNY5nvh2rGjsezuu3B15VAl0PVyxcuKeeLqq/ri4IN/horB5TK+Wc24pDSJd9//UBypJ46/TsK67733XvzlL38R52e+f5jbhfloqCnh/YkdycPq1avlPJKNrl27YtbMOTJf+RvPq8soU4kXRqVseKVnS7nxmhrOfVWQ47Y7lmJk5XlwskBcWaPCJZfa6xWqzhBMheK2rJuwfVWbhDKWZQnE74aOt6y4zG99lkgAxs28FxddegH8dIBo3IfHaA418FvGzBEKdkuqNKtpwPez+MTF47JXjraUYVxmhuHAvvrMxZ/OUSKaZUnUFDIJyxffInnfh2STEVLcEsy0nEkjEi5wpQxDmNdETH9+uPjNRTmpEhKykA3N57yPzivDa1K+JZP051Oh3Tk3AYt5Z7KI2JaQ33ykoVr45iKqGnhVao1GczUZ9TQTI2atDM499wyURJlgimClEYtEkKpT/gF+wLSnBFKBzEnD0DAKcW46aQVfnFqboVJe04dBpcdm1U4Cwuvo5DniUBZToVvcaKulQ6OqZcGHnhaVo7aBynWiFOA+bMdChl7XURWXXlZWKn4VPFeVJFeaBJ7LttJG3KGkA6qqqnKmCk0GbEeVG6WvWFVVGvEoY/dDVbKURleDTsX7Z1SK7zCunZPFy+ZD0Ego1MBVIWtCblyG4bHcOEusK42IthGTKKgkQWm1KqJXfZhoxxJbOYVHTH7nuR07JFUcPhSBojo2IuXPs+jg0MTjIx2kJWqFBMO2orj9jnswvEKtlCwW7wg9/+XZ0fmD/f0uyOVtsA1ck3osOy/lalWCImaFo6OhvCd15dtQrc1V6fBJN+PSy/uIZiItc0yp0TcUzUHhTCKfTDJLrfINcLMZ3HnbrXj+uafFjMCxdskll8i1br9zMd59911ZqTNvy49+9CPxH+LcmD93Hj788H2MHj0WgyvK0X9gOfbZZx9cdnFPXHTRRbio+wV4+umn5bwbFt2EZFlHMMujjipZef/9qOx3JZY+9ICEbfN7mlMeW/U45i+Yiz1274Lrx4/Ddp12EFMGBTfNDTvvvLP4dJBQHHHEEaJJ4G+33Hwjlq1YjlgiKSaaiKPmAP99/dV/1fGHHYJBAwaq/CkWV7oW3nvvAyEE48ddh3277o2XX35ZNBDUTJSVlcm1qZkgSWC4N1/OksX2ww9FizJ+/Hjx+Zg9a67ci1oRzl8umvjyp5mDc25DL1tqJdxMIGUIGAFal/GwePF9GD6kO0rpm5Xzvs1Hu+WSDIWzrrBQwbY2BbRDdybtI0Ln9yygrUKiz6aTsYTwAuOm34tzu1+AjkmguqoOTqnyNaND7JZerauXsHqrUa5Q+HKByAUu37968amjeGguLyvrgLpMBp4b5Ba0XKxxUSu8wA+QSqvcLsy1oheqvIcdVYRACmOGTsRRCRhgbaZ8KHJaFstxIZQSFCAmerWQlQVkhgUlS8Lq2GohrAgP87AoB2xuPE1yuDg2Yk5E0h4kS5JI871AM11YxkH3r6Fx1SJkonzyvUGfPufDTdOHgEIwiyjJg++KKnLooApVFzniYPeuXXHjDQsRjTmSHvvEk3+F8oohEt2gSQFfWBJ/TkdF+giE9QW02UF3TISn4+CDd9/DFVdcjh223x633na7+DroczixuekVO1+5FJxO3AkZoBLuFLqup2LJLajwMkaiTJ06BYtmz1ChbBzRUgINuKqiAkOGDJZVecYNxB9CxcAn4WbotKaydvI7xp4zm5+YUmz1YDVpevDBBzFsUH9MnjFD7L10IOMmGpSwroeOnZfVDrUWbqCSggW2RJjQYbPQNEKnUmKZLKEfhooyKUnGZQC/885f0feKK/D3999TKcmHVCDDtKZZH46rCkXZrLoq3vtxpOqyuOfelaJ2LeHEloyaml1r46U2ZW1rr7LWb6948VsBauv+f3vfAR5lmUZ7ZjIzmUmhiN11VwELWFhFEaRZdr0qogIBpCo2BOkJNTZEWgiBhEAoikiVLk3UXcuuDQsWlGIBkbV7XQWSzGTqved8/5cEBGWNuKsyz8MzJJnyl6+c933POW8pUgJpurSvvL4F5zSoL5JuwAwHswAghnAsCWMK56JDp+5IoV0JIxFHZnmwTcuW+ay6iBEfH1MLpyB/7GjBkKaXXy7gQJ5Df2YjonEsfOwxbdgFLCFEo2h82WUqhcye9SCmFUxCk+aXqB/Px598KjDy2b92oe3VV5tQkdyMWAJtO3fG/aPHIJBCw7kYJk/JR9H4HBNyy7fFjOOL//oX5OVRUVJDm3H//n2xZuUqXHbFFZor9GxhhoAll6K8POROnarf3dipo+bmgCFDMHlcDhY+thoXNW6ixfaLL75A5oABePW5ZwTUmlx6qY6/1lHHSNpJMLRy4TyFxLTWp2/NkiVLMDwzUw67bbt0kZfLpk2b0LF1ax3q9Llz8fDDD+OVZ59Fmy5dcPPNN6NfvwH4aPNmLFi5Eueffz68Hp/UVsyA0P/CRqcHXpDJwTJlzVgiIjfQ2bMXIXtINySxBTkiMuLShqOyI30mzCanhnv8BbsaV+rl+98f1Yd+BAqqHJ7Xxrc+xOn16oIiuwh9f4zLONxMvCUBd42bi5tv645oMAIf+z24ovA4meCqgQnLQdgvJHKucywcVqatQ6tWZhe2ARVcaHzppRqTNWocJbDtDwS0bxhQ6fSFYuaFeMeJ/Lk2v/7aq+hwzTXoP3w4+hLkOn10YjGWAVcjs1dP554y7W18Z3KnTcP1bdtorzGvN6V+Q5BmNsME23a82ewE9yD+Py3Nhz17QhprBER8bNu2BT1vvw3HHns0Cgun4djjjtOeoVI/vZVCIZmw8XEwU8mfNTMxPG95olOntmpTLVc7F+WLUUyamIennnoKRUUzRNAqCYYwY0YRTjzheFx3XWvMmlEkq92srGEoDYZ0IWwaSc55DhrkyXn9Pi1O9HrkPY7SxS/JmOkk+3x47rlnlIqcPLlAUYUvORllwTJNaisNNSRGZjKYJTFqC5YilMlIJkmT7HHeEA+CpabTKB/Lli/GzOlFilhq166L777bg96974A7KY6JuZNw7HEnGUtgOvN5jcsgz4MoVk556qtQMbgEmsSZiCMcDCF7xFBceumlaNeuHYodAikjGyJQmupIQuqkuQh6qPfneds0L8/fpqSYqhKQ0mIWLJfJ8TxZphl53z1o2rgJWl1zlTaPNu3a4ZTTz4Q/OQCKuTVIHTCRnpqKkuII5i9cjmFZRhoKtm2XFA+IlEUFCo88qnYFInQ+lPiPLZWBgsJFKA3H0LRZE5zXsA6SfYY1wX/MWz1QMA/tO3SDOxxFwFfhUfCDEbBTaiOwLQuWGlKy20TvcWYJHcDORdCW5VJS0hAsK4U3yYfSUiND5hxRhlElPHZZ4lgwizEzHekpARTv2Qu31wV/coo2bX8gFbuLmdEzvUSYNub8oy22MYdyMmQMQNgPprTUgGqVSBNghMYSSZSlSM5rmlAxulPJIgifkz52ebw6FipQCOS5CMfZa8fJkjLC5PEqukxNN8dMG29xk2hsReI2rbpNJtKWSXm+dLpMTU3XM0ECidNcJ6TCkiOnXwt6mWP5rYaA7JntBA4HGyFK8TJ7SLVMnMDBi7nzl2Jg/65I5zJRSfKr+EFjoBKYcGBF1TbTqo3fqr6bgIJdQCfkzUJyanWcUf9cXH7ZmSpt+JMIqMy4HzN5CTI6dhCIJjgkUVw27M51/unH8cNgguOH42zXrl245dYeyk6RGxQqDSpjNX1iHpavWydzQbqrKmMdMxkBBsMEEZxn8kNh+YKcuHCZyoB8TX+2UnAOPsnjUidqSrZnFBUJ/NavXx9jxozBE+ufQmHRNDk2cz7IfNhmoZV1Z2bZ7FuyGCCbKs7sOlVUQWUcmO3neDalUYoQ3Njw0otqMZGXX4Dq1avLBJGfy/KLgIki118ITAzNXZq46aYMsOTj451PRPDaKy+j87XXCU1dc821ho/gNqkc7q6crNS3l4ZCGDhwsBYJo5CIqbGXJVjypFNT01BcWowkl0dEx2g4pnQlf+bfKVd7+803kZOTg2lTpytiYf2KEko+E9HzmROeiyIXCS6Ke/dSRVFNF4os7UcfnS9CVjgc17EaXBzHyseWYVohXS2n4Nxz/qz3b926GXf0uhV9B/RH62vbIhqxdSzDS+Dxc1Fm3ZeDqVGTxg6KNKknLpIqoUTLBLpOPukEpXTdjGpoayw06VIZorLrHpFUjFkEjynPEHRxcTaLtR/RmKmVWY6J9n9bHvL5MGbMA3j6b09i9Kj78dxzz8lR0xtIMykz8LokIZgIS8oaLA0hLTUdDz68FMMy28MVAQIeUztkNcv0XwE8JGseKXT8pLXMRJrGGLksTAMmYMPrX+G55zeYfhnuOC5s9Gc0uqAuavhNbXzYAzNwZ9+eQClERosLjPywaRU3OpbxBCJYJ+UYdZtsGseb5QpxHtoFitm0QFqKbjbLhkzlMg2ryCXJLVdYE1EbW2Ofl6A3aDrPip/jEqgld8ASxzhv3eRJUVbquEkSOJSyLOD1KaJLSfbLp4HjmunfSKhMz6nM8IXM6/h3ZtoISlguNb+j1btbkdTekhItrhyjUfKzPElSXpnyIDPJZvk26wQznMwOGN8aLtIMOugEunfvHpDrRK4SFVY8f6pcjMcLQb2R2fJzueF4kwOab/wdCdmMnO3jwJEdwRKVaRGUxcNSosx8aD7uGnwrEiw9JhNOmAygOEry4DXHbnsFH0xl8JMG5C/8JpW4uXEBePXNT/HE0y/C609XINmw4Vm4tFld+MWhAMYWLEFG+w5I8STUjJF3i3OE7J+qPQ4MJmwaX+tdLIYdH30oAjDbHLRu3Up7GsfB+LFjVTInXyg1rZrsBuiuLD4cI3wHUJq5Bs2PaKRMZUAe/+Ch2SguKUHAT0dmmqW5sXzFUhRMzseDD85UiZHcozfeeAv5U6agVq1jzPxyyhs+x8qdPDYGd6WUJHvcpgdNLCJ5H3/mfCVxldJllrHZcToWj+Ktja8bo8VpRWo9wWutPQpG0CDmwi8FJmyZg2DCk8RaTgnWrVmlDpvzli7FxRe3MEgnaqSPgRROThfGjx2tSZc5eCje3bxVxKod77yDuueeq9QRJxhv3jnnnINRo0ahqKgI03JzsXjNGqFAdhLt0eNG7Nq2Bf2GDFHNc8aMWQIIuRPyMC2PjbiAgpkz0bRpUzGw652o99yTAAAgAElEQVR9lgbBIzOK0PgSk7Z9b9uH6NL2euWMlZa9fwySfSniTTATsGbVMkwrKsDUqUWod+ZZQnjBYAnuG5mtmzpy1Bh89sWX6NXzDmx/5x1c0KKFWN+zps/C9Ml5KgKOz8tFx46dMGb8GMwsLFTaeGx+Ptq1a4NphYVaiJ588kns3LYNfTKHoE//floM5fzZv7+QeJ8hQ5CZmSmSWN87e+HjHTtwwUUXiSj2hz/8Af0GDMKqRYvwxzPrY/bDD6tVuy0dsRxCm+PiPd+hV8/b8dXXX+Lhh2YrY3LbHXfio83vYcXqJ5SmjSbFURZjeSaAYCiBh+cvRfZgx3mOQHU/ZdL+3hNVm9i/r3dznjLGF/XEbSIw/pyX/zc1nisu2Y0AQ7FYKRqfdyYubt4AE4tWoF3btkgnsGMqQ7vJD9tp25SnymdOmcNExMlabEIk8QZYCza8HIIASzQub3fvREKWf6GPYXYjyaiMyP3xepLkXBmOMbo3mQVm7fjMTJt6hHi8Ks9FHC5RKBKRBwWThXv27kbAn6pgiIA+4vi2cIO2ZU1LHuOz+EOKwlhF9SLEHh7JfgFepn0JggR6oxGVH3m8Kj8m2J/DcJKIiLmI294l2rDJdXCI1xaA2GvI34t87fQ6scRmXgcCM0OGY6bBZPos6e6gaWISr31JmnNUvMxdsAzDB3UDk8s2G2HARIULAzdSG+5UdSv9b844O/4FDABMyH8ckZhHoDI9JQmJyB5c3LAemjU7C3eNfQS9et2IgAso2R1SlolmYvQ7qdrjh8EEs8AcJx9uf1/9ngYN6K+StMaHz4d5j8xR6YsZeEb2Awdl4cXnnsVJdU5TY0ZKhidPzkMhJcyRMowcMxY33thNmQmNpRgws3AKOnTthuzs4Ujx+7Fs2RIMzxpsTksUgSTkTi7ANde2FjF/6YrlGDZgkMZumy6dxP0hyN2+fbsIzNu3bEGTSy5R3yhWB0YMHIieAwbo/9xbCRLoUssu3D379JU0esqUqahR6ygEQ2ZsywrPURH+YmBieN7SRJcuGVrTykIlOLpWKh5duAiDe92BZWvX4s/nNzIcBAfpkDTIjMLUQoPMOtzQGUOGDBFwYP+KhQsXqnZJ5jjlWG+/uVEELJ4YbyY3VN4gkq0o6br+2tbq0smW3vmTC/DMM8/g88+/VDrK3jDKu9h1s3+vO9QWnJK0Xr3uVMfPRhc2ETILpJoLHI8mIRBIVfqVDNnFS+Zj1oNFmFE0E7VPratFkt4Kw7Oz6IOHfgMyMfK+URgxbJjA0tixY1XfPeaoY9Gnb2/07tUHzS9phkULF+PzLz4V4zwnN1cDafjw4RjzwAPY8923suXesm0rOrZph0dXrKDRL1asWCF2Oa8Dsxz33HuXBu7OHdvLW5azpkrQ8dZbm5B9993YvHkrVq5cqX4g5I+wzMPrv2rlcixevEis9uwRw3FsraPxwNgxGJuTi4EDMnFGnTO1mCV8Lrjo0xGheiAJcxeuRihYjHRvGVK8cexhw6P0akoXswxjDbtMbc9pJXzk2al1/vD1YPTj8XIjZr+LJETjfkTgh9ubhlDUkJXFdI+WIM0TRu26tfHWex+hR4/2cAfjSEmmX4lhgf9QmYORNjMTBA+0vebmHGDJgyZWBM3KBhqimJUec2MscZqBmcXEpFUtKSvFT5JyAkF6OgT86s7JCF+OldxQvcmq95c4Jk4sHzCzyHNlNsGjFC3p+6zPWoI2yywsHzAdTO5SRa8Mu1FbciXHNCO8FIebpNSyzy8eU4RqI5YYCbKi9HOh/bbhFkmqTX+YsGloR84C56LNKFb2mLFAqjLvhNEoF25rcGXBhu4BP0cZkwpJpwX0BwYTjKuNbTgzPL6AF0UzF8MVi+LoNLYl3wO4vDqnpLghbsdUVorLAVVSbuKhX+18I/k4jihdLlEd8FRDWdRROMSK4XGXopo3hj+cfCI++ORrdOncDrHiMqSnkdhvMqMmK1oVCvgPgwm5LLtc2PXxR+jWrRvuvLOXyhzKpEcieOrxxzFpch5mTJ+JadOL0LlrNxFze93ZV6RcRvvcV0j0bd6iqcB0yd49Co4njh2LR1etxXEnnoCsgYMwdtxonFWvPpYvX4rcnAl4aPaDIjcvX7kCmX37Y/FjKzUvJkycKI4DA+d77zZEYQbLDMjtXkmTNu5rNWvW1F7I7tM8Hu5RPXr0QNu2bWUpT1XViy+/pJL9iSf/cR8Vkkoyv2RmYtjEJYmOHduLLMboKlharIZX3dq1Rc7kyWjXvmO5oRInHlts08xp4oQcLYJtM9pj6PDhatJFqdimTe8iM3MgZs58EO+88zZef/VVNbZiNMCLws2YN4gb8QOUdZ1WV8YyZIQzI1DTIcMQrS1ZuBD9BmWJ0LVq1Rq8+uoG3HPfvbqgLGlkZQ1Bw/MaK7qPJyLq0hnwp6G0xDpZxlTmKJiSh4dmzRaYIBucNr139umJRo0bYdCgTEVE77z9Ntpfey1OOeMMzJw5E7VqHqXjJRucN5JREc+B57Ji0SL0GzxYf2d25MTjj5N2X7r5AYPQ4YaOuOaq1lKx5OVORMHE8ejYrbuAxZdffi5Q9dHWbTjtnLM1gNesW4+CceOcfFQSGrVsiSm0Mj7qKIEJbvw339QdXbp0Qvt2GXjpxRdwQ/v2uKhZU0wrmmnkew7Aj3DXoLQ1Rk+MJDw0Zwmyh5jMBDOsjPTCLG9w43HUBlWLDH6/7zZqDnMt1XiKXBQAkwqf1ibNRSzJTUluAg3qn4LLLj0Lo/KW4cYeGfAyE1jecTFeLhm0V5PgnuUFpk1DbMLllB84BrkZsuZLTpEhBVfI1ox8mlGJKadZzkAg2ZhBMarhcVsLe76f7xFBOOJkCZxNm+NHnUFpO087eDLWXaYMSKK2SioJAhRDptaG7oTaFtSQ92Afyiaw7bfDXldL80jIONkkeZQNoOsCAYnd3LmJ06COwMSqtUSQSzLdPTnwbWlR50Z+Cd1GbbmVjrPykQkr61Ih9TbywCSSAFk+SZhykX2fBSA2M3GwUR6PuyUDdJFhH4xj4cIVGDE4g/UM+CtRkozvS6VGX84iT6vpqmyl/+3Zx7FU5qwjkwr/htKQkVmmBdyIR/agScN6aNK0PsZOXozu3TpK5RIJmw6rDF5MmaMqV+CHwQRLWxz3BBMMeG+5pYf4bcpMRSLInzgRL294CQ/Oegjp1athx86P0bNnT2zfvFnE3osuaoLx48diBjPSkQj6Zg6S58n4nHHw+pIxMDMLm959Fw/cf78C0ZNOOB6rV6/G9BlF2s9Oq1MXX379Ffr3G6B+TizjkSg9PDtbwWJuTo664jIgJ7hg0Nnh2mtx+rnnKjNx9NFHK1tBcEF/Fsq6qUay0uaXXngZU4umoXDKNKRVrwaXCmgEUKb8anrHfJ8z8XONG60l8GDGvPVwZeUuTHTv2kkLDFtmMFrgBB8+dIhYsEyrnH76mZrITPecfNJJ6NAhAxMn5GoB6dKtqzTmgwZloUGDc7B69VosXbpYDYeefvpvYpSzzEHnPW7MBBPUhROJdenSBW3bXI/XXtmgLATR3uat25QZmD5jBqiWYO2zX7++WL58BV5++SWMGztWiwCZ2Nkj7sK555tSAQckLzrrrywxMAIhYWX5siXI7NMHS1evVhmAg5js9SVLH8WcOXPU0Mjo60/GX//6VzHA+XN6ahr69e+jTMp55zVQ5oQAiKUYHhfTVb379ion4mQOHIT3339fyJLv5+Jx6+23CaHu3PURXnz+BeTkTtBCaaMzkigbN2uKr7/5N/7x7HN6LwEEBz9fY6M5ckL69OmNLz//HLNnz8bJJ52IdevWYUCfvpgwZSrOOacBdn74Ef7yl7/AnexFKBpTBETvjgVzH8XQrBsEJphqtc57lClWUq79XGPrd/s5EUZZbmDDG1/j2X+8SPEutbhofNF5OP+cMxSpRhLAfbkL0b1HZ7H9ufF63JT52vttSFPcwNSVsyxkpMGRMPy+gMoN5D5UWFGbZdhspqb+z2yhyGPkAXlciNNfJEAJo9mMmdmQAsExi0u4veWeJty4LffJRjU2MreMdVOuMP1ozDhmnxoSpSs+3za8k7rIqrvUtTMmwCD5NksJ4QjUEDTGMogLHscczpQaDAtdpQbHQM+w3+NSl3B+8xrJ44Uy6SQSQg0wYD3aMuOJN0hgpvSPRl88ZhIwo+GwJKbxhAEYhnNhZHxWBmsBBcFceVmE4MThWYhX4kjbCfwSbjfmPbxA6imVOQje7YxwQEM5Wc/5j973K501NqfA541vfo5n//ECkPCIONvwvPpo3vws8bRY/rsvbyG6du8Mv6gt1E8bVUNVDXitY+XBylBUa/J7Pt6xXUEczcqY6abMc/M776Jtq6uQN3WqIv28yZOcgHCANndmCho1aqwMN9UeVBix9DF08BBl3jkvuclzg+eeRTBx8sknK4tOIMF9ps6ptfHWprfltvqo9rMk5OXl6W8kVxIUUDZNAMN9409/+pP2IWa6GWCz9EIQxGNh92wa0DGIJSBiuWbjxo1m75w2Q2WOcFlMmULuMxRIWGB+YO+1HzHhOoRxuQ+YGDZ5WaJb53YyGyGximoOymnS01IwbtwYTMsld4ErgAfX39ABo0eNEoExo9U1UgUsXbMOqenp6HvnnUJzMseZPRsnHn88/vXpp+jfty/ee/ttzlLVjy5s3hyF06bh03/9C22vvnKfmdSuc2ddpM4Z7cRV6D2oP6ZNyMOkmUUozC/E9ve2YsKkfHz80Q4U5k1GoxbNUTTjIWzZuhXdMjLQrksn3dRqqcZKe9LkiSjIZZfDCEB3GLLX43Fc0LKFOBHVj6ouRcaQ4UOwetES/J+2bdSIjJEfbzhbkRfkjMPEaVNQ+5RT0abV1Ypg+g8djvxx47F07Rp88sknWP/EOjy1aq04nxPzC9Gm7XXY+dEu3Hb7Ldi+eQt69LpDfQloFMSFK7NvH4qT0V7SuwdU8x43NgeL5zykcPSGm2/CsGEjkJaWokWW6XKWjob0oVWwGiggJ3eS0qsjBmYqkzGtgH0UjkawLAyPPxluH3XVUSxZwPpdZwMm2GjMLm9a3Gh0e6Rr3yHMmYO8hDGAsZqOxZPZ5gIPjHtE0UfTZhfigoZ1tVmSaMnNhVmLUZMfRaeuNyARNhyleJSSZsqQTblj93f/Fih+7R/Pls+ZngMH4o47emv81Kl7OrKz2aGWCoRklRypgGC3TK7TLInQr8UqGwQswmxo51YGxZvkwVdffI5Bgwbgk88/w4yZD+GPteuIhJaSlqrXMnvAjBhT9wQeXDRTA36UhsrM4u92CeTw78xKSCXCMgVTm+IrRLHro50KGMgjIidqYNZgRJUt8CASMy2+ZcgGllRMy3AC5MxevcqNtv5w+unKEpIRL4I269bxOP7cuLGY+GSxL5nzsFBZ3Xr1xYtatWadeV00jgmU411/vQDC5nc3yefi4w/eI6vTSdN56OuMR5Ysw9dffYVly5ZpkWdtenj//opMz2/Y0HHAZUcg9SkVgIiwoR9ld3F6UXDaulU2nP/wPIwY3F0qBtrXu8uNJQxYKe++LCRvzOx+rQ/LmeBzbu5seRJd2PACtGh5tsa29aFgburevAXo0q0LklkZS7BExQIHlYNVO/8fAxMk85CP17VNW4eT72RBqA6Kh7XBN2rcWNyN3Lw8TM/PR+OWLXHCccfhk88+Uxl7yLBhePPllzX2WGanH1C7q67SbZu9cCHWrV+P5YsXo9V11+HSli2RRZ6cQxa2pnF506ahY6dO2P3tt1j/5JNmnAPI6NoV944cCb/Xj8HDBuOxBY/i6vZtEY/EkV4jHTWr1cTMKZPVQ2dcfh4y2mTgtTdeQ6dr2zh6Y5MWatO5K0aNGo30tGomIFAzYT6bVOH+YMIGkj9qD34IgzPq8mDWXGYmJixJdO3cXkoOOTGDro4VjX+YxhTBKBRBMlMXZHezCyCd4vyWNOXTYsQGOfw7o6MUEgDLQqqx2sVJiElVMqZDDdkpEU2IiMXUJxdF23GTZx+hxIvpMC2CXhG6aKzl93nF4VA6M8GanbH+DpB4QiarE9lQ/UFklpLiF0jg5/N1lKaFSkPwqFNiQkiOERylSin+lPKoi+xZSteCYfo2+LQIkj2eROORSFSLh2F+01UtIJmeWOAeymSZRi0F08skSloDEkVRctg0ChIamRgjKy7MdP5kuti4drK8wSvGFdxERrZfiVsRIR+mH0gqoqGIjofstxDPkzVvFzD/YZpWHQEThzAnfsJLDPXMbBCmodErr3+Esxqcqiwf1xPHGBEJEgi9XozMm4+OXbsiifpyIgzOJfEmEuppcestPcQlYmmP0dCnn36qyGPEiLsESF98aYMMl6wagUoFcQnCtGznRpckNYT4No6nCEGEpNpJbkTVHM9tsmgj78O9I0fjtHr1EPB5sLu4VC3ES0JBlQQ0TpkJSeHYJpGMLFNTkuHvvX7Wvo2qhPNZ5QRycRIx3JN9F5pcfJEiQQKB69tm4PQz6klfr4Z0JK16eDwkfrqV0l28eDHmz5+P2rVr6zO5sZOITDBAsylmNsmJYHaOZcUaNaqhcPIkrHt8LaYUTkW9emeJUEreVv2zzsGZZ55Z3jiQvT5IVBvYvy969eqJa1tfA4/Xh41vviM5aZMmF5n1KJGQOoycLkawF154kTNH2YE4LGWKpHsJt+NQa8Sev1cwwZIpM3IbN76HcxucAS8zEabbgWwduEpxdN87cQG6dusCH/c+alrknnz4cjIVag6XpLuRcKTcYZlgl+OZ88ZDpVQoKC6EPEHiCRkNqgSnXkqu8iyaOC/kDHGeOWVN+0wwzfcTfHPf4/v5es4LKbtELzJWB+LX0FgxHtMzv4+Tgpwket/FEpxPHoTC7DbtV4aRmUU+83XkCvF13GcqeFCGTyS4K8NDY3Hw/d4jdpkzoKrqmSGAYGLGvHVwDRr/aOL2WzuKHe1zQ9ITOmsFkr0icHFzswds2c1kfZsDjkg+w00sFo5KQ00kTrDpoXQFcSTThjscMr4SPHKrSyRbnClLtiQupadCElLSfNj9XalMqTwuD7x+1t3oLBdCKrsdMgVMyagyDc7FZ6rVbUhjIqaptXFIny1zj0RCXQ9Z10z2B8oNsJgS5WYvzwpXHMm+gBQgXKyM6xhvlJHgRWJhRSTc0I1bpSG6WXdOsuj5Xqv352lagpe1FefxMANhU9QCNV4jcyVZlBGesQgnyKDjmSGQErlzcVbKNcklyVBpsETqmmS/rzxFytbLfI0/JVVJmG/3GsfEBXMWyAHzSGbiJ2CFH30LJ2QMYabBvakilEWctHWEdsq0S+CiSozn+AzclTsXnbqbyJVZQEa2HAvBYKnSnB/v3KGyHQ2grO0vgSU/gZHzK6++rnIYJdcEn/SGkZNeLI6II5kkWJbs09kc6fWglHI8pgZalIDu2vkxhmePwKgHxuGPp56iDJhTNNH44/xg+YUZEKqfLKGSz5wX3ICXLF2KNhkZSGW3XJ4wDXUCpnX3pIkTRKZmfZcNuPr2H6j54eN8Z4mEEb7bEDnf2Pga2rdqhbzp09GmTRtHWm2Ic/xHq+w1a9ao5GpN7aytP/ldtO2eVDRD7yXgX79+PZq3uESeNbwGVJvQ/2LXrp3oedstAgoZbdvgm2//jdWrHseNN9+iOSZyp9erkiw5WSS8EUxYNVu5NT6DIknbKXF3KIS/08yEEeQazlB5m6Fyi3leH9bU3QITnR0w4daaS0np/r1sfnTCHfILLJgQ0Zf31WPLWaaEZh0lGcwpKHR7EGK5kRwodp02SABJcKMkVKr9i/5I/Jl/5z5mf+Z+Rzdh/pzqT9HrAz4/wgyG4dZzWiAFe0tLtB96GYSXhASqaT1AQMMglcEuwTxfl56SqsZznNf8O8E7gSx/Js+HP9u0Pvc22XaHQuIeGaNESyjeN/NckaH4+cBE2OXBzPnr4Lo7f3WiQ8fWWvTYm6NauhvhELvnEbkZM43i0lK5Q/Kh3hLlZi5cwGKqdVbUdon0QkJOPr8X4VAE3mSP/BWIrLg50uDF5zGELkXYjlkIa5PU1PM0+T5KTHwen1pq02SJSIyLqmmV7EJpmXGrJNGRD31eAsqYcBApGmMGRP0zuaIboxptuv4U0zGTJl0OM91Eb8ZEihEUU8+sMbu9Rsdudf0+okU37U/53oTSuwRjfL/6gJSW6tkCCiuHi1ViiVsjK/uZMiRiicJD63FamvsEcgieKLUzFrBk9YdU/uAxqquhY3zCTJDq2LQlj0XhDTAzEsPi+Y8eAROHvAT9py9kFiysCcxaMR+iG8oW0Ex1EZbldGg+Ozv3EXTpcaOAezQSUgaAm9Ke73ajX/++crMjlyYeNXV6LgwyUPN6VYv95z9fkAkObacLp0xBYc4YfW6/rMHo07e/zNnyxo+TrJt8IJYaLm7cSECFqiOVUF54Hrfd0Qtvv/sOxozNwZ9OPQWfffqFTH0+3LwNTS9riSkFU/HMs39H1p39cP+EcXh00RJsefN1TCiYigZ/Pgd39u6LD959Bw1bXIpZsx9C9bR002nYacD37Tdfo+dtt2tjps7en5ImFvqube9jwZrVaNToIjOfEgk8tnI5hg4cKBUUpeSmTbqR9BGAsCbNuvGHmzZJZjdg6FBxpmg9HA6VihTNDOSo0aM1P9588220vORSrQGcN7z4NIfbseND3Hrrzfh461aTMopEkDuFZna15f7ZrksX1b15zAQc5EuxXXp+4RRMGT9BofaSxx4TIZvrgckWMn/5+8xMGEkz77lpaEfnS6p1RcoMlymDbIqpHtyba8CEIYIbMCEOTFVbcP/IlGWWvZxg7JQe1ONGrRZMNpf7l0z8klneM3alpcVBZQrkhwQ2dPQZYnOY2XBmGtzikHJfY7AZSE5RxoAZbu5zNrPAfY6vKwuG9fksKzPjQLMuZuxtpp5mV+w5Q/USM/csRzKj4fN4sHvvXlRLS1cmI1hSirRq6XqduEUe09OJD4JmZiREfmZfp0rS5v90ZTvU1xOciIA5fz1cA0cvTNx2eyetgszylIXKEPDRIMO4PrJdtjGhsr05iMiZYSBiovTETFiLjCyj2hrp8JmbICNtPixjujzZEk0gEGDvAQMkKHPjg6QuggZ21rRELnmfOyUvpoCrV09V7dJajspGlAiZsrjSvZrsYtTTJU9ghBEaXSmT9D1ML3s9xjnTHGeyDKDEhFVzLuOuqWyF12vSRg7ii8eMQ59pyGJuIL+LgyQ52YXi4rDOq6zMsNn5N1543mDT54PmKD54KpG/lFkJcJDH4FcdmdkPmu/Q9c9Y+1pTnfIUtmOAJVzkSPTiZDDH2DLagzmzKmUmaO8r+16z4R3hTBzqlDnY6yrJ2rQImWY9IqrrLaYmzonvZkbO60H2hHno3KObwITSvVGTjvzsk09Fsqp7Wh1kZQ3CMUfVQlR+DwS+fs0zpu+plmK0v3rNOmx8/VWMvPduuWL27t1H5ZFmLZob1VT/QSJsrVi5TOWRu7NHmH4Up/xJ5YJ5cx7GrNkPo2j6DBx33An6bqqN+GB6n6UJqq74WSSI8b1///vf8dJLL4mIzGzDM8/+Aw+MGw96TVRLTTWOmKFSgZ6Vy5dKxszPOunkPyD77nulfKKOn6ULr9+YScXDZZJGk6OwdN06bdScFwRQXPDtwk/gzIxN0cSJ2tQnFhSIgMZGR08+uR59b+uJhxcvlcNlnTp1UPe00407rmNrz8h027Zt6Nv3TjngtrnuOoGGNza+hcsvv1zH/PLLL4tzxblFsEJyHc+JAOOhOY/g888/F2FuSmEh0tOrOeRLp+/r7zAzITCRcIi48ElBxgDULC/O3OBW4aoEJiywdhsPj8MNJpj5s+OJmWrrLCwwwQjQZcoDlnhrjcyMDwpBrclsVCYim/3JZKZ8UgqZ8pgl/aoFQiBgTBwdYzTuVyxHa1XQ3mL2Aq4PBuwwU27cbMVzcvw3jLM0m8kxiOQeAAFmnpP2RSTU46dmzTT8+997ZYtguBIm88/XHN6HG1GXGzPnPQkXu4Z27txOixujJ+7XTIywlCCWuNN4Kxw1RjFy3CN3JRo3NSi/QXicdH4/L6w5CT6sZMtcEP7NmMlYGZmRrpkMgrUR5WDk3/k7Wwrgc9hhj9v32zKLbV3Ojd32LxAb3mn5bTgFKdhbYnp3cHAY+Zxp2c3IkuiOn0O2OWuujPBr1Ahgz54yZVF4o775Zo9zA82N9ib5xSlld0+CCUZGXBwZsei6eM3mz4HAwcZrw7FTXEJgQGKlRpOpvTmpOIIpHkMFUDCpq/R0P4qLjRkJW5fTH4DPAiTJHqW8lJmQtbIHVGqwOVNJSRmWLl5WkZk4AiYOw7xy0K10f9I+CoiTsU4HVGOVTP8GQ4K6J28R2nfrBK9UFab7IPkPe777ThvVp599ImJhrRo1NU7Vv4WOk4zgH3sMr776OoYOHYq58+cpShmSNQixSFjsb/baYFtxZh8IGAQmVqyQFI1mPVRS9evbRxs2O30SFNx730iptTjHCDo6ZWSgbr16YqtTqsaMANVabOrFcgNl3AQWPJa33n4Hg4ePQK1jayFYHNT4/PqrL7RZd+rYUeRHss07tGmDi1q0QEFBIWrUrKXX0QVTpUifVwS5Ttddh/tzc9VsrPJCaksdvHEWSJOMzLneunVrzT028COY4nmdeNLJKnfQxMuWZ01DpYR4IrfdejMGDuyPq666SsfBDCC/j5/JtuvZdw3X/Oe1IpDauXMnhg0aZCQJLqD22ecq+3PKqafqF1aC93vkTDg+lsrgejwsxZnsnNY/HzvNmtp/ZTCh8p4wNmfJ4StzVJ7oVp1j9yTuMdyQrUNkIMBgl9wlx9PEcUQm8OCjWrWAaazlRPscVxwjUk/Jjp2g1+yBKt0HmEE2/DwDDlgyZ2ncyZZbGbUjwQ4EvNvkv1IAABjkSURBVNizxzQhU1ucWMVYNxUCBtZmvSegYPdQq/QjdvueNJq8POe7D8pLsRmhKhJg1ezO5cYMggnaadO0Sv0DeCLkAjjsahnHkBuhNtgeEbh4IvQgl10LN08HAVlDGYuEOJjKykyq0kbUvOhmUWBET8BA3btBZsoMkKchK12vk/5hTdl4kbNWK2sf6eItEdG0kBV/geY9rD+rS5vZuDnIvV62bg3pRgXZR8Bpp87jiMXJTmcqyQAdt4x/aD5kSiZcyPn60mAQqeXdPk1zI+ORbtA3yyxKOznAgJkYddJzwAUBBTMsLIfI+jee0HXWtSKhU7I2Zkgquo5a5GoHDa8XgYZQP1uXq2W6QcdyHIwT2HBS+2TZS4IbsxoPP3QkM3EYEET5R6pezPErD3yHRKtynLlXLFO5XGT9G7rQ3ZMWocvNnZTeR7RMmSwyyTkGKaPufP31uHNIFgb1H6ASGomHuRNzMC4nRxyEF154CePGjcOadWux4aWXMXrUSNnM33F7L3Tu2gUtW7bEHSQPDsxCw0YN8djyx/DyhhcFNnLGjZVBDtP3W7ZsUYZjzJhxOPrYYzD6/jGodexRaHd9Bu66Nxt3j7gHJ/zhePS6vTcyhwzChec3wtIVS/Dahtcx8oH7sG7143hpw8vKTNhaLsdl8d7duP32W1Gyd68UFzTtIaAZ3LcvcqdNx1lnn4sPP/wQV7a6WqVHXjtyl5gV4TFRRcXW4Bz3LPfQjthKQmk2xHlJydxll10mJ10u8CUle+VgSK+WhavWSI/PeW+t6BWpxWLYtetj3HoLORN3iMDJ7+ViyM8gmCDoYsdTEjAJoMiZ4Ht5HgX5hbL6J2jgnKMyxWQqf7+cCbmCsCeJukpXkML5+zKSByXvJTeCmYmF6NS9syFgUoLsZCYO59y0ayXvIddYggNTCjCOrJIfu01rBgaadq3l+/j6ymut2a9MBr5yFsKuxTRWsxmKyu+XHNtZr7WvkV8YM0GmzbrbjV/iAef1FvhULlVYcKxeMNykHJts+3ub0bDZeEMjOIjH6s8FJrjSJTyYSZ+JEZOWJTp1akfqALjXc5OjeQ0vumrw3JhN/7d99NA2jVtlNijliWpUZEiNvMFq3MPSijuByRMnY2rOOMDLdnRluPCSyzB16hRxHhjJLZ83T4Dj+s6dcdPNN2Jg/0H4aMu7CgNpVTpwYKbSlewUePKZJuI6pXZd3YiCyXmYmjPatvEwMi2PD9e0y9CCxbTql19+iTHjx2Ky0/iMDPO6dU9zsifGr52EmLLSoNoo25uvdPdBbqRaKR8ikfnA+uCKKWjLOrEykyUS8U5++CZqWvDIAmQP7qJowOMKwy2RIhAh8PByOT/cabDDvVz89z7fGGFXSOAqzHccOrsOjROffhLsYwBkT1yErj06Ic5GX1RQIQkRpxEcgfUH772PnnfcLkmldSKjBX2NGjUkDd313jbkFhWhVatWKhtMZRdPxGXjPjArU9+YmzcRRRPyKjmaJtSp89yz60vPThtePdxuXNSsJSZPKUDO2BysXLEUf73iKhGgU/2pyjjMyMtH48svwYC+AzD8ruH46N2tmDBtCs5vcD5uvu1WHH/CCSgsnIoaNaqbUl48qqzFYMmYzSCfOHWq5KojBg3ChS0ukZ9MWlq6wDYbddnMpvT3EyaU39CM7t1VdqBUM4vdUPl5Ho/M9K677jpJao08NYZXNrwmIDJz5iwFDoFU44KrhToJ2P7+B+jdu5cs/xlxXNe5szxlUgNpKtl069hestb86TNUDikqKMCFF1+sLMTcuXORnzNex9Xsiiv1PbWOPtohuLrhZg8EuJRtWbNiNQb07SCHS78RYpmHs3j/lqSh+5pNmXWkYlmj76eZHcGoG+OnLkW7Tu3hjpju1OyyqiCSeupf4GElpPt/1c8hjfwFDv+gX7H/ef3S5yOgFE/C7MVPwpU5bkHi1ls7C0zEaF1LHoSc8EwNiMuiGSAEE87GU2kzPNRN8WBXQ4gxZJAho/ZgcYkIlKyZ0uv8y8+/QkFhPqqn10A4WoZRIx9A24x2MoGiQUhGRoZqnwvmzsPNt92Mkj0lYmI3aNBA6WDVTCNhRS5cjH3JfqOiYEOt0hLMLMrHiy88j1kzH0RateooKQ7isTVrjUua08CMtWu6Ww7OzFJUSDtwpXecFuuhMkO8NNwNlz6bmQ7jH+CkwXUBKv//0Ibgj4EJSo0UITnpsDDre6xF8ziSkjBvzjxkZ3WTeoBthxDzaPeLU06ruv0RMHFod+L7r7Jggn9RHFPuHWBUHuJLmBye6ZbrAkbkLMKNtxFMxAQmSOhKSyFnKKLxk+JP1tjneOL9MdEFI2s2u/NJdsbNl2Y2loDL99HUisx0PixbXRwix0JbJTdfkghiLDlWGKPRZEg2TxoX4VBYz1RZUZpNlRBpdqmBVLW295AXIptr2l+bkqAtI6jMSPmknNkT+r4YU7uSPJtIT46hUkuZzB57jJifTTTI3zGDGQqZMoiJ/k3p0EaVOl+/H3tpXJWcXF5nNplCk1ouDRmul24Ly57eJJVDqAbROuOotpgZ4etN9sNkC00TMlPTN2ugaezH+yLCuKMyodKNX8lSMGu/JPPNmz0XwwZ3F9Hwt+4zUY4eLOF4nyDYciZcaoY3fPx89Li1q2lJrgCS1uVUGJlM7+F+HBhMHHpQd7iP76d+/n8bTAjMu3yYNe9xuLLGz0/ccmsXgQlO7ECyT6QmUyKgHIYdzgyYqPwQiKAd6iFG2Ae+WEYFYSWR5D1Ye9W169ZgYO87MP/RpWhxaQtEqO5IYnRtGskwU/DVV1/h7ruz4Q/4HDVJSGljatYpo5v54CwZ3nz6yed478PtaNKkCVzUz5ODQZ6Gz4tJuaOx8bVX5ZV+woknYdXqx+XQSRKXBQtcHKlRnzB+PLKzs/W3eCSh8gaPhR4TXPTD6jjIzArra0bN8b3OWrwQla6bOjL+wOOHL69JuZJpTNWJuBeUq6k3hyHQEkwMz+yOZCZdCCYiXPQMSfCIA+ZPncLmfaJJOB+h7XCfKNQU2SMJygjdygxF3MDduYvR9aaOUk4liw3ubLS8b85mys2e5T7eP7OZkuDL+8nyndN8SiVHtt42xGBK0yqPJcsp4ri0Pi78HErcKJ0mGYzqIZUAQImmR2Q4cgiYEYyWsWEYYVASknwuFO8ulaSN3Xz5OtPV15BDZUvNdDbZ506vDcpRpednhO43Vt7k8VhVFL0rrNpK5VRnTloOFY/Z1nvFWneIlPy9VUIx3VtSEpR0jg+BK9CR05T/jAdMBagIpNDJ0NTKCRL0NzjNw5iRddxDbX8SC3KsGkst1Z3yiWS3khSa3igEEy6PG3NmzcFdQ2/6XZhWlc8eZ9zbwMehHSt4onAj6vZgxLh5uPHmbsrW0MrdTXtQgrJfCEwcbKabXe0/D/KqtnL8PO9moPLTwcSBbcj/kyPjd7uT3GDqYfqcp+Bio6+uXTNkHuWRDWZE8ZTgA+s7zqeXZyWcn23b6qqCCUrqODHVZIi5DxpmxaOYmDMB6594XPallG5xwbF8Ci4Sz//zBXTtkOFo8KKYUDBZlqhcdJimZCMwOt5dfU0rfLTjY9U6WYtVw22H5U1p3rQpecgbM8qQh1xuXNCsOWbOME3KRmRl4c6sgSJj7fjwfaVcH7h/lIhuo0ePxaI5c3DaOQ2UJiaJzewnRhvPCEY1Wyfq2heJVYCwqoIJ25eBUZAWXzJ8PUkIlRkC7YK5C3DX4O6y9vWy3TUzE2qG4PRBqHIL4P9k+P22XmvBBC9neWbCnqJWSSOLo/iJElHqmUZOWoKOXTvAS64Mk+N0U6SKJzm5XJVkeEcVSgQzF83kV6ZB89P4lHAsC8g6smS7qVpZKecNracteYyfU7lrJv0SuCnbkoCt2xofBwM2bH3ZstOtZJOvpS0xo31mIvh3W7JkhsIet7IrIqIZybaO2UFeviSjlrIgQd4wDtnSfrdRk9FK3PQWYZaAa4H4T8nGU8NmF9igjMCL38H38BqJ91Raqs9l4GHZ+5ZLwWdmI+z3SOLqSBd1b5lxkWLN+ND4U9mhNSIZubqW8h46rdopxR6W2VUcNDEGftNljvLNwax9TmBUGUww88ni6n15i9H+ho5IExc2hrjLkPFlSvgLZCYODiZ+nUBCEEgZIdNArnzZIXo7pMfPAya4r7JNwPS5fzcEzG7dMpSZoMCB5jPepH1TfGaTdBYzZ3JYwPFD3Q4P5ZzkIc4ugaD0lEQ2LpgJTMqdiCeeXK+e8JSmcVGgv35pqZEicVFh2pKSN/aPR1kQy9euxfnnX6CFY+So+9XSdfIk04m0Q6fOjhLF+Per3zs5GbmjsemtjcifMg3Vq9XAaxvfwKmn1MHxJ50oeRyzNCSvbd38LkZkD0fOuPHYtGkT/vmP5zF27HhsfOttNXYZcfc9xiTL5UQ83mRHwXKQMsfB9NUHmVgHLncYBzRxTRzHGH0bfe95vxIJLJi3ECMyuxqTJKo54l4DJujmluBkPvwpxkMZB7/G1+zDmbCSNzuxZV5lWouTcOul+RmAe3IXoEt3R28fC6skRoIzdeWWiKz76TFOi0Z6bLwMDOj2yOyJUmfrxGcje/6dD7sp2s2f76fMjaW3ckDiRPt8jfEwMVIzPvj9tqxgf2ZbbpYeWILgZm038MoEa9MszFh322M1WZagw3yPKYqnuorycvsZ9jssEc1k9oybLX9XWQFmgYYBSyznGSBFoivPkdJQy963hDQLKIzcj4TNMilupI6Snj+uDJHNhJBgbsEE6zIkmGqesQGLFMCOAVKEfgMGwLNpHgGSBRPMRP32ORP7kCT2s2x2xhrBRNyN+yctRfsu7eGn7wpHcxIzQeRM/HfAxM+1f1V53aqqz4bjb1NxHAcGExX7h7PeO12iq8KxYGYiFncj5gYenP80XHcXrEpce+01qJ7qBg23GPd4k5wyAG1IWYdwNjjTfcwctk0PVQ1MME3PModxuqRKg2CCUdmaVY9hEMscy5ahWfOLyzMTjAYqp0Xp689BySZkTZs2RfPmLbUIb3j1FXTu2BHjJ+QhJT0NV1xxpbwiNJQZJYZp+OFC/sQxeOON101L2Oo1EAmbaIavIdGKslGyv7/8/AsMyhyozAQd9vJzcnngasHZ+C+XIT9/Cmqyyyeb+3iNV4Su0wF1vs4N338g/QBC/95gqDSKxVZ2XBbJmVDvhGQfdu8uxuNr12Pgne2RrL8bMOHImwUofqTKUuW58lv/ALPNc14QvDln61xUmdjY8qBqi26Mm7IcV15zHY5JYzOusNrF04yGmxk3Y7tZJjtZB7uRcsOymQIxyinhZlmEzbMcvozhDJgxVw48nAibY8TyJyoDjsqbteVRWK+Tysxy6w5pj8/wJEymxGYzxDdwvttkBUw2kZkL68/CTB3Po7KDrJV0V8602P9boMFnAhmWSaxEVGY9LuN0S7t//t4CFXstxMtwiN2VMx2UvrvcxndG5RZlPKh5N2BK51Yp7cpl0Fxcxz6cjr6UuTsgPuFOQmlZCOseW4v+fdorK/G7yExUrsPacW+gr2Nm5ZYD5tjC1bi69bVIk4V8BB66G8dZmv1lOBP7r0P/M2BCA+1Qswn7nYX2i/2Dwf8UTJj99qc+mAzYXRrFinUvwjVn7eZEWnoqzqn3J+MjIZ8JSguNbtZERd8/4IokiWlxWpUH1RupgRR4vECwuFQSym++/kotxRkZUFXBVqysidL8hlr0J598Ut3VGp53nlKPlG+RjEkpmUoixUG5/7k8Xv3txBNOkj14SkoaShyJUDgSwtRJ4/H6axvU5ZRgwgUvuDBwgaHen26UWYMHYccHH+Lee+7G+LHjpLXf8OLLuOe++5BaraZ6GdSsWQOlQdZnPSgJ0jY7ICczRkzlj/JBYzcgZ32yL0i4v9eKev/run+5ScZTLKuoQyHTreRpkHzpldQuuKcUra+8AFwnxZmoVOY4wpmoyqg1k5CzQ3dYYKLSPLHZH1syJDfBlYSl699Ccmo6Gpx+qhoesd7ooypBvVliIkjamr7NVGjTBE3IKGUDgkEnRUyugdOXhmNekX4lYzgLIDQfgkHNCwIFljQsSBHpM4XkQtN+nBs2pds6O6eEQs+VvXuN74vlYhj9vMkq8nUslRAw8FiJnwlmmckgKJDCSHbxFa58zF4QcPO1drO3Us7K31FeknSk1LZEU06adBAcPyM1NRkle0M6do5/vjclhRkV8z08fnqxWEt7S5j2B+gX4PjdyOjOGBXZrAufrV8NvQIEoEjOJFCjpbkiCA+2vLdN8+26qxv+jjgTzkbkRLpmY6qMMGhs6MaS9ZuRnFIT555xIhLkxnloWMUM+OEFExY0HGymH4h3UNVV4dDf/9M3cfsdFY3S9vus/dRD3wMd5ZmJnw4meG2Zb92y9UN8VeyG643t4cQ/n39O7auTvex7YZpZUQdbRmcw6qq/x9KtfLmqCiaMSxdVCZFoGVJs7Zg9D0JBaeGXz59fLjPrM2QI+vTriyn5hRUyMo8H85csEcHSRmVc2AgiiHSyhgzWAXPhoy+G2O6RKAryJ2I6Zaes8SRcWLRqDZo0aYpwJIo1q1Yjs/cdet+85UuxcuVyrFiwANd37Ih7775Hqo7FcxeIRNT+ppswfPgI0wvAUVFQUcFFO8ntOE6W33170yuYxNqCnI3o4ByK/aVX5gMZ/eo5arw6jP+WSYP//akncGnLy3D6qenaZAQm4oaNbhwwCU2qiAQPfeb8Bl9ZCUyIhGLVTs6pOqUOERyNlgbv7NiNF158BVde0sIQj0k8jJt7x01X3TidvjVWWmyjfz07C7U1gXMMB8tLBmJbOGROHoU20DJ2BCVx0cjxCAL43SwJWMUDX7u/zt5mMipnJWx0T/BA4x9u2nQBpIMtX89yCIcXAb7tXWOAi+E2iJ9AKaVTkpGvl/M7bthWx283cnvu/JnnQUUHj8eeowC7I0HV58gG3wCLYLCiwZ4FCJyXNivC66xzVIPDCrdAq6CpXCax2QrrLyNyuhqcOU6GbhfWrl2Ny1tegjPrHCXOhPRvB+gaWjHjDLvg1/uoWMv2PY/KGxtLQG5s3RnE3555Hte3ukJS3TIqBmUJcHjXnwqCpeEhVfgAlDMDqxwMV+3+VQ1QHBRMOAd10Iz2IYOJffd3U5lwMqAMZONB/P3pZ3BhsyvgCiUSifVPvIaSUBmaXNxM0YVptWvsnytsgc2H2M1LC1X5JvhzTYh9L+zBUCU3XEozD/VR8akHy7DYVxx46JnvOdBNPxAX+NCP61CP/2Cvkz23GpLxXtBNkwCFwCiODS++gJo1quGvlzcy0aq9X3aQOed0RBpatbtQXuYQR6UCRNhP1UYnkqXT4wXA355+Hd/9+1s0b3kJIk7mz2YRtNI6Zlflv6t8iA54rKoku2pn/dt6d+Xy7cHOrJxD4UhNLYAhGCKAf/6fz6Jm9XT85dLG8NFEbp/5ZjaxfTOB+645v84ruj+Y2DfgsTCBnUU5PdaufwnFe4O45PLLEaQazsuSUdU200O7bvuCiApQcWjv/i2/qhzrHowLyWRCufW3Q3OgGlGdv+PY8PwzCKT4cfVVl8AVjicSLO8//cyr+OCjj3H6GWeh3tn1ESojm5x6a3MpuVntDyY4Qqraj/63fKMO97kZMOFCmBEtMyHBUmz/4D383y8+Q62jquHqK1rI1ZQPC3HsBN9nEzzcB/ob/vwfu46MoJV5c+Aon4uDCbyy4XVs+2AHzj73PNQ65lhUq1FD0TYzZiohqFuvxAL7PhwUcQRM/DKDynIvtAY6UbQFEvzd+x9swcc7duDE42rhyr82k9w3Umb8esy9N8dZTmAvP+zfApjgyex7HgeSsmsM0zMFwJNPv4J3tnyAhhc2xTHHHo/0tMB+ZZFf5r4e+RY7Lm0vFWsAQZ6X2THUxCtG1Ri9VOihZxSfrCDs3LEd2z/Yhj+ecDRaXdVCgZQrmjBTg4Bi57++xca338GOnZ8gVMkKmwPGZigskikPwv6DDMGRG/jzXwF2CY2yLwkS6tJ3Wp1TcE7901H3lKMFIBwV6JFixs9/6Z1NwuG/7J+urpSlkC8Cu9+6qRIwyy85frs++QavvLEJX379Db77bo9RKXmTy7kKP5gC/pnscA/TZfnNfOyBCNTl5SfEcVqdP6Hh+Q1Q++TqykZQmadSYyUg8XsEE+VBi5OZo9pF0MMF7PoshNde34Sduz5BSbD4NzNWfp0nYso/1uqh8jlor3cZzpPlSMWjEZlK1jn1FNQ/ozbOqH2sxnuc4o3SsnjC6zMfRb2oqaXvS6ERKne+xa6RB8jo/jqv5a/4qO09IOI3noImA0FVjt9T8Vz5/v2KT/d/8tAPmpnYX9lBAOE00mONnjdKaL9SdcRsOkce/0tX4ED3o5L618y3CJDsrShtCMTHafZn/DV+z2Ci8pgmZ4hrFcse9PPzJR8Z7/8rY31/5krlfd5mVW3pjssX/89/3HfCZQkE/r9c8P8BkIL9C71Wths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7333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46" y="133349"/>
            <a:ext cx="10515600" cy="1325563"/>
          </a:xfrm>
        </p:spPr>
        <p:txBody>
          <a:bodyPr/>
          <a:lstStyle/>
          <a:p>
            <a:r>
              <a:rPr lang="en-US" b="1" dirty="0"/>
              <a:t>EXPERIMENTAL INVESTIGATIONS</a:t>
            </a:r>
            <a:endParaRPr lang="en-US" dirty="0"/>
          </a:p>
        </p:txBody>
      </p:sp>
      <p:sp>
        <p:nvSpPr>
          <p:cNvPr id="3" name="Content Placeholder 2"/>
          <p:cNvSpPr>
            <a:spLocks noGrp="1"/>
          </p:cNvSpPr>
          <p:nvPr>
            <p:ph idx="1"/>
          </p:nvPr>
        </p:nvSpPr>
        <p:spPr>
          <a:xfrm>
            <a:off x="419100" y="1269570"/>
            <a:ext cx="11226800" cy="4995306"/>
          </a:xfrm>
        </p:spPr>
        <p:txBody>
          <a:bodyPr>
            <a:normAutofit lnSpcReduction="10000"/>
          </a:bodyPr>
          <a:lstStyle/>
          <a:p>
            <a:pPr marL="0" indent="0">
              <a:buNone/>
            </a:pPr>
            <a:r>
              <a:rPr lang="en-US" dirty="0"/>
              <a:t>In this process of developing the project I have undergone many investigation processes to learn and understand new concepts so that I can build the SENTIMENT DASHBOARD successfully. For I had to learn and investigate following:</a:t>
            </a:r>
            <a:endParaRPr lang="en-US" dirty="0" smtClean="0">
              <a:effectLst/>
            </a:endParaRPr>
          </a:p>
          <a:p>
            <a:r>
              <a:rPr lang="en-US" dirty="0"/>
              <a:t>IBM Cloud </a:t>
            </a:r>
            <a:r>
              <a:rPr lang="en-US" dirty="0" smtClean="0"/>
              <a:t>Cloudant</a:t>
            </a:r>
            <a:r>
              <a:rPr lang="en-US" dirty="0"/>
              <a:t>.</a:t>
            </a:r>
            <a:endParaRPr lang="en-US" dirty="0" smtClean="0">
              <a:effectLst/>
            </a:endParaRPr>
          </a:p>
          <a:p>
            <a:r>
              <a:rPr lang="en-US" dirty="0"/>
              <a:t>tweepy</a:t>
            </a:r>
            <a:endParaRPr lang="en-US" dirty="0" smtClean="0">
              <a:effectLst/>
            </a:endParaRPr>
          </a:p>
          <a:p>
            <a:r>
              <a:rPr lang="en-US" dirty="0"/>
              <a:t>Dash </a:t>
            </a:r>
            <a:endParaRPr lang="en-US" dirty="0" smtClean="0">
              <a:effectLst/>
            </a:endParaRPr>
          </a:p>
          <a:p>
            <a:r>
              <a:rPr lang="en-US" dirty="0"/>
              <a:t>ZOHO Writer</a:t>
            </a:r>
            <a:endParaRPr lang="en-US" dirty="0" smtClean="0">
              <a:effectLst/>
            </a:endParaRPr>
          </a:p>
          <a:p>
            <a:r>
              <a:rPr lang="en-US" dirty="0" err="1"/>
              <a:t>Nltk</a:t>
            </a:r>
            <a:r>
              <a:rPr lang="en-US" dirty="0"/>
              <a:t> </a:t>
            </a:r>
            <a:endParaRPr lang="en-US" dirty="0" smtClean="0">
              <a:effectLst/>
            </a:endParaRPr>
          </a:p>
          <a:p>
            <a:r>
              <a:rPr lang="en-US" dirty="0" err="1"/>
              <a:t>Wordcloud</a:t>
            </a:r>
            <a:r>
              <a:rPr lang="en-US" dirty="0"/>
              <a:t> </a:t>
            </a:r>
            <a:endParaRPr lang="en-US" dirty="0" smtClean="0">
              <a:effectLst/>
            </a:endParaRPr>
          </a:p>
          <a:p>
            <a:r>
              <a:rPr lang="en-US" dirty="0" err="1"/>
              <a:t>Mapbox</a:t>
            </a:r>
            <a:endParaRPr lang="en-US" dirty="0"/>
          </a:p>
        </p:txBody>
      </p:sp>
      <p:cxnSp>
        <p:nvCxnSpPr>
          <p:cNvPr id="4" name="Straight Connector 3"/>
          <p:cNvCxnSpPr/>
          <p:nvPr/>
        </p:nvCxnSpPr>
        <p:spPr>
          <a:xfrm>
            <a:off x="419100" y="1091407"/>
            <a:ext cx="11226800" cy="793"/>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94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4156"/>
            <a:ext cx="10655300" cy="1325563"/>
          </a:xfrm>
        </p:spPr>
        <p:txBody>
          <a:bodyPr/>
          <a:lstStyle/>
          <a:p>
            <a:r>
              <a:rPr lang="en-US" b="1" dirty="0"/>
              <a:t>RESULT</a:t>
            </a:r>
            <a:endParaRPr lang="en-US" dirty="0"/>
          </a:p>
        </p:txBody>
      </p:sp>
      <p:cxnSp>
        <p:nvCxnSpPr>
          <p:cNvPr id="5" name="Straight Connector 4"/>
          <p:cNvCxnSpPr/>
          <p:nvPr/>
        </p:nvCxnSpPr>
        <p:spPr>
          <a:xfrm>
            <a:off x="0" y="708348"/>
            <a:ext cx="11226800" cy="793"/>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481" y="716600"/>
            <a:ext cx="10923373" cy="6141400"/>
          </a:xfrm>
        </p:spPr>
      </p:pic>
    </p:spTree>
    <p:extLst>
      <p:ext uri="{BB962C8B-B14F-4D97-AF65-F5344CB8AC3E}">
        <p14:creationId xmlns:p14="http://schemas.microsoft.com/office/powerpoint/2010/main" val="324196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2"/>
          </a:xfrm>
          <a:prstGeom prst="rect">
            <a:avLst/>
          </a:prstGeom>
        </p:spPr>
      </p:pic>
    </p:spTree>
    <p:extLst>
      <p:ext uri="{BB962C8B-B14F-4D97-AF65-F5344CB8AC3E}">
        <p14:creationId xmlns:p14="http://schemas.microsoft.com/office/powerpoint/2010/main" val="339676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2"/>
          </a:xfrm>
          <a:prstGeom prst="rect">
            <a:avLst/>
          </a:prstGeom>
        </p:spPr>
      </p:pic>
    </p:spTree>
    <p:extLst>
      <p:ext uri="{BB962C8B-B14F-4D97-AF65-F5344CB8AC3E}">
        <p14:creationId xmlns:p14="http://schemas.microsoft.com/office/powerpoint/2010/main" val="341242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282</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SENTIMENT ANALYSIS OF COVID-19 TWEETS – VISUALIZATION DASHBOARD</vt:lpstr>
      <vt:lpstr>OVERVIEW </vt:lpstr>
      <vt:lpstr>PURPOSE </vt:lpstr>
      <vt:lpstr>EXISTING PROBLEM</vt:lpstr>
      <vt:lpstr>FLOW CHART</vt:lpstr>
      <vt:lpstr>EXPERIMENTAL INVESTIGATIONS</vt:lpstr>
      <vt:lpstr>RESULT</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COVID-19 TWEETS – VISUALIZATION DASHBOARD</dc:title>
  <dc:creator>mohammed sohel</dc:creator>
  <cp:lastModifiedBy>mohammed sohel</cp:lastModifiedBy>
  <cp:revision>2</cp:revision>
  <dcterms:created xsi:type="dcterms:W3CDTF">2020-07-15T07:22:06Z</dcterms:created>
  <dcterms:modified xsi:type="dcterms:W3CDTF">2020-07-15T07:33:12Z</dcterms:modified>
</cp:coreProperties>
</file>