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4"/>
  </p:sldMasterIdLst>
  <p:notesMasterIdLst>
    <p:notesMasterId r:id="rId17"/>
  </p:notesMasterIdLst>
  <p:sldIdLst>
    <p:sldId id="285" r:id="rId5"/>
    <p:sldId id="289" r:id="rId6"/>
    <p:sldId id="299" r:id="rId7"/>
    <p:sldId id="300" r:id="rId8"/>
    <p:sldId id="302" r:id="rId9"/>
    <p:sldId id="293" r:id="rId10"/>
    <p:sldId id="297" r:id="rId11"/>
    <p:sldId id="290" r:id="rId12"/>
    <p:sldId id="292" r:id="rId13"/>
    <p:sldId id="296" r:id="rId14"/>
    <p:sldId id="295" r:id="rId15"/>
    <p:sldId id="29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6/7/2020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E39389-D342-42C9-A280-8ADE336DA885}" type="datetime1">
              <a:rPr lang="en-US" smtClean="0"/>
              <a:t>6/7/2020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A7A6979-0714-4377-B894-6BE4C2D6E202}"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02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8B6D2-5532-4B59-9C5A-AB106F128946}"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22164927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8B6D2-5532-4B59-9C5A-AB106F128946}"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2025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8B6D2-5532-4B59-9C5A-AB106F128946}"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56965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8B6D2-5532-4B59-9C5A-AB106F128946}"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25899040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8B6D2-5532-4B59-9C5A-AB106F128946}"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40675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8B6D2-5532-4B59-9C5A-AB106F128946}"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2907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5ED82-9221-4209-9FC6-897FECC94D85}"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64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95C5F-8991-4788-8021-97F7E97CAA77}"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84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0732C-99B6-468D-8E86-54127C661C29}"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34357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96AA6-1553-455E-A701-5DB89675312A}"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34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27D05-0AAA-4191-8602-39A011BE220C}"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20236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8B6D2-5532-4B59-9C5A-AB106F128946}" type="datetime1">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9667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562E2D-C320-4C5E-98F1-D60DBA71A352}" type="datetime1">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76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6C99D-E4E2-4DDF-8629-131208CB18B0}" type="datetime1">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40082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20CF4-5FC9-46F3-B596-BE1F927BA2F1}"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82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ABFC0-89FE-4355-9E74-11DC57FEA97E}"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418112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B8B6D2-5532-4B59-9C5A-AB106F128946}" type="datetime1">
              <a:rPr lang="en-US" smtClean="0"/>
              <a:t>6/7/2020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2008671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Natural_language_process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F0B29D-31D9-45AA-ADAE-19895F3D23A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6D0423-92ED-41A8-B13E-ED2A99FC380C}"/>
              </a:ext>
            </a:extLst>
          </p:cNvPr>
          <p:cNvSpPr>
            <a:spLocks noGrp="1"/>
          </p:cNvSpPr>
          <p:nvPr>
            <p:ph type="ctrTitle"/>
          </p:nvPr>
        </p:nvSpPr>
        <p:spPr>
          <a:xfrm>
            <a:off x="2443824" y="424070"/>
            <a:ext cx="6815669" cy="1515533"/>
          </a:xfrm>
          <a:solidFill>
            <a:schemeClr val="bg1">
              <a:alpha val="60000"/>
            </a:schemeClr>
          </a:solidFill>
          <a:ln w="38100" cap="sq">
            <a:solidFill>
              <a:schemeClr val="tx1"/>
            </a:solidFill>
            <a:miter lim="800000"/>
          </a:ln>
        </p:spPr>
        <p:txBody>
          <a:bodyPr anchor="ctr">
            <a:normAutofit/>
          </a:bodyPr>
          <a:lstStyle/>
          <a:p>
            <a:r>
              <a:rPr lang="en-US" sz="3600" b="1" i="0" u="none" strike="noStrike" dirty="0">
                <a:solidFill>
                  <a:srgbClr val="212529"/>
                </a:solidFill>
                <a:effectLst/>
                <a:latin typeface="Montserrat"/>
              </a:rPr>
              <a:t>Sentiment Analysis of COVID-19 Tweets – Visualization Dashboard</a:t>
            </a:r>
            <a:endParaRPr lang="en-US" sz="3600" dirty="0">
              <a:solidFill>
                <a:schemeClr val="tx1"/>
              </a:solidFill>
            </a:endParaRPr>
          </a:p>
        </p:txBody>
      </p:sp>
      <p:pic>
        <p:nvPicPr>
          <p:cNvPr id="3" name="Picture 2">
            <a:extLst>
              <a:ext uri="{FF2B5EF4-FFF2-40B4-BE49-F238E27FC236}">
                <a16:creationId xmlns:a16="http://schemas.microsoft.com/office/drawing/2014/main" id="{9C2018C4-C4D4-406E-9153-CD02C7ECB80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608" b="99119" l="1474" r="97895">
                        <a14:foregroundMark x1="63579" y1="62555" x2="25474" y2="78414"/>
                        <a14:foregroundMark x1="75368" y1="77974" x2="24632" y2="94273"/>
                        <a14:foregroundMark x1="94737" y1="23789" x2="85684" y2="99559"/>
                        <a14:foregroundMark x1="90737" y1="7048" x2="96211" y2="92511"/>
                        <a14:foregroundMark x1="98105" y1="8811" x2="97263" y2="99119"/>
                        <a14:foregroundMark x1="1474" y1="11894" x2="44421" y2="51982"/>
                        <a14:backgroundMark x1="12842" y1="54185" x2="29474" y2="54185"/>
                        <a14:backgroundMark x1="21053" y1="54185" x2="20842" y2="51542"/>
                        <a14:backgroundMark x1="20842" y1="51982" x2="20632" y2="57709"/>
                        <a14:backgroundMark x1="12842" y1="57709" x2="29895" y2="56828"/>
                        <a14:backgroundMark x1="29684" y1="57709" x2="25053" y2="50661"/>
                      </a14:backgroundRemoval>
                    </a14:imgEffect>
                  </a14:imgLayer>
                </a14:imgProps>
              </a:ext>
            </a:extLst>
          </a:blip>
          <a:stretch>
            <a:fillRect/>
          </a:stretch>
        </p:blipFill>
        <p:spPr>
          <a:xfrm>
            <a:off x="9259493" y="2743199"/>
            <a:ext cx="2718948" cy="1815483"/>
          </a:xfrm>
          <a:prstGeom prst="rect">
            <a:avLst/>
          </a:prstGeom>
          <a:solidFill>
            <a:schemeClr val="bg1"/>
          </a:solidFill>
          <a:ln>
            <a:solidFill>
              <a:schemeClr val="bg1"/>
            </a:solidFill>
          </a:ln>
        </p:spPr>
      </p:pic>
      <p:pic>
        <p:nvPicPr>
          <p:cNvPr id="4" name="Picture 3">
            <a:extLst>
              <a:ext uri="{FF2B5EF4-FFF2-40B4-BE49-F238E27FC236}">
                <a16:creationId xmlns:a16="http://schemas.microsoft.com/office/drawing/2014/main" id="{E350B240-6D0A-4D1A-AB5F-5E3D79844B3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608" b="99119" l="1474" r="97895">
                        <a14:foregroundMark x1="63579" y1="62555" x2="25474" y2="78414"/>
                        <a14:foregroundMark x1="75368" y1="77974" x2="24632" y2="94273"/>
                        <a14:foregroundMark x1="94737" y1="23789" x2="85684" y2="99559"/>
                        <a14:foregroundMark x1="90737" y1="7048" x2="96211" y2="92511"/>
                        <a14:foregroundMark x1="98105" y1="8811" x2="97263" y2="99119"/>
                        <a14:foregroundMark x1="1474" y1="11894" x2="44421" y2="51982"/>
                        <a14:backgroundMark x1="12842" y1="54185" x2="29474" y2="54185"/>
                        <a14:backgroundMark x1="21053" y1="54185" x2="20842" y2="51542"/>
                        <a14:backgroundMark x1="20842" y1="51982" x2="20632" y2="57709"/>
                        <a14:backgroundMark x1="12842" y1="57709" x2="29895" y2="56828"/>
                        <a14:backgroundMark x1="29684" y1="57709" x2="25053" y2="50661"/>
                      </a14:backgroundRemoval>
                    </a14:imgEffect>
                  </a14:imgLayer>
                </a14:imgProps>
              </a:ext>
            </a:extLst>
          </a:blip>
          <a:stretch>
            <a:fillRect/>
          </a:stretch>
        </p:blipFill>
        <p:spPr>
          <a:xfrm>
            <a:off x="206698" y="2743198"/>
            <a:ext cx="2718948" cy="1815483"/>
          </a:xfrm>
          <a:prstGeom prst="rect">
            <a:avLst/>
          </a:prstGeom>
          <a:solidFill>
            <a:schemeClr val="bg1"/>
          </a:solidFill>
          <a:ln>
            <a:solidFill>
              <a:schemeClr val="bg1"/>
            </a:solidFill>
          </a:ln>
        </p:spPr>
      </p:pic>
      <p:sp>
        <p:nvSpPr>
          <p:cNvPr id="6" name="TextBox 5">
            <a:extLst>
              <a:ext uri="{FF2B5EF4-FFF2-40B4-BE49-F238E27FC236}">
                <a16:creationId xmlns:a16="http://schemas.microsoft.com/office/drawing/2014/main" id="{113DE33D-E2B2-4B82-A750-7D49763A52BD}"/>
              </a:ext>
            </a:extLst>
          </p:cNvPr>
          <p:cNvSpPr txBox="1"/>
          <p:nvPr/>
        </p:nvSpPr>
        <p:spPr>
          <a:xfrm>
            <a:off x="7060707" y="5830222"/>
            <a:ext cx="5131293" cy="923330"/>
          </a:xfrm>
          <a:prstGeom prst="rect">
            <a:avLst/>
          </a:prstGeom>
          <a:noFill/>
        </p:spPr>
        <p:txBody>
          <a:bodyPr wrap="square" rtlCol="0">
            <a:spAutoFit/>
          </a:bodyPr>
          <a:lstStyle/>
          <a:p>
            <a:r>
              <a:rPr lang="en-US" dirty="0"/>
              <a:t>Contributors:</a:t>
            </a:r>
          </a:p>
          <a:p>
            <a:r>
              <a:rPr lang="en-US" dirty="0"/>
              <a:t>Syeda Reeha Quasar – syedareehaquasar@gmail.com</a:t>
            </a:r>
          </a:p>
          <a:p>
            <a:r>
              <a:rPr lang="en-US" dirty="0" err="1"/>
              <a:t>Santushti</a:t>
            </a:r>
            <a:r>
              <a:rPr lang="en-US" dirty="0"/>
              <a:t> Sharma – sharmasantushti1012@gmail.com</a:t>
            </a:r>
          </a:p>
        </p:txBody>
      </p:sp>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0676DF-28C5-4EBC-80BA-34AC26AF0B8A}"/>
              </a:ext>
            </a:extLst>
          </p:cNvPr>
          <p:cNvSpPr/>
          <p:nvPr/>
        </p:nvSpPr>
        <p:spPr>
          <a:xfrm>
            <a:off x="3520684" y="1094147"/>
            <a:ext cx="493757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SENTIMETER</a:t>
            </a:r>
          </a:p>
        </p:txBody>
      </p:sp>
      <p:sp>
        <p:nvSpPr>
          <p:cNvPr id="4" name="TextBox 3">
            <a:extLst>
              <a:ext uri="{FF2B5EF4-FFF2-40B4-BE49-F238E27FC236}">
                <a16:creationId xmlns:a16="http://schemas.microsoft.com/office/drawing/2014/main" id="{784CDED9-6154-4604-9BBE-4E0141C48F88}"/>
              </a:ext>
            </a:extLst>
          </p:cNvPr>
          <p:cNvSpPr txBox="1"/>
          <p:nvPr/>
        </p:nvSpPr>
        <p:spPr>
          <a:xfrm>
            <a:off x="1242874" y="2618913"/>
            <a:ext cx="9516862" cy="2308324"/>
          </a:xfrm>
          <a:prstGeom prst="rect">
            <a:avLst/>
          </a:prstGeom>
          <a:noFill/>
        </p:spPr>
        <p:txBody>
          <a:bodyPr wrap="square" rtlCol="0">
            <a:spAutoFit/>
          </a:bodyPr>
          <a:lstStyle/>
          <a:p>
            <a:r>
              <a:rPr lang="en-US" dirty="0"/>
              <a:t>We are creating a model which analyze the sentiments of people towards the covid-19 tweets. In this model we will be creating a visualization dashboards which contains the CSV files containing all the tweets in a specific style like in form of cards. On visiting the cards the user will have the option to read the tweets or to visually see the reaction towards </a:t>
            </a:r>
            <a:r>
              <a:rPr lang="en-US" dirty="0" err="1"/>
              <a:t>covid</a:t>
            </a:r>
            <a:r>
              <a:rPr lang="en-US" dirty="0"/>
              <a:t> - 19 and analyzing visual reaction will be shown in the form of meter which has various scales depicting the emotions and regarding the tweets also visiting the dash both the user has the option to browse a particular announcements or treat initially the dashboard will have all types of tweets and they can be sorted as per the user requirements.</a:t>
            </a:r>
          </a:p>
          <a:p>
            <a:r>
              <a:rPr lang="en-US" dirty="0"/>
              <a:t>Various emotions can be analyzed using this meter.</a:t>
            </a:r>
          </a:p>
        </p:txBody>
      </p:sp>
    </p:spTree>
    <p:extLst>
      <p:ext uri="{BB962C8B-B14F-4D97-AF65-F5344CB8AC3E}">
        <p14:creationId xmlns:p14="http://schemas.microsoft.com/office/powerpoint/2010/main" val="213069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B11CAB-2D3D-4ED5-84E6-B32E57D2AD9D}"/>
              </a:ext>
            </a:extLst>
          </p:cNvPr>
          <p:cNvPicPr>
            <a:picLocks noChangeAspect="1"/>
          </p:cNvPicPr>
          <p:nvPr/>
        </p:nvPicPr>
        <p:blipFill>
          <a:blip r:embed="rId2"/>
          <a:stretch>
            <a:fillRect/>
          </a:stretch>
        </p:blipFill>
        <p:spPr>
          <a:xfrm>
            <a:off x="1227336" y="858406"/>
            <a:ext cx="9541277" cy="5240090"/>
          </a:xfrm>
          <a:prstGeom prst="rect">
            <a:avLst/>
          </a:prstGeom>
        </p:spPr>
      </p:pic>
    </p:spTree>
    <p:extLst>
      <p:ext uri="{BB962C8B-B14F-4D97-AF65-F5344CB8AC3E}">
        <p14:creationId xmlns:p14="http://schemas.microsoft.com/office/powerpoint/2010/main" val="48965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6144-337B-49E1-AA3F-2D8A71B11588}"/>
              </a:ext>
            </a:extLst>
          </p:cNvPr>
          <p:cNvSpPr>
            <a:spLocks noGrp="1"/>
          </p:cNvSpPr>
          <p:nvPr>
            <p:ph type="title"/>
          </p:nvPr>
        </p:nvSpPr>
        <p:spPr/>
        <p:txBody>
          <a:bodyPr/>
          <a:lstStyle/>
          <a:p>
            <a:r>
              <a:rPr lang="en-US" dirty="0"/>
              <a:t>OUTPUT </a:t>
            </a:r>
          </a:p>
        </p:txBody>
      </p:sp>
      <p:sp>
        <p:nvSpPr>
          <p:cNvPr id="3" name="Content Placeholder 2">
            <a:extLst>
              <a:ext uri="{FF2B5EF4-FFF2-40B4-BE49-F238E27FC236}">
                <a16:creationId xmlns:a16="http://schemas.microsoft.com/office/drawing/2014/main" id="{B1932B3C-9993-453F-BF6F-988F005A9D6F}"/>
              </a:ext>
            </a:extLst>
          </p:cNvPr>
          <p:cNvSpPr>
            <a:spLocks noGrp="1"/>
          </p:cNvSpPr>
          <p:nvPr>
            <p:ph idx="1"/>
          </p:nvPr>
        </p:nvSpPr>
        <p:spPr/>
        <p:txBody>
          <a:bodyPr/>
          <a:lstStyle/>
          <a:p>
            <a:r>
              <a:rPr lang="en-US" dirty="0"/>
              <a:t>The outputs can be in form of </a:t>
            </a:r>
            <a:r>
              <a:rPr lang="en-US" dirty="0" err="1"/>
              <a:t>sentimeter</a:t>
            </a:r>
            <a:r>
              <a:rPr lang="en-US" dirty="0"/>
              <a:t>, bar graph, pie chart or data statistics user can use the desired display mode.</a:t>
            </a:r>
          </a:p>
          <a:p>
            <a:r>
              <a:rPr lang="en-US" dirty="0"/>
              <a:t>User can also view the data tweets under desired sentiments.</a:t>
            </a:r>
          </a:p>
        </p:txBody>
      </p:sp>
    </p:spTree>
    <p:extLst>
      <p:ext uri="{BB962C8B-B14F-4D97-AF65-F5344CB8AC3E}">
        <p14:creationId xmlns:p14="http://schemas.microsoft.com/office/powerpoint/2010/main" val="210041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8EA991-C558-40E0-A626-8A16DD4D97AF}"/>
              </a:ext>
            </a:extLst>
          </p:cNvPr>
          <p:cNvSpPr>
            <a:spLocks noGrp="1"/>
          </p:cNvSpPr>
          <p:nvPr>
            <p:ph type="title"/>
          </p:nvPr>
        </p:nvSpPr>
        <p:spPr/>
        <p:txBody>
          <a:bodyPr/>
          <a:lstStyle/>
          <a:p>
            <a:r>
              <a:rPr lang="en-US" dirty="0"/>
              <a:t>PROBLEM STATEMENT</a:t>
            </a:r>
          </a:p>
        </p:txBody>
      </p:sp>
      <p:sp>
        <p:nvSpPr>
          <p:cNvPr id="5" name="TextBox 4">
            <a:extLst>
              <a:ext uri="{FF2B5EF4-FFF2-40B4-BE49-F238E27FC236}">
                <a16:creationId xmlns:a16="http://schemas.microsoft.com/office/drawing/2014/main" id="{AC4BC3A2-BF81-4CD6-BE63-D7FD2A027060}"/>
              </a:ext>
            </a:extLst>
          </p:cNvPr>
          <p:cNvSpPr txBox="1"/>
          <p:nvPr/>
        </p:nvSpPr>
        <p:spPr>
          <a:xfrm>
            <a:off x="1127465" y="2849732"/>
            <a:ext cx="9937072" cy="1477328"/>
          </a:xfrm>
          <a:prstGeom prst="rect">
            <a:avLst/>
          </a:prstGeom>
          <a:noFill/>
        </p:spPr>
        <p:txBody>
          <a:bodyPr wrap="square" rtlCol="0">
            <a:spAutoFit/>
          </a:bodyPr>
          <a:lstStyle/>
          <a:p>
            <a:r>
              <a:rPr lang="en-US" b="0" i="0" u="none" strike="noStrike" dirty="0">
                <a:solidFill>
                  <a:srgbClr val="212529"/>
                </a:solidFill>
                <a:effectLst/>
                <a:latin typeface="Montserrat"/>
              </a:rPr>
              <a:t>The sentiment analysis of Indians after the extension of lockdown announcements to be analyzed with the relevant #tags on twitter and build a predictive analytics model to understand the behavior of people if the lockdown is further extended.</a:t>
            </a:r>
            <a:br>
              <a:rPr lang="en-US" dirty="0"/>
            </a:br>
            <a:r>
              <a:rPr lang="en-US" b="0" i="0" u="none" strike="noStrike" dirty="0">
                <a:solidFill>
                  <a:srgbClr val="212529"/>
                </a:solidFill>
                <a:effectLst/>
                <a:latin typeface="Montserrat"/>
              </a:rPr>
              <a:t>Also develop a dashboard with visualization of people reaction to the govt announcements on lockdown extension </a:t>
            </a:r>
            <a:endParaRPr lang="en-US" dirty="0"/>
          </a:p>
        </p:txBody>
      </p:sp>
      <p:pic>
        <p:nvPicPr>
          <p:cNvPr id="7" name="Picture 6">
            <a:extLst>
              <a:ext uri="{FF2B5EF4-FFF2-40B4-BE49-F238E27FC236}">
                <a16:creationId xmlns:a16="http://schemas.microsoft.com/office/drawing/2014/main" id="{CE0B2BA1-CF23-434A-B737-4C926DE3A9D8}"/>
              </a:ext>
            </a:extLst>
          </p:cNvPr>
          <p:cNvPicPr>
            <a:picLocks noChangeAspect="1"/>
          </p:cNvPicPr>
          <p:nvPr/>
        </p:nvPicPr>
        <p:blipFill>
          <a:blip r:embed="rId2"/>
          <a:stretch>
            <a:fillRect/>
          </a:stretch>
        </p:blipFill>
        <p:spPr>
          <a:xfrm>
            <a:off x="4571892" y="4327060"/>
            <a:ext cx="3048215" cy="1854060"/>
          </a:xfrm>
          <a:prstGeom prst="rect">
            <a:avLst/>
          </a:prstGeom>
        </p:spPr>
      </p:pic>
    </p:spTree>
    <p:extLst>
      <p:ext uri="{BB962C8B-B14F-4D97-AF65-F5344CB8AC3E}">
        <p14:creationId xmlns:p14="http://schemas.microsoft.com/office/powerpoint/2010/main" val="344438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0F906-D079-48AA-90F5-55F57124AA1B}"/>
              </a:ext>
            </a:extLst>
          </p:cNvPr>
          <p:cNvSpPr txBox="1"/>
          <p:nvPr/>
        </p:nvSpPr>
        <p:spPr>
          <a:xfrm>
            <a:off x="887768" y="1722268"/>
            <a:ext cx="9639374" cy="1200329"/>
          </a:xfrm>
          <a:prstGeom prst="rect">
            <a:avLst/>
          </a:prstGeom>
          <a:noFill/>
        </p:spPr>
        <p:txBody>
          <a:bodyPr wrap="square" rtlCol="0">
            <a:spAutoFit/>
          </a:bodyPr>
          <a:lstStyle/>
          <a:p>
            <a:r>
              <a:rPr lang="en-US" b="1" i="0" u="none" strike="noStrike" dirty="0">
                <a:effectLst/>
                <a:latin typeface="&amp;quot"/>
              </a:rPr>
              <a:t>What is sentiment analysis?</a:t>
            </a:r>
            <a:br>
              <a:rPr lang="en-US" b="1" i="0" u="none" strike="noStrike" dirty="0">
                <a:effectLst/>
                <a:latin typeface="&amp;quot"/>
              </a:rPr>
            </a:br>
            <a:r>
              <a:rPr lang="en-US" b="0" i="0" u="none" strike="noStrike" dirty="0">
                <a:effectLst/>
                <a:latin typeface="Roboto"/>
              </a:rPr>
              <a:t>Sentiment Analysis is the process of ‘computationally’ determining whether a piece of writing is positive, negative or neutral. It’s also known as </a:t>
            </a:r>
            <a:r>
              <a:rPr lang="en-US" b="1" i="0" u="none" strike="noStrike" dirty="0">
                <a:effectLst/>
                <a:latin typeface="&amp;quot"/>
              </a:rPr>
              <a:t>opinion mining</a:t>
            </a:r>
            <a:r>
              <a:rPr lang="en-US" b="0" i="0" u="none" strike="noStrike" dirty="0">
                <a:effectLst/>
                <a:latin typeface="Roboto"/>
              </a:rPr>
              <a:t>, deriving the opinion or attitude of a speaker.</a:t>
            </a:r>
            <a:endParaRPr lang="en-US" dirty="0"/>
          </a:p>
        </p:txBody>
      </p:sp>
      <p:sp>
        <p:nvSpPr>
          <p:cNvPr id="3" name="TextBox 2">
            <a:extLst>
              <a:ext uri="{FF2B5EF4-FFF2-40B4-BE49-F238E27FC236}">
                <a16:creationId xmlns:a16="http://schemas.microsoft.com/office/drawing/2014/main" id="{ADF8EF2F-AE3A-442B-92A6-B6C760035B02}"/>
              </a:ext>
            </a:extLst>
          </p:cNvPr>
          <p:cNvSpPr txBox="1"/>
          <p:nvPr/>
        </p:nvSpPr>
        <p:spPr>
          <a:xfrm>
            <a:off x="887768" y="3170068"/>
            <a:ext cx="10058399" cy="2862322"/>
          </a:xfrm>
          <a:prstGeom prst="rect">
            <a:avLst/>
          </a:prstGeom>
          <a:noFill/>
        </p:spPr>
        <p:txBody>
          <a:bodyPr wrap="square" rtlCol="0">
            <a:spAutoFit/>
          </a:bodyPr>
          <a:lstStyle/>
          <a:p>
            <a:pPr algn="l" fontAlgn="base"/>
            <a:r>
              <a:rPr lang="en-US" b="1" i="0" u="none" strike="noStrike" dirty="0">
                <a:effectLst/>
                <a:latin typeface="&amp;quot"/>
              </a:rPr>
              <a:t>Why sentiment analysis?</a:t>
            </a:r>
            <a:endParaRPr lang="en-US" b="0" i="0" u="none" strike="noStrike" dirty="0">
              <a:effectLst/>
              <a:latin typeface="&amp;quot"/>
            </a:endParaRPr>
          </a:p>
          <a:p>
            <a:pPr algn="l" fontAlgn="base">
              <a:buFont typeface="Arial" panose="020B0604020202020204" pitchFamily="34" charset="0"/>
              <a:buChar char="•"/>
            </a:pPr>
            <a:r>
              <a:rPr lang="en-US" b="1" i="0" u="none" strike="noStrike" dirty="0">
                <a:effectLst/>
                <a:latin typeface="&amp;quot"/>
              </a:rPr>
              <a:t>Business: </a:t>
            </a:r>
            <a:r>
              <a:rPr lang="en-US" b="0" i="0" u="none" strike="noStrike" dirty="0">
                <a:effectLst/>
                <a:latin typeface="&amp;quot"/>
              </a:rPr>
              <a:t>In marketing field companies use it to develop their strategies, to understand customers’ feelings towards products or brand, how people respond to their campaigns or product launches and why consumers don’t buy some</a:t>
            </a:r>
            <a:br>
              <a:rPr lang="en-US" b="0" i="0" u="none" strike="noStrike" dirty="0">
                <a:effectLst/>
                <a:latin typeface="&amp;quot"/>
              </a:rPr>
            </a:br>
            <a:r>
              <a:rPr lang="en-US" b="0" i="0" u="none" strike="noStrike" dirty="0">
                <a:effectLst/>
                <a:latin typeface="&amp;quot"/>
              </a:rPr>
              <a:t>products.</a:t>
            </a:r>
          </a:p>
          <a:p>
            <a:pPr algn="l" fontAlgn="base">
              <a:buFont typeface="Arial" panose="020B0604020202020204" pitchFamily="34" charset="0"/>
              <a:buChar char="•"/>
            </a:pPr>
            <a:r>
              <a:rPr lang="en-US" b="1" i="0" u="none" strike="noStrike" dirty="0">
                <a:effectLst/>
                <a:latin typeface="&amp;quot"/>
              </a:rPr>
              <a:t>Politics: </a:t>
            </a:r>
            <a:r>
              <a:rPr lang="en-US" b="0" i="0" u="none" strike="noStrike" dirty="0">
                <a:effectLst/>
                <a:latin typeface="&amp;quot"/>
              </a:rPr>
              <a:t>In political field, it is used to keep track of political view, to detect consistency and inconsistency between statements and actions at the government level. It can be used to predict election results as well!</a:t>
            </a:r>
          </a:p>
          <a:p>
            <a:pPr algn="l" fontAlgn="base">
              <a:buFont typeface="Arial" panose="020B0604020202020204" pitchFamily="34" charset="0"/>
              <a:buChar char="•"/>
            </a:pPr>
            <a:r>
              <a:rPr lang="en-US" b="1" i="0" u="none" strike="noStrike" dirty="0">
                <a:effectLst/>
                <a:latin typeface="&amp;quot"/>
              </a:rPr>
              <a:t>Public Actions: </a:t>
            </a:r>
            <a:r>
              <a:rPr lang="en-US" b="0" i="0" u="none" strike="noStrike" dirty="0">
                <a:effectLst/>
                <a:latin typeface="&amp;quot"/>
              </a:rPr>
              <a:t>Sentiment analysis also is used to monitor and </a:t>
            </a:r>
            <a:r>
              <a:rPr lang="en-US" b="0" i="0" u="none" strike="noStrike" dirty="0" err="1">
                <a:effectLst/>
                <a:latin typeface="&amp;quot"/>
              </a:rPr>
              <a:t>analyse</a:t>
            </a:r>
            <a:r>
              <a:rPr lang="en-US" b="0" i="0" u="none" strike="noStrike" dirty="0">
                <a:effectLst/>
                <a:latin typeface="&amp;quot"/>
              </a:rPr>
              <a:t> social phenomena, for the spotting of potentially dangerous situations and determining the general mood of the blogosphere.</a:t>
            </a:r>
          </a:p>
        </p:txBody>
      </p:sp>
      <p:sp>
        <p:nvSpPr>
          <p:cNvPr id="4" name="Rectangle 3">
            <a:extLst>
              <a:ext uri="{FF2B5EF4-FFF2-40B4-BE49-F238E27FC236}">
                <a16:creationId xmlns:a16="http://schemas.microsoft.com/office/drawing/2014/main" id="{EF5320DD-5BE5-47B9-8875-10B455A37068}"/>
              </a:ext>
            </a:extLst>
          </p:cNvPr>
          <p:cNvSpPr/>
          <p:nvPr/>
        </p:nvSpPr>
        <p:spPr>
          <a:xfrm>
            <a:off x="1462157" y="783026"/>
            <a:ext cx="8909619"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SENTIMENTAL ANALYSIS</a:t>
            </a:r>
          </a:p>
        </p:txBody>
      </p:sp>
    </p:spTree>
    <p:extLst>
      <p:ext uri="{BB962C8B-B14F-4D97-AF65-F5344CB8AC3E}">
        <p14:creationId xmlns:p14="http://schemas.microsoft.com/office/powerpoint/2010/main" val="139720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A52AD8-9A67-4B94-84F7-95C5AAD29183}"/>
              </a:ext>
            </a:extLst>
          </p:cNvPr>
          <p:cNvPicPr>
            <a:picLocks noChangeAspect="1"/>
          </p:cNvPicPr>
          <p:nvPr/>
        </p:nvPicPr>
        <p:blipFill>
          <a:blip r:embed="rId2"/>
          <a:stretch>
            <a:fillRect/>
          </a:stretch>
        </p:blipFill>
        <p:spPr>
          <a:xfrm>
            <a:off x="3114026" y="1065551"/>
            <a:ext cx="5710377" cy="4570921"/>
          </a:xfrm>
          <a:prstGeom prst="rect">
            <a:avLst/>
          </a:prstGeom>
        </p:spPr>
      </p:pic>
    </p:spTree>
    <p:extLst>
      <p:ext uri="{BB962C8B-B14F-4D97-AF65-F5344CB8AC3E}">
        <p14:creationId xmlns:p14="http://schemas.microsoft.com/office/powerpoint/2010/main" val="258089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BDDD-1B6C-4217-B148-7DFD9C8ABF02}"/>
              </a:ext>
            </a:extLst>
          </p:cNvPr>
          <p:cNvSpPr>
            <a:spLocks noGrp="1"/>
          </p:cNvSpPr>
          <p:nvPr>
            <p:ph type="title"/>
          </p:nvPr>
        </p:nvSpPr>
        <p:spPr/>
        <p:txBody>
          <a:bodyPr/>
          <a:lstStyle/>
          <a:p>
            <a:r>
              <a:rPr lang="en-US" dirty="0"/>
              <a:t>WHY TWITTER ?</a:t>
            </a:r>
          </a:p>
        </p:txBody>
      </p:sp>
      <p:sp>
        <p:nvSpPr>
          <p:cNvPr id="3" name="Content Placeholder 2">
            <a:extLst>
              <a:ext uri="{FF2B5EF4-FFF2-40B4-BE49-F238E27FC236}">
                <a16:creationId xmlns:a16="http://schemas.microsoft.com/office/drawing/2014/main" id="{FA7AB9E0-6DC2-4032-A240-9D413D600D7C}"/>
              </a:ext>
            </a:extLst>
          </p:cNvPr>
          <p:cNvSpPr>
            <a:spLocks noGrp="1"/>
          </p:cNvSpPr>
          <p:nvPr>
            <p:ph idx="1"/>
          </p:nvPr>
        </p:nvSpPr>
        <p:spPr/>
        <p:txBody>
          <a:bodyPr>
            <a:normAutofit fontScale="92500"/>
          </a:bodyPr>
          <a:lstStyle/>
          <a:p>
            <a:pPr marL="0" indent="0">
              <a:buNone/>
            </a:pPr>
            <a:r>
              <a:rPr lang="en-US" b="0" i="0" u="none" strike="noStrike" dirty="0">
                <a:effectLst/>
                <a:latin typeface="medium-content-serif-font"/>
              </a:rPr>
              <a:t>Twitter is an online social network with over 330 million active monthly users as of February 2018. Users on twitter create short messages called tweets to be shared with other twitter users who interact by retweeting and responding. Twitter employs a message size restriction of 280 characters or less which forces the users to stay focused on the message they wish to disseminate. This very characteristic makes messages on twitter very good candidates for the Machine Learning (ML) task of sentiment analysis. Sentiment Analysis falls under </a:t>
            </a:r>
            <a:r>
              <a:rPr lang="en-US" b="0" i="0" u="none" strike="noStrike" dirty="0">
                <a:effectLst/>
                <a:latin typeface="medium-content-serif-font"/>
                <a:hlinkClick r:id="rId2"/>
              </a:rPr>
              <a:t>Natural Language Processing</a:t>
            </a:r>
            <a:r>
              <a:rPr lang="en-US" b="0" i="0" u="none" strike="noStrike" dirty="0">
                <a:effectLst/>
                <a:latin typeface="medium-content-serif-font"/>
              </a:rPr>
              <a:t> (NLP) which is a branch of ML that deals with how computers process and analyze human language.</a:t>
            </a:r>
            <a:endParaRPr lang="en-US" dirty="0"/>
          </a:p>
        </p:txBody>
      </p:sp>
    </p:spTree>
    <p:extLst>
      <p:ext uri="{BB962C8B-B14F-4D97-AF65-F5344CB8AC3E}">
        <p14:creationId xmlns:p14="http://schemas.microsoft.com/office/powerpoint/2010/main" val="154372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9164CA-1ADF-4FD0-A9AA-C2C339A69EF8}"/>
              </a:ext>
            </a:extLst>
          </p:cNvPr>
          <p:cNvPicPr>
            <a:picLocks noChangeAspect="1"/>
          </p:cNvPicPr>
          <p:nvPr/>
        </p:nvPicPr>
        <p:blipFill>
          <a:blip r:embed="rId2"/>
          <a:stretch>
            <a:fillRect/>
          </a:stretch>
        </p:blipFill>
        <p:spPr>
          <a:xfrm>
            <a:off x="1333500" y="1047750"/>
            <a:ext cx="9525000" cy="4762500"/>
          </a:xfrm>
          <a:prstGeom prst="rect">
            <a:avLst/>
          </a:prstGeom>
        </p:spPr>
      </p:pic>
    </p:spTree>
    <p:extLst>
      <p:ext uri="{BB962C8B-B14F-4D97-AF65-F5344CB8AC3E}">
        <p14:creationId xmlns:p14="http://schemas.microsoft.com/office/powerpoint/2010/main" val="279695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AB96-4A07-4D90-B373-FEC52956873E}"/>
              </a:ext>
            </a:extLst>
          </p:cNvPr>
          <p:cNvSpPr>
            <a:spLocks noGrp="1"/>
          </p:cNvSpPr>
          <p:nvPr>
            <p:ph type="title"/>
          </p:nvPr>
        </p:nvSpPr>
        <p:spPr>
          <a:xfrm>
            <a:off x="1168523" y="1287263"/>
            <a:ext cx="9706621" cy="3844030"/>
          </a:xfrm>
        </p:spPr>
        <p:txBody>
          <a:bodyPr>
            <a:normAutofit/>
          </a:bodyPr>
          <a:lstStyle/>
          <a:p>
            <a:r>
              <a:rPr lang="en-US" sz="5400" dirty="0"/>
              <a:t>At such a crucial time when world is fighting from a pandemic there is need for this project to analyze and know public interests</a:t>
            </a:r>
          </a:p>
        </p:txBody>
      </p:sp>
    </p:spTree>
    <p:extLst>
      <p:ext uri="{BB962C8B-B14F-4D97-AF65-F5344CB8AC3E}">
        <p14:creationId xmlns:p14="http://schemas.microsoft.com/office/powerpoint/2010/main" val="266101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0CEA-40E0-4F3C-A28F-9933BAE3E463}"/>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C24992F-9CA6-49F4-9B22-C235AC733400}"/>
              </a:ext>
            </a:extLst>
          </p:cNvPr>
          <p:cNvSpPr>
            <a:spLocks noGrp="1"/>
          </p:cNvSpPr>
          <p:nvPr>
            <p:ph idx="1"/>
          </p:nvPr>
        </p:nvSpPr>
        <p:spPr/>
        <p:txBody>
          <a:bodyPr/>
          <a:lstStyle/>
          <a:p>
            <a:r>
              <a:rPr lang="en-US" dirty="0"/>
              <a:t>GOING TO COMPUTE TWITTER TWEET AND ANALYSE THE SENTIMENTS USING PYTHON</a:t>
            </a:r>
          </a:p>
          <a:p>
            <a:r>
              <a:rPr lang="en-US" dirty="0"/>
              <a:t>CREATING VISUALISING DASHBOARD SHOWING THE SENTIMENTS OF COVID RELATED TWEETS VIA WEBSITE.</a:t>
            </a:r>
          </a:p>
          <a:p>
            <a:endParaRPr lang="en-US" dirty="0"/>
          </a:p>
        </p:txBody>
      </p:sp>
    </p:spTree>
    <p:extLst>
      <p:ext uri="{BB962C8B-B14F-4D97-AF65-F5344CB8AC3E}">
        <p14:creationId xmlns:p14="http://schemas.microsoft.com/office/powerpoint/2010/main" val="91076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92A547-2339-4C2D-A1EB-E4B4DD4200F0}"/>
              </a:ext>
            </a:extLst>
          </p:cNvPr>
          <p:cNvPicPr>
            <a:picLocks noChangeAspect="1"/>
          </p:cNvPicPr>
          <p:nvPr/>
        </p:nvPicPr>
        <p:blipFill>
          <a:blip r:embed="rId2"/>
          <a:stretch>
            <a:fillRect/>
          </a:stretch>
        </p:blipFill>
        <p:spPr>
          <a:xfrm>
            <a:off x="944917" y="878149"/>
            <a:ext cx="10456982" cy="5353975"/>
          </a:xfrm>
          <a:prstGeom prst="rect">
            <a:avLst/>
          </a:prstGeom>
        </p:spPr>
      </p:pic>
    </p:spTree>
    <p:extLst>
      <p:ext uri="{BB962C8B-B14F-4D97-AF65-F5344CB8AC3E}">
        <p14:creationId xmlns:p14="http://schemas.microsoft.com/office/powerpoint/2010/main" val="14239102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775A23-75CA-4614-9647-C9B2CE742CA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A451F4C-A3A1-4FF3-AEA5-AE3EFF175B02}">
  <ds:schemaRefs>
    <ds:schemaRef ds:uri="http://schemas.microsoft.com/sharepoint/v3/contenttype/forms"/>
  </ds:schemaRefs>
</ds:datastoreItem>
</file>

<file path=customXml/itemProps3.xml><?xml version="1.0" encoding="utf-8"?>
<ds:datastoreItem xmlns:ds="http://schemas.openxmlformats.org/officeDocument/2006/customXml" ds:itemID="{F009F5EF-575C-40E7-A9C5-EC1F2A554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323</TotalTime>
  <Words>592</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&amp;quot</vt:lpstr>
      <vt:lpstr>Arial</vt:lpstr>
      <vt:lpstr>Calibri</vt:lpstr>
      <vt:lpstr>Garamond</vt:lpstr>
      <vt:lpstr>medium-content-serif-font</vt:lpstr>
      <vt:lpstr>Montserrat</vt:lpstr>
      <vt:lpstr>Roboto</vt:lpstr>
      <vt:lpstr>Organic</vt:lpstr>
      <vt:lpstr>Sentiment Analysis of COVID-19 Tweets – Visualization Dashboard</vt:lpstr>
      <vt:lpstr>PROBLEM STATEMENT</vt:lpstr>
      <vt:lpstr>PowerPoint Presentation</vt:lpstr>
      <vt:lpstr>PowerPoint Presentation</vt:lpstr>
      <vt:lpstr>WHY TWITTER ?</vt:lpstr>
      <vt:lpstr>PowerPoint Presentation</vt:lpstr>
      <vt:lpstr>At such a crucial time when world is fighting from a pandemic there is need for this project to analyze and know public interests</vt:lpstr>
      <vt:lpstr>SOLUTION</vt:lpstr>
      <vt:lpstr>PowerPoint Presentation</vt:lpstr>
      <vt:lpstr>PowerPoint Presentation</vt:lpstr>
      <vt:lpstr>PowerPoint Presentation</vt:lpstr>
      <vt:lpstr>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COVID-19 Tweets – Visualization Dashboard</dc:title>
  <dc:creator>syeda reeha quasar</dc:creator>
  <cp:lastModifiedBy>syeda reeha quasar</cp:lastModifiedBy>
  <cp:revision>6</cp:revision>
  <dcterms:created xsi:type="dcterms:W3CDTF">2020-06-07T10:01:32Z</dcterms:created>
  <dcterms:modified xsi:type="dcterms:W3CDTF">2020-06-07T17:03:55Z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