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21ff25e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21ff25e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21ff25e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21ff25e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21ff25e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1ff25e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21ff25e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21ff25e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6e67f2f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6e67f2f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c20437e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c20437e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c20437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c20437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6e67f2f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6e67f2f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96e67f2f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6e67f2f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c21ff25e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21ff25e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96c31cb39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6c31cb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21ff25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21ff25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21ff25e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21ff25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c21ff25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21ff25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21ff25e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21ff25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5500" y="1515450"/>
            <a:ext cx="8222100" cy="3037200"/>
          </a:xfrm>
          <a:prstGeom prst="rect">
            <a:avLst/>
          </a:prstGeom>
          <a:no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rgbClr val="FFFFFF"/>
                </a:solidFill>
                <a:latin typeface="Montserrat"/>
                <a:ea typeface="Montserrat"/>
                <a:cs typeface="Montserrat"/>
                <a:sym typeface="Montserrat"/>
              </a:rPr>
              <a:t>TEAM NAME: </a:t>
            </a:r>
            <a:r>
              <a:rPr lang="en" sz="2500">
                <a:solidFill>
                  <a:srgbClr val="FFFFFF"/>
                </a:solidFill>
                <a:latin typeface="Montserrat"/>
                <a:ea typeface="Montserrat"/>
                <a:cs typeface="Montserrat"/>
                <a:sym typeface="Montserrat"/>
              </a:rPr>
              <a:t>DEXTER</a:t>
            </a:r>
            <a:endParaRPr sz="25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2500">
                <a:solidFill>
                  <a:srgbClr val="FFFFFF"/>
                </a:solidFill>
                <a:latin typeface="Montserrat"/>
                <a:ea typeface="Montserrat"/>
                <a:cs typeface="Montserrat"/>
                <a:sym typeface="Montserrat"/>
              </a:rPr>
              <a:t>TEAM MEMBERS: </a:t>
            </a:r>
            <a:endParaRPr b="1" sz="2500">
              <a:solidFill>
                <a:srgbClr val="FFFFFF"/>
              </a:solidFill>
              <a:latin typeface="Montserrat"/>
              <a:ea typeface="Montserrat"/>
              <a:cs typeface="Montserrat"/>
              <a:sym typeface="Montserrat"/>
            </a:endParaRPr>
          </a:p>
          <a:p>
            <a:pPr indent="-349250" lvl="0" marL="457200" rtl="0" algn="l">
              <a:spcBef>
                <a:spcPts val="0"/>
              </a:spcBef>
              <a:spcAft>
                <a:spcPts val="0"/>
              </a:spcAft>
              <a:buClr>
                <a:srgbClr val="FFFFFF"/>
              </a:buClr>
              <a:buSzPts val="1900"/>
              <a:buFont typeface="Montserrat"/>
              <a:buAutoNum type="arabicPeriod"/>
            </a:pPr>
            <a:r>
              <a:rPr lang="en" sz="1900">
                <a:solidFill>
                  <a:srgbClr val="FFFFFF"/>
                </a:solidFill>
                <a:latin typeface="Montserrat"/>
                <a:ea typeface="Montserrat"/>
                <a:cs typeface="Montserrat"/>
                <a:sym typeface="Montserrat"/>
              </a:rPr>
              <a:t>Neelam Somai (Group Leader)</a:t>
            </a:r>
            <a:endParaRPr sz="1900">
              <a:solidFill>
                <a:srgbClr val="FFFFFF"/>
              </a:solidFill>
              <a:latin typeface="Montserrat"/>
              <a:ea typeface="Montserrat"/>
              <a:cs typeface="Montserrat"/>
              <a:sym typeface="Montserrat"/>
            </a:endParaRPr>
          </a:p>
          <a:p>
            <a:pPr indent="-349250" lvl="0" marL="457200" rtl="0" algn="l">
              <a:spcBef>
                <a:spcPts val="0"/>
              </a:spcBef>
              <a:spcAft>
                <a:spcPts val="0"/>
              </a:spcAft>
              <a:buClr>
                <a:srgbClr val="FFFFFF"/>
              </a:buClr>
              <a:buSzPts val="1900"/>
              <a:buFont typeface="Montserrat"/>
              <a:buAutoNum type="arabicPeriod"/>
            </a:pPr>
            <a:r>
              <a:rPr lang="en" sz="1900">
                <a:latin typeface="Montserrat"/>
                <a:ea typeface="Montserrat"/>
                <a:cs typeface="Montserrat"/>
                <a:sym typeface="Montserrat"/>
              </a:rPr>
              <a:t>Gayatri Patil</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AutoNum type="arabicPeriod"/>
            </a:pPr>
            <a:r>
              <a:rPr lang="en" sz="1900">
                <a:latin typeface="Montserrat"/>
                <a:ea typeface="Montserrat"/>
                <a:cs typeface="Montserrat"/>
                <a:sym typeface="Montserrat"/>
              </a:rPr>
              <a:t>Yash Mate</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AutoNum type="arabicPeriod"/>
            </a:pPr>
            <a:r>
              <a:rPr lang="en" sz="1900">
                <a:latin typeface="Montserrat"/>
                <a:ea typeface="Montserrat"/>
                <a:cs typeface="Montserrat"/>
                <a:sym typeface="Montserrat"/>
              </a:rPr>
              <a:t>Gaurav Tirodkar</a:t>
            </a:r>
            <a:r>
              <a:rPr lang="en" sz="1900">
                <a:solidFill>
                  <a:srgbClr val="FFFFFF"/>
                </a:solidFill>
                <a:latin typeface="Montserrat"/>
                <a:ea typeface="Montserrat"/>
                <a:cs typeface="Montserrat"/>
                <a:sym typeface="Montserrat"/>
              </a:rPr>
              <a:t>  </a:t>
            </a:r>
            <a:r>
              <a:rPr lang="en" sz="1900">
                <a:solidFill>
                  <a:srgbClr val="FFFFFF"/>
                </a:solidFill>
                <a:latin typeface="Montserrat"/>
                <a:ea typeface="Montserrat"/>
                <a:cs typeface="Montserrat"/>
                <a:sym typeface="Montserrat"/>
              </a:rPr>
              <a:t>      </a:t>
            </a:r>
            <a:endParaRPr sz="19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900">
                <a:solidFill>
                  <a:srgbClr val="FFFFFF"/>
                </a:solidFill>
                <a:latin typeface="Montserrat"/>
                <a:ea typeface="Montserrat"/>
                <a:cs typeface="Montserrat"/>
                <a:sym typeface="Montserrat"/>
              </a:rPr>
              <a:t>                                            </a:t>
            </a:r>
            <a:endParaRPr sz="1900">
              <a:solidFill>
                <a:srgbClr val="FFFF00"/>
              </a:solidFill>
              <a:latin typeface="Montserrat"/>
              <a:ea typeface="Montserrat"/>
              <a:cs typeface="Montserrat"/>
              <a:sym typeface="Montserrat"/>
            </a:endParaRPr>
          </a:p>
          <a:p>
            <a:pPr indent="0" lvl="0" marL="0" rtl="0" algn="l">
              <a:spcBef>
                <a:spcPts val="0"/>
              </a:spcBef>
              <a:spcAft>
                <a:spcPts val="0"/>
              </a:spcAft>
              <a:buNone/>
            </a:pPr>
            <a:r>
              <a:rPr b="1" lang="en" sz="2500">
                <a:solidFill>
                  <a:srgbClr val="FFFFFF"/>
                </a:solidFill>
                <a:latin typeface="Montserrat"/>
                <a:ea typeface="Montserrat"/>
                <a:cs typeface="Montserrat"/>
                <a:sym typeface="Montserrat"/>
              </a:rPr>
              <a:t>TITLE :</a:t>
            </a:r>
            <a:r>
              <a:rPr lang="en" sz="2500">
                <a:solidFill>
                  <a:srgbClr val="FFFFFF"/>
                </a:solidFill>
                <a:latin typeface="Montserrat"/>
                <a:ea typeface="Montserrat"/>
                <a:cs typeface="Montserrat"/>
                <a:sym typeface="Montserrat"/>
              </a:rPr>
              <a:t> </a:t>
            </a:r>
            <a:r>
              <a:rPr lang="en" sz="1900">
                <a:latin typeface="Montserrat"/>
                <a:ea typeface="Montserrat"/>
                <a:cs typeface="Montserrat"/>
                <a:sym typeface="Montserrat"/>
              </a:rPr>
              <a:t>Optimized Warehouse Management of Perishable Goods for a Food Delivery Company</a:t>
            </a:r>
            <a:endParaRPr sz="1900">
              <a:solidFill>
                <a:srgbClr val="FFFFFF"/>
              </a:solidFill>
              <a:latin typeface="Montserrat"/>
              <a:ea typeface="Montserrat"/>
              <a:cs typeface="Montserrat"/>
              <a:sym typeface="Montserrat"/>
            </a:endParaRPr>
          </a:p>
        </p:txBody>
      </p:sp>
      <p:sp>
        <p:nvSpPr>
          <p:cNvPr id="68" name="Google Shape;68;p13"/>
          <p:cNvSpPr txBox="1"/>
          <p:nvPr>
            <p:ph idx="1" type="subTitle"/>
          </p:nvPr>
        </p:nvSpPr>
        <p:spPr>
          <a:xfrm>
            <a:off x="390525" y="711772"/>
            <a:ext cx="8222100" cy="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Montserrat"/>
                <a:ea typeface="Montserrat"/>
                <a:cs typeface="Montserrat"/>
                <a:sym typeface="Montserrat"/>
              </a:rPr>
              <a:t>IBM Hack Challenge 2020</a:t>
            </a:r>
            <a:endParaRPr sz="40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UI - Meal Analysis</a:t>
            </a:r>
            <a:endParaRPr b="1" sz="2800">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1571350" y="723975"/>
            <a:ext cx="6001282" cy="4219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UI- Feedback Form and Tone Analysis</a:t>
            </a:r>
            <a:endParaRPr b="1" sz="2800">
              <a:latin typeface="Montserrat"/>
              <a:ea typeface="Montserrat"/>
              <a:cs typeface="Montserrat"/>
              <a:sym typeface="Montserrat"/>
            </a:endParaRPr>
          </a:p>
        </p:txBody>
      </p:sp>
      <p:pic>
        <p:nvPicPr>
          <p:cNvPr id="129" name="Google Shape;129;p23"/>
          <p:cNvPicPr preferRelativeResize="0"/>
          <p:nvPr/>
        </p:nvPicPr>
        <p:blipFill>
          <a:blip r:embed="rId3">
            <a:alphaModFix/>
          </a:blip>
          <a:stretch>
            <a:fillRect/>
          </a:stretch>
        </p:blipFill>
        <p:spPr>
          <a:xfrm>
            <a:off x="152400" y="1057138"/>
            <a:ext cx="8839200" cy="3535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UI - Sentiment Analysis</a:t>
            </a:r>
            <a:endParaRPr b="1" sz="2800">
              <a:latin typeface="Montserrat"/>
              <a:ea typeface="Montserrat"/>
              <a:cs typeface="Montserrat"/>
              <a:sym typeface="Montserrat"/>
            </a:endParaRPr>
          </a:p>
        </p:txBody>
      </p:sp>
      <p:pic>
        <p:nvPicPr>
          <p:cNvPr id="135" name="Google Shape;135;p24"/>
          <p:cNvPicPr preferRelativeResize="0"/>
          <p:nvPr/>
        </p:nvPicPr>
        <p:blipFill>
          <a:blip r:embed="rId3">
            <a:alphaModFix/>
          </a:blip>
          <a:stretch>
            <a:fillRect/>
          </a:stretch>
        </p:blipFill>
        <p:spPr>
          <a:xfrm>
            <a:off x="1387363" y="739800"/>
            <a:ext cx="6369283" cy="42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UI - ChatBot </a:t>
            </a:r>
            <a:endParaRPr b="1" sz="2800">
              <a:latin typeface="Montserrat"/>
              <a:ea typeface="Montserrat"/>
              <a:cs typeface="Montserrat"/>
              <a:sym typeface="Montserrat"/>
            </a:endParaRPr>
          </a:p>
        </p:txBody>
      </p:sp>
      <p:pic>
        <p:nvPicPr>
          <p:cNvPr id="141" name="Google Shape;141;p25"/>
          <p:cNvPicPr preferRelativeResize="0"/>
          <p:nvPr/>
        </p:nvPicPr>
        <p:blipFill>
          <a:blip r:embed="rId3">
            <a:alphaModFix/>
          </a:blip>
          <a:stretch>
            <a:fillRect/>
          </a:stretch>
        </p:blipFill>
        <p:spPr>
          <a:xfrm>
            <a:off x="152400" y="771450"/>
            <a:ext cx="8839200" cy="27484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BUSINESS IMPACT </a:t>
            </a:r>
            <a:endParaRPr b="1" sz="3200">
              <a:latin typeface="Montserrat"/>
              <a:ea typeface="Montserrat"/>
              <a:cs typeface="Montserrat"/>
              <a:sym typeface="Montserrat"/>
            </a:endParaRPr>
          </a:p>
        </p:txBody>
      </p:sp>
      <p:sp>
        <p:nvSpPr>
          <p:cNvPr id="147" name="Google Shape;147;p26"/>
          <p:cNvSpPr txBox="1"/>
          <p:nvPr>
            <p:ph idx="1" type="body"/>
          </p:nvPr>
        </p:nvSpPr>
        <p:spPr>
          <a:xfrm>
            <a:off x="420300" y="1729150"/>
            <a:ext cx="3999900" cy="271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000000"/>
                </a:solidFill>
                <a:latin typeface="Montserrat"/>
                <a:ea typeface="Montserrat"/>
                <a:cs typeface="Montserrat"/>
                <a:sym typeface="Montserrat"/>
              </a:rPr>
              <a:t>BEFORE</a:t>
            </a:r>
            <a:endParaRPr b="1"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Items used to perish in the warehouse only.</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Shortage of food items due to high demand.</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Due to low accuracy of existing systems, inadequate or insufficient orders were placed.</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Monitoring of resources was manhandled leading to low efficiency.</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No help of statistics to analyze patterns.</a:t>
            </a:r>
            <a:endParaRPr sz="16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600">
              <a:solidFill>
                <a:srgbClr val="000000"/>
              </a:solidFill>
              <a:latin typeface="Montserrat"/>
              <a:ea typeface="Montserrat"/>
              <a:cs typeface="Montserrat"/>
              <a:sym typeface="Montserrat"/>
            </a:endParaRPr>
          </a:p>
          <a:p>
            <a:pPr indent="0" lvl="0" marL="0" rtl="0" algn="l">
              <a:lnSpc>
                <a:spcPct val="100000"/>
              </a:lnSpc>
              <a:spcBef>
                <a:spcPts val="0"/>
              </a:spcBef>
              <a:spcAft>
                <a:spcPts val="1600"/>
              </a:spcAft>
              <a:buNone/>
            </a:pPr>
            <a:r>
              <a:t/>
            </a:r>
            <a:endParaRPr b="1" sz="2800">
              <a:solidFill>
                <a:srgbClr val="000000"/>
              </a:solidFill>
              <a:latin typeface="Montserrat"/>
              <a:ea typeface="Montserrat"/>
              <a:cs typeface="Montserrat"/>
              <a:sym typeface="Montserrat"/>
            </a:endParaRPr>
          </a:p>
        </p:txBody>
      </p:sp>
      <p:sp>
        <p:nvSpPr>
          <p:cNvPr id="148" name="Google Shape;148;p26"/>
          <p:cNvSpPr txBox="1"/>
          <p:nvPr>
            <p:ph idx="2" type="body"/>
          </p:nvPr>
        </p:nvSpPr>
        <p:spPr>
          <a:xfrm>
            <a:off x="4694100" y="1729150"/>
            <a:ext cx="3999900" cy="271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000000"/>
                </a:solidFill>
                <a:latin typeface="Montserrat"/>
                <a:ea typeface="Montserrat"/>
                <a:cs typeface="Montserrat"/>
                <a:sym typeface="Montserrat"/>
              </a:rPr>
              <a:t>AFTER</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Accurate prediction with ML assistance on requirements.</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Data visualisation graphs for warehouse owners</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analyze and make smart business decisions.</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Virtual Assistance</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Tone Analysis of Feedback</a:t>
            </a:r>
            <a:endParaRPr sz="1600">
              <a:solidFill>
                <a:srgbClr val="000000"/>
              </a:solidFill>
              <a:latin typeface="Montserrat"/>
              <a:ea typeface="Montserrat"/>
              <a:cs typeface="Montserrat"/>
              <a:sym typeface="Montserrat"/>
            </a:endParaRPr>
          </a:p>
          <a:p>
            <a:pPr indent="0" lvl="0" marL="0" rtl="0" algn="l">
              <a:spcBef>
                <a:spcPts val="0"/>
              </a:spcBef>
              <a:spcAft>
                <a:spcPts val="1600"/>
              </a:spcAft>
              <a:buNone/>
            </a:pPr>
            <a:r>
              <a:t/>
            </a:r>
            <a:endParaRPr b="1" sz="280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HURDLES &amp; EXPERIENCE</a:t>
            </a:r>
            <a:endParaRPr b="1" sz="3200">
              <a:latin typeface="Montserrat"/>
              <a:ea typeface="Montserrat"/>
              <a:cs typeface="Montserrat"/>
              <a:sym typeface="Montserrat"/>
            </a:endParaRPr>
          </a:p>
        </p:txBody>
      </p:sp>
      <p:sp>
        <p:nvSpPr>
          <p:cNvPr id="154" name="Google Shape;154;p2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rgbClr val="000000"/>
                </a:solidFill>
                <a:latin typeface="Montserrat"/>
                <a:ea typeface="Montserrat"/>
                <a:cs typeface="Montserrat"/>
                <a:sym typeface="Montserrat"/>
              </a:rPr>
              <a:t>HURDLES</a:t>
            </a:r>
            <a:endParaRPr b="1" sz="28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None/>
            </a:pPr>
            <a:r>
              <a:t/>
            </a:r>
            <a:endParaRPr b="1"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Could not find IBM ML support for Catboost Model</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Lack of online resources for using csv node in Node-Red</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Integrating ui builder node with Node-Red dashboard</a:t>
            </a:r>
            <a:endParaRPr sz="1600">
              <a:solidFill>
                <a:srgbClr val="000000"/>
              </a:solidFill>
              <a:latin typeface="Montserrat"/>
              <a:ea typeface="Montserrat"/>
              <a:cs typeface="Montserrat"/>
              <a:sym typeface="Montserrat"/>
            </a:endParaRPr>
          </a:p>
          <a:p>
            <a:pPr indent="0" lvl="0" marL="914400" rtl="0" algn="just">
              <a:lnSpc>
                <a:spcPct val="100000"/>
              </a:lnSpc>
              <a:spcBef>
                <a:spcPts val="0"/>
              </a:spcBef>
              <a:spcAft>
                <a:spcPts val="0"/>
              </a:spcAft>
              <a:buNone/>
            </a:pPr>
            <a:r>
              <a:t/>
            </a:r>
            <a:endParaRPr sz="1600">
              <a:solidFill>
                <a:srgbClr val="000000"/>
              </a:solidFill>
              <a:latin typeface="Montserrat"/>
              <a:ea typeface="Montserrat"/>
              <a:cs typeface="Montserrat"/>
              <a:sym typeface="Montserrat"/>
            </a:endParaRPr>
          </a:p>
          <a:p>
            <a:pPr indent="0" lvl="0" marL="0" rtl="0" algn="l">
              <a:spcBef>
                <a:spcPts val="0"/>
              </a:spcBef>
              <a:spcAft>
                <a:spcPts val="1600"/>
              </a:spcAft>
              <a:buNone/>
            </a:pPr>
            <a:r>
              <a:t/>
            </a:r>
            <a:endParaRPr b="1" sz="2800">
              <a:solidFill>
                <a:srgbClr val="000000"/>
              </a:solidFill>
              <a:latin typeface="Montserrat"/>
              <a:ea typeface="Montserrat"/>
              <a:cs typeface="Montserrat"/>
              <a:sym typeface="Montserrat"/>
            </a:endParaRPr>
          </a:p>
        </p:txBody>
      </p:sp>
      <p:sp>
        <p:nvSpPr>
          <p:cNvPr id="155" name="Google Shape;155;p2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rgbClr val="000000"/>
                </a:solidFill>
                <a:latin typeface="Montserrat"/>
                <a:ea typeface="Montserrat"/>
                <a:cs typeface="Montserrat"/>
                <a:sym typeface="Montserrat"/>
              </a:rPr>
              <a:t>EXPERIENCE</a:t>
            </a:r>
            <a:endParaRPr b="1" sz="2800">
              <a:solidFill>
                <a:srgbClr val="000000"/>
              </a:solidFill>
              <a:latin typeface="Montserrat"/>
              <a:ea typeface="Montserrat"/>
              <a:cs typeface="Montserrat"/>
              <a:sym typeface="Montserrat"/>
            </a:endParaRPr>
          </a:p>
          <a:p>
            <a:pPr indent="0" lvl="0" marL="457200" rtl="0" algn="just">
              <a:lnSpc>
                <a:spcPct val="100000"/>
              </a:lnSpc>
              <a:spcBef>
                <a:spcPts val="0"/>
              </a:spcBef>
              <a:spcAft>
                <a:spcPts val="0"/>
              </a:spcAft>
              <a:buNone/>
            </a:pPr>
            <a:r>
              <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Hands on experience with cloud services</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Excellent courses offered</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Project management and implementation systematically</a:t>
            </a:r>
            <a:endParaRPr sz="1600">
              <a:solidFill>
                <a:srgbClr val="000000"/>
              </a:solidFill>
              <a:latin typeface="Montserrat"/>
              <a:ea typeface="Montserrat"/>
              <a:cs typeface="Montserrat"/>
              <a:sym typeface="Montserrat"/>
            </a:endParaRPr>
          </a:p>
          <a:p>
            <a:pPr indent="0" lvl="0" marL="0" rtl="0" algn="l">
              <a:spcBef>
                <a:spcPts val="0"/>
              </a:spcBef>
              <a:spcAft>
                <a:spcPts val="1600"/>
              </a:spcAft>
              <a:buNone/>
            </a:pPr>
            <a:r>
              <a:t/>
            </a:r>
            <a:endParaRPr b="1" sz="2800">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CONTRIBUTION</a:t>
            </a:r>
            <a:endParaRPr/>
          </a:p>
        </p:txBody>
      </p:sp>
      <p:sp>
        <p:nvSpPr>
          <p:cNvPr id="161" name="Google Shape;161;p28"/>
          <p:cNvSpPr txBox="1"/>
          <p:nvPr>
            <p:ph idx="1" type="body"/>
          </p:nvPr>
        </p:nvSpPr>
        <p:spPr>
          <a:xfrm>
            <a:off x="471900" y="1729150"/>
            <a:ext cx="8222100" cy="271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AutoNum type="arabicPeriod"/>
            </a:pPr>
            <a:r>
              <a:rPr lang="en" sz="1600">
                <a:solidFill>
                  <a:srgbClr val="000000"/>
                </a:solidFill>
                <a:latin typeface="Montserrat"/>
                <a:ea typeface="Montserrat"/>
                <a:cs typeface="Montserrat"/>
                <a:sym typeface="Montserrat"/>
              </a:rPr>
              <a:t>Neelam Somai:</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Research and UI design</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Documentation</a:t>
            </a:r>
            <a:endParaRPr sz="1600">
              <a:solidFill>
                <a:srgbClr val="000000"/>
              </a:solidFill>
              <a:latin typeface="Montserrat"/>
              <a:ea typeface="Montserrat"/>
              <a:cs typeface="Montserrat"/>
              <a:sym typeface="Montserrat"/>
            </a:endParaRPr>
          </a:p>
          <a:p>
            <a:pPr indent="-330200" lvl="0" marL="457200" rtl="0" algn="l">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Gayatri Patil:</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UI and Integration</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Deployment</a:t>
            </a:r>
            <a:endParaRPr sz="1600">
              <a:solidFill>
                <a:srgbClr val="000000"/>
              </a:solidFill>
              <a:latin typeface="Montserrat"/>
              <a:ea typeface="Montserrat"/>
              <a:cs typeface="Montserrat"/>
              <a:sym typeface="Montserrat"/>
            </a:endParaRPr>
          </a:p>
          <a:p>
            <a:pPr indent="-330200" lvl="0" marL="457200" rtl="0" algn="l">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Gaurav Tirodkar:</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ML Prediction</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Dashboard</a:t>
            </a:r>
            <a:endParaRPr sz="1600">
              <a:solidFill>
                <a:srgbClr val="000000"/>
              </a:solidFill>
              <a:latin typeface="Montserrat"/>
              <a:ea typeface="Montserrat"/>
              <a:cs typeface="Montserrat"/>
              <a:sym typeface="Montserrat"/>
            </a:endParaRPr>
          </a:p>
          <a:p>
            <a:pPr indent="-330200" lvl="0" marL="457200" rtl="0" algn="l">
              <a:lnSpc>
                <a:spcPct val="100000"/>
              </a:lnSpc>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Yash Mate:</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ML Model</a:t>
            </a:r>
            <a:endParaRPr sz="1600">
              <a:solidFill>
                <a:srgbClr val="000000"/>
              </a:solidFill>
              <a:latin typeface="Montserrat"/>
              <a:ea typeface="Montserrat"/>
              <a:cs typeface="Montserrat"/>
              <a:sym typeface="Montserrat"/>
            </a:endParaRPr>
          </a:p>
          <a:p>
            <a:pPr indent="-330200" lvl="1" marL="914400" rtl="0" algn="l">
              <a:lnSpc>
                <a:spcPct val="100000"/>
              </a:lnSpc>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Functionalities</a:t>
            </a:r>
            <a:endParaRPr sz="1600">
              <a:solidFill>
                <a:srgbClr val="000000"/>
              </a:solidFill>
              <a:latin typeface="Montserrat"/>
              <a:ea typeface="Montserrat"/>
              <a:cs typeface="Montserrat"/>
              <a:sym typeface="Montserrat"/>
            </a:endParaRPr>
          </a:p>
          <a:p>
            <a:pPr indent="0" lvl="0" marL="0" rtl="0" algn="l">
              <a:lnSpc>
                <a:spcPct val="100000"/>
              </a:lnSpc>
              <a:spcBef>
                <a:spcPts val="0"/>
              </a:spcBef>
              <a:spcAft>
                <a:spcPts val="1600"/>
              </a:spcAft>
              <a:buNone/>
            </a:pPr>
            <a:r>
              <a:t/>
            </a:r>
            <a:endParaRPr sz="160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60950" y="1412225"/>
            <a:ext cx="8222100" cy="21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THANK YOU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PROBLEM DESCRIPTION</a:t>
            </a:r>
            <a:endParaRPr b="1">
              <a:latin typeface="Montserrat"/>
              <a:ea typeface="Montserrat"/>
              <a:cs typeface="Montserrat"/>
              <a:sym typeface="Montserrat"/>
            </a:endParaRPr>
          </a:p>
        </p:txBody>
      </p:sp>
      <p:sp>
        <p:nvSpPr>
          <p:cNvPr id="74" name="Google Shape;74;p14"/>
          <p:cNvSpPr txBox="1"/>
          <p:nvPr>
            <p:ph idx="1" type="body"/>
          </p:nvPr>
        </p:nvSpPr>
        <p:spPr>
          <a:xfrm>
            <a:off x="471900" y="190562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latin typeface="Montserrat"/>
                <a:ea typeface="Montserrat"/>
                <a:cs typeface="Montserrat"/>
                <a:sym typeface="Montserrat"/>
              </a:rPr>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majority of raw materials is done on weekly basis and since the raw material is perishable, the procurement planning is of utmost importance.</a:t>
            </a:r>
            <a:endParaRPr>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b="1" lang="en" sz="3200">
                <a:latin typeface="Montserrat"/>
                <a:ea typeface="Montserrat"/>
                <a:cs typeface="Montserrat"/>
                <a:sym typeface="Montserrat"/>
              </a:rPr>
              <a:t>OBJECTIVES</a:t>
            </a:r>
            <a:endParaRPr b="1" sz="3200"/>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Forecasting demand for every product in every warehouse</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Robust Database Architecture</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Gradient Boosting Machine Learning </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Interactive Visualization </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An integrated virtual assistant </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Sentiment Analysis </a:t>
            </a:r>
            <a:endParaRPr sz="1600">
              <a:solidFill>
                <a:srgbClr val="000000"/>
              </a:solidFill>
              <a:latin typeface="Montserrat"/>
              <a:ea typeface="Montserrat"/>
              <a:cs typeface="Montserrat"/>
              <a:sym typeface="Montserrat"/>
            </a:endParaRPr>
          </a:p>
          <a:p>
            <a:pPr indent="-330200" lvl="0" marL="457200" rtl="0" algn="just">
              <a:lnSpc>
                <a:spcPct val="10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Tone Analyzer to predict the sentiment of users review.</a:t>
            </a:r>
            <a:endParaRPr sz="1600">
              <a:solidFill>
                <a:srgbClr val="000000"/>
              </a:solidFill>
              <a:latin typeface="Montserrat"/>
              <a:ea typeface="Montserrat"/>
              <a:cs typeface="Montserrat"/>
              <a:sym typeface="Montserrat"/>
            </a:endParaRPr>
          </a:p>
          <a:p>
            <a:pPr indent="0" lvl="0" marL="457200" rtl="0" algn="just">
              <a:lnSpc>
                <a:spcPct val="100000"/>
              </a:lnSpc>
              <a:spcBef>
                <a:spcPts val="0"/>
              </a:spcBef>
              <a:spcAft>
                <a:spcPts val="0"/>
              </a:spcAft>
              <a:buNone/>
            </a:pPr>
            <a:r>
              <a:t/>
            </a:r>
            <a:endParaRPr sz="16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300">
              <a:solidFill>
                <a:srgbClr val="000000"/>
              </a:solidFill>
              <a:latin typeface="Montserrat"/>
              <a:ea typeface="Montserrat"/>
              <a:cs typeface="Montserrat"/>
              <a:sym typeface="Montserrat"/>
            </a:endParaRPr>
          </a:p>
          <a:p>
            <a:pPr indent="0" lvl="0" marL="0" rtl="0" algn="l">
              <a:spcBef>
                <a:spcPts val="0"/>
              </a:spcBef>
              <a:spcAft>
                <a:spcPts val="1600"/>
              </a:spcAft>
              <a:buNone/>
            </a:pPr>
            <a:r>
              <a:t/>
            </a:r>
            <a:endParaRPr sz="16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LITERATURE SURVEY</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Snappi Warehouse:</a:t>
            </a:r>
            <a:endParaRPr sz="1600">
              <a:solidFill>
                <a:srgbClr val="000000"/>
              </a:solidFill>
              <a:latin typeface="Montserrat"/>
              <a:ea typeface="Montserrat"/>
              <a:cs typeface="Montserrat"/>
              <a:sym typeface="Montserrat"/>
            </a:endParaRPr>
          </a:p>
          <a:p>
            <a:pPr indent="-330200" lvl="1" marL="914400" rtl="0" algn="l">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Track goods shipped in and out</a:t>
            </a:r>
            <a:endParaRPr sz="1600">
              <a:solidFill>
                <a:srgbClr val="000000"/>
              </a:solidFill>
              <a:latin typeface="Montserrat"/>
              <a:ea typeface="Montserrat"/>
              <a:cs typeface="Montserrat"/>
              <a:sym typeface="Montserrat"/>
            </a:endParaRPr>
          </a:p>
          <a:p>
            <a:pPr indent="-330200" lvl="1" marL="914400" rtl="0" algn="l">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Create supply records</a:t>
            </a:r>
            <a:endParaRPr sz="1600">
              <a:solidFill>
                <a:srgbClr val="000000"/>
              </a:solidFill>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LoMag Warehouse Management:</a:t>
            </a:r>
            <a:endParaRPr sz="1600">
              <a:solidFill>
                <a:srgbClr val="000000"/>
              </a:solidFill>
              <a:latin typeface="Montserrat"/>
              <a:ea typeface="Montserrat"/>
              <a:cs typeface="Montserrat"/>
              <a:sym typeface="Montserrat"/>
            </a:endParaRPr>
          </a:p>
          <a:p>
            <a:pPr indent="-330200" lvl="1" marL="914400" rtl="0" algn="l">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Import Data from excel</a:t>
            </a:r>
            <a:endParaRPr sz="1600">
              <a:solidFill>
                <a:srgbClr val="000000"/>
              </a:solidFill>
              <a:latin typeface="Montserrat"/>
              <a:ea typeface="Montserrat"/>
              <a:cs typeface="Montserrat"/>
              <a:sym typeface="Montserrat"/>
            </a:endParaRPr>
          </a:p>
          <a:p>
            <a:pPr indent="-330200" lvl="1" marL="914400" rtl="0" algn="l">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Create &amp; restore backup copy</a:t>
            </a:r>
            <a:endParaRPr sz="1600">
              <a:solidFill>
                <a:srgbClr val="000000"/>
              </a:solidFill>
              <a:latin typeface="Montserrat"/>
              <a:ea typeface="Montserrat"/>
              <a:cs typeface="Montserrat"/>
              <a:sym typeface="Montserrat"/>
            </a:endParaRPr>
          </a:p>
          <a:p>
            <a:pPr indent="-330200" lvl="0" marL="457200" rtl="0" algn="l">
              <a:spcBef>
                <a:spcPts val="0"/>
              </a:spcBef>
              <a:spcAft>
                <a:spcPts val="0"/>
              </a:spcAft>
              <a:buClr>
                <a:srgbClr val="000000"/>
              </a:buClr>
              <a:buSzPts val="1600"/>
              <a:buFont typeface="Montserrat"/>
              <a:buAutoNum type="arabicPeriod"/>
            </a:pPr>
            <a:r>
              <a:rPr lang="en" sz="1600">
                <a:solidFill>
                  <a:srgbClr val="000000"/>
                </a:solidFill>
                <a:latin typeface="Montserrat"/>
                <a:ea typeface="Montserrat"/>
                <a:cs typeface="Montserrat"/>
                <a:sym typeface="Montserrat"/>
              </a:rPr>
              <a:t>Inventory Now:</a:t>
            </a:r>
            <a:endParaRPr sz="1600">
              <a:solidFill>
                <a:srgbClr val="000000"/>
              </a:solidFill>
              <a:latin typeface="Montserrat"/>
              <a:ea typeface="Montserrat"/>
              <a:cs typeface="Montserrat"/>
              <a:sym typeface="Montserrat"/>
            </a:endParaRPr>
          </a:p>
          <a:p>
            <a:pPr indent="-330200" lvl="1" marL="914400" rtl="0" algn="l">
              <a:spcBef>
                <a:spcPts val="0"/>
              </a:spcBef>
              <a:spcAft>
                <a:spcPts val="0"/>
              </a:spcAft>
              <a:buClr>
                <a:srgbClr val="000000"/>
              </a:buClr>
              <a:buSzPts val="1600"/>
              <a:buFont typeface="Montserrat"/>
              <a:buAutoNum type="alphaLcPeriod"/>
            </a:pPr>
            <a:r>
              <a:rPr lang="en" sz="1600">
                <a:solidFill>
                  <a:srgbClr val="000000"/>
                </a:solidFill>
                <a:latin typeface="Montserrat"/>
                <a:ea typeface="Montserrat"/>
                <a:cs typeface="Montserrat"/>
                <a:sym typeface="Montserrat"/>
              </a:rPr>
              <a:t>Get a snapshot of your inventory</a:t>
            </a:r>
            <a:endParaRPr sz="16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 </a:t>
            </a:r>
            <a:r>
              <a:rPr b="1" lang="en">
                <a:latin typeface="Montserrat"/>
                <a:ea typeface="Montserrat"/>
                <a:cs typeface="Montserrat"/>
                <a:sym typeface="Montserrat"/>
              </a:rPr>
              <a:t>TECH STACK</a:t>
            </a:r>
            <a:r>
              <a:rPr lang="en"/>
              <a:t> </a:t>
            </a:r>
            <a:endParaRPr/>
          </a:p>
        </p:txBody>
      </p:sp>
      <p:sp>
        <p:nvSpPr>
          <p:cNvPr id="92" name="Google Shape;92;p17"/>
          <p:cNvSpPr txBox="1"/>
          <p:nvPr>
            <p:ph idx="1" type="body"/>
          </p:nvPr>
        </p:nvSpPr>
        <p:spPr>
          <a:xfrm>
            <a:off x="471900" y="1812975"/>
            <a:ext cx="3417900" cy="29802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212529"/>
                </a:solidFill>
                <a:highlight>
                  <a:srgbClr val="FFFFFF"/>
                </a:highlight>
                <a:latin typeface="Montserrat"/>
                <a:ea typeface="Montserrat"/>
                <a:cs typeface="Montserrat"/>
                <a:sym typeface="Montserrat"/>
              </a:rPr>
              <a:t>Programming Languages &amp; Frameworks:</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160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Python 3</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IBM Watson Studio</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IBM Cloud for Deployment</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IBM Node-Red</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IBM DB2</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AutoNum type="arabicPeriod"/>
            </a:pPr>
            <a:r>
              <a:rPr lang="en" sz="1500">
                <a:solidFill>
                  <a:srgbClr val="212529"/>
                </a:solidFill>
                <a:highlight>
                  <a:srgbClr val="FFFFFF"/>
                </a:highlight>
                <a:latin typeface="Montserrat"/>
                <a:ea typeface="Montserrat"/>
                <a:cs typeface="Montserrat"/>
                <a:sym typeface="Montserrat"/>
              </a:rPr>
              <a:t>IBM Tone </a:t>
            </a:r>
            <a:r>
              <a:rPr lang="en" sz="1500">
                <a:solidFill>
                  <a:srgbClr val="212529"/>
                </a:solidFill>
                <a:highlight>
                  <a:srgbClr val="FFFFFF"/>
                </a:highlight>
                <a:latin typeface="Montserrat"/>
                <a:ea typeface="Montserrat"/>
                <a:cs typeface="Montserrat"/>
                <a:sym typeface="Montserrat"/>
              </a:rPr>
              <a:t>Analysis</a:t>
            </a:r>
            <a:endParaRPr sz="1500">
              <a:solidFill>
                <a:srgbClr val="212529"/>
              </a:solidFill>
              <a:highlight>
                <a:srgbClr val="FFFFFF"/>
              </a:highlight>
              <a:latin typeface="Montserrat"/>
              <a:ea typeface="Montserrat"/>
              <a:cs typeface="Montserrat"/>
              <a:sym typeface="Montserrat"/>
            </a:endParaRPr>
          </a:p>
          <a:p>
            <a:pPr indent="0" lvl="0" marL="0" rtl="0" algn="l">
              <a:lnSpc>
                <a:spcPct val="150000"/>
              </a:lnSpc>
              <a:spcBef>
                <a:spcPts val="1600"/>
              </a:spcBef>
              <a:spcAft>
                <a:spcPts val="1600"/>
              </a:spcAft>
              <a:buNone/>
            </a:pPr>
            <a:r>
              <a:t/>
            </a:r>
            <a:endParaRPr sz="1600">
              <a:solidFill>
                <a:srgbClr val="212529"/>
              </a:solidFill>
              <a:highlight>
                <a:srgbClr val="FFFFFF"/>
              </a:highlight>
            </a:endParaRPr>
          </a:p>
        </p:txBody>
      </p:sp>
      <p:sp>
        <p:nvSpPr>
          <p:cNvPr id="93" name="Google Shape;93;p17"/>
          <p:cNvSpPr txBox="1"/>
          <p:nvPr>
            <p:ph idx="1" type="body"/>
          </p:nvPr>
        </p:nvSpPr>
        <p:spPr>
          <a:xfrm>
            <a:off x="4996275" y="1812975"/>
            <a:ext cx="3417900" cy="28740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212529"/>
                </a:solidFill>
                <a:highlight>
                  <a:srgbClr val="FFFFFF"/>
                </a:highlight>
                <a:latin typeface="Montserrat"/>
                <a:ea typeface="Montserrat"/>
                <a:cs typeface="Montserrat"/>
                <a:sym typeface="Montserrat"/>
              </a:rPr>
              <a:t>ML Libraries  for Prediction:</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160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Tensorflow</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Kera</a:t>
            </a:r>
            <a:r>
              <a:rPr lang="en" sz="1500">
                <a:solidFill>
                  <a:srgbClr val="212529"/>
                </a:solidFill>
                <a:highlight>
                  <a:srgbClr val="FFFFFF"/>
                </a:highlight>
                <a:latin typeface="Montserrat"/>
                <a:ea typeface="Montserrat"/>
                <a:cs typeface="Montserrat"/>
                <a:sym typeface="Montserrat"/>
              </a:rPr>
              <a:t>s</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Sklearn</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Numpy</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Pandas</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Scipy</a:t>
            </a:r>
            <a:endParaRPr sz="1500">
              <a:solidFill>
                <a:srgbClr val="2125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529"/>
              </a:buClr>
              <a:buSzPts val="1500"/>
              <a:buFont typeface="Montserrat"/>
              <a:buChar char="●"/>
            </a:pPr>
            <a:r>
              <a:rPr lang="en" sz="1500">
                <a:solidFill>
                  <a:srgbClr val="212529"/>
                </a:solidFill>
                <a:highlight>
                  <a:srgbClr val="FFFFFF"/>
                </a:highlight>
                <a:latin typeface="Montserrat"/>
                <a:ea typeface="Montserrat"/>
                <a:cs typeface="Montserrat"/>
                <a:sym typeface="Montserrat"/>
              </a:rPr>
              <a:t>xgboost</a:t>
            </a:r>
            <a:endParaRPr sz="1500">
              <a:solidFill>
                <a:srgbClr val="212529"/>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ML PREDICTION USING CATBOOST</a:t>
            </a:r>
            <a:endParaRPr b="1" sz="2800">
              <a:latin typeface="Montserrat"/>
              <a:ea typeface="Montserrat"/>
              <a:cs typeface="Montserrat"/>
              <a:sym typeface="Montserrat"/>
            </a:endParaRPr>
          </a:p>
        </p:txBody>
      </p:sp>
      <p:pic>
        <p:nvPicPr>
          <p:cNvPr id="99" name="Google Shape;99;p18"/>
          <p:cNvPicPr preferRelativeResize="0"/>
          <p:nvPr/>
        </p:nvPicPr>
        <p:blipFill>
          <a:blip r:embed="rId3">
            <a:alphaModFix/>
          </a:blip>
          <a:stretch>
            <a:fillRect/>
          </a:stretch>
        </p:blipFill>
        <p:spPr>
          <a:xfrm>
            <a:off x="152400" y="771450"/>
            <a:ext cx="8060366"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ML Prediction: Predicted Output</a:t>
            </a:r>
            <a:endParaRPr b="1" sz="2800">
              <a:latin typeface="Montserrat"/>
              <a:ea typeface="Montserrat"/>
              <a:cs typeface="Montserrat"/>
              <a:sym typeface="Montserrat"/>
            </a:endParaRPr>
          </a:p>
        </p:txBody>
      </p:sp>
      <p:pic>
        <p:nvPicPr>
          <p:cNvPr id="105" name="Google Shape;105;p19"/>
          <p:cNvPicPr preferRelativeResize="0"/>
          <p:nvPr/>
        </p:nvPicPr>
        <p:blipFill rotWithShape="1">
          <a:blip r:embed="rId3">
            <a:alphaModFix/>
          </a:blip>
          <a:srcRect b="0" l="-680" r="680" t="0"/>
          <a:stretch/>
        </p:blipFill>
        <p:spPr>
          <a:xfrm>
            <a:off x="91950" y="1243925"/>
            <a:ext cx="8839200" cy="313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HOME PAGE - Dynamic Chart</a:t>
            </a:r>
            <a:endParaRPr b="1" sz="2800">
              <a:latin typeface="Montserrat"/>
              <a:ea typeface="Montserrat"/>
              <a:cs typeface="Montserrat"/>
              <a:sym typeface="Montserrat"/>
            </a:endParaRPr>
          </a:p>
        </p:txBody>
      </p:sp>
      <p:pic>
        <p:nvPicPr>
          <p:cNvPr id="111" name="Google Shape;111;p20"/>
          <p:cNvPicPr preferRelativeResize="0"/>
          <p:nvPr/>
        </p:nvPicPr>
        <p:blipFill>
          <a:blip r:embed="rId3">
            <a:alphaModFix/>
          </a:blip>
          <a:stretch>
            <a:fillRect/>
          </a:stretch>
        </p:blipFill>
        <p:spPr>
          <a:xfrm>
            <a:off x="152400" y="1119625"/>
            <a:ext cx="8839197" cy="3367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UI - Prediction</a:t>
            </a:r>
            <a:r>
              <a:rPr lang="en"/>
              <a:t> </a:t>
            </a:r>
            <a:r>
              <a:rPr b="1" lang="en" sz="2800">
                <a:latin typeface="Montserrat"/>
                <a:ea typeface="Montserrat"/>
                <a:cs typeface="Montserrat"/>
                <a:sym typeface="Montserrat"/>
              </a:rPr>
              <a:t>Visualization</a:t>
            </a:r>
            <a:endParaRPr/>
          </a:p>
        </p:txBody>
      </p:sp>
      <p:pic>
        <p:nvPicPr>
          <p:cNvPr id="117" name="Google Shape;117;p21"/>
          <p:cNvPicPr preferRelativeResize="0"/>
          <p:nvPr/>
        </p:nvPicPr>
        <p:blipFill>
          <a:blip r:embed="rId3">
            <a:alphaModFix/>
          </a:blip>
          <a:stretch>
            <a:fillRect/>
          </a:stretch>
        </p:blipFill>
        <p:spPr>
          <a:xfrm>
            <a:off x="708388" y="755625"/>
            <a:ext cx="7606330" cy="421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