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4" r:id="rId4"/>
    <p:sldId id="266" r:id="rId5"/>
    <p:sldId id="258" r:id="rId6"/>
    <p:sldId id="260" r:id="rId7"/>
    <p:sldId id="262" r:id="rId8"/>
    <p:sldId id="261" r:id="rId9"/>
    <p:sldId id="267" r:id="rId10"/>
    <p:sldId id="268"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6E84-0DC0-44CA-A4D1-C43E9401D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33D6E6-C92C-4651-802A-F126ED57C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48E7E7-69AF-43C6-AD91-066835E67671}"/>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6C3D6092-5311-4D42-A0D7-10887F79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AEB7E-AFD8-4F7D-BD24-D947B3656E71}"/>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259896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2DA4-68DB-4D55-BC4D-2AA115B21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A47A3-BC67-4811-98FB-197A97B5F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C746F-C1C5-4C95-9716-588A06E65FC9}"/>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BB9A19EF-9BD5-4163-934F-469A59EF3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CCFBB-AF42-4F04-84B7-6FA9911C07B8}"/>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637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41A82-F53D-48DE-9BB4-7D907CBC27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5B1DB-3300-4DEF-96C4-0091F7E76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A98F8-EC75-4621-AB82-96A56A1EE699}"/>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1CC9B424-8C29-4A68-AA40-E52A67FA7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0322B-F27B-48EB-B608-F0C5FDC89F4E}"/>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39753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0831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969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40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89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C27-4A5E-49E5-8FA2-8821B395C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DEF0E-3188-40AA-87BB-14ACFEC24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4DB2C-00D6-46BE-9EFC-F46C39D132F9}"/>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AA8F43F4-D245-433D-9A91-9B37A3A3C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515DD-745F-408C-88FA-BB23D83B2DCD}"/>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31763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30C-DAD5-43EE-8478-8DE734467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D4B85-EBE9-4810-8B19-71FE565EB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98CC1-C4C5-470E-9193-6A0FEB59760C}"/>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6A7DF63B-678C-4578-9CE5-578D89397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3464C-E0A5-4125-B3BF-A18AEE29D047}"/>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74440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F0B4-B90B-4173-9192-94CEC289F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BC0DB-EF67-4D81-94D3-D61FB8C7F7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33A22F-B540-482E-8566-F1D94BA657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BB5F8E-5947-485C-867F-4DD787D1D0CF}"/>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6" name="Footer Placeholder 5">
            <a:extLst>
              <a:ext uri="{FF2B5EF4-FFF2-40B4-BE49-F238E27FC236}">
                <a16:creationId xmlns:a16="http://schemas.microsoft.com/office/drawing/2014/main" id="{BED0B39C-F646-4282-9749-EC724287E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B5484-0E07-4DE9-834C-8157C4150FE8}"/>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7497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591C-8F03-448D-A47E-D6E381E1B1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7818AD-DD59-4AFD-81B0-99CF593FC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10A4B-84ED-41A1-85A7-423220856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61134-BF00-4694-9F6F-203AD6D46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634A96-FA45-4C6A-8388-19CC0C6BF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358FA-1DF9-4300-BF83-50583177F908}"/>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8" name="Footer Placeholder 7">
            <a:extLst>
              <a:ext uri="{FF2B5EF4-FFF2-40B4-BE49-F238E27FC236}">
                <a16:creationId xmlns:a16="http://schemas.microsoft.com/office/drawing/2014/main" id="{981A5303-9801-4F34-8752-FCCE18A92B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530D5E-92A6-4315-84E0-380CA5F59605}"/>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329564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5D28-87E1-43CF-A934-4DA30F9D0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9E031B-7E89-44A7-A234-8F9EE9B4980C}"/>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4" name="Footer Placeholder 3">
            <a:extLst>
              <a:ext uri="{FF2B5EF4-FFF2-40B4-BE49-F238E27FC236}">
                <a16:creationId xmlns:a16="http://schemas.microsoft.com/office/drawing/2014/main" id="{0FB9501E-1E07-48C0-9D02-A352948FB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6DD0F-7DDC-4E8D-9CF1-C02CF7C073BC}"/>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19386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D596F-5268-4B82-B777-B3E300440583}"/>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3" name="Footer Placeholder 2">
            <a:extLst>
              <a:ext uri="{FF2B5EF4-FFF2-40B4-BE49-F238E27FC236}">
                <a16:creationId xmlns:a16="http://schemas.microsoft.com/office/drawing/2014/main" id="{D822EC70-B44B-4E43-A8D2-C8945C455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66E66-5A1C-4DAF-9BBE-C98305DE9E4B}"/>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155948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9040-3542-436C-AE69-546140579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1A7DA-01D8-43BB-8628-300768A91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84CCB-7AFD-4D0F-BE85-37CB303B0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9F684-EBEB-4062-8794-E54E60A8B643}"/>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6" name="Footer Placeholder 5">
            <a:extLst>
              <a:ext uri="{FF2B5EF4-FFF2-40B4-BE49-F238E27FC236}">
                <a16:creationId xmlns:a16="http://schemas.microsoft.com/office/drawing/2014/main" id="{65321931-256B-4D6A-B2AE-6FD224985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0A696-38A0-4D36-B29A-54717A476F09}"/>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86828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3F8C-9EA0-4ECF-ADB4-115BE484B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41BAA9-9E2A-4966-96F2-AEA4B6A9A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0A201-6DBD-4EC7-AD05-07415182B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7A432-7447-4448-B041-4380152D4D02}"/>
              </a:ext>
            </a:extLst>
          </p:cNvPr>
          <p:cNvSpPr>
            <a:spLocks noGrp="1"/>
          </p:cNvSpPr>
          <p:nvPr>
            <p:ph type="dt" sz="half" idx="10"/>
          </p:nvPr>
        </p:nvSpPr>
        <p:spPr/>
        <p:txBody>
          <a:bodyPr/>
          <a:lstStyle/>
          <a:p>
            <a:fld id="{590B6439-8057-4A48-A098-9B22D77AA8CD}" type="datetimeFigureOut">
              <a:rPr lang="en-US" smtClean="0"/>
              <a:t>7/15/2020</a:t>
            </a:fld>
            <a:endParaRPr lang="en-US"/>
          </a:p>
        </p:txBody>
      </p:sp>
      <p:sp>
        <p:nvSpPr>
          <p:cNvPr id="6" name="Footer Placeholder 5">
            <a:extLst>
              <a:ext uri="{FF2B5EF4-FFF2-40B4-BE49-F238E27FC236}">
                <a16:creationId xmlns:a16="http://schemas.microsoft.com/office/drawing/2014/main" id="{641F8B43-90A2-4403-9AED-19E0410B8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0D150-0D3A-4DC7-AE3D-A245F8930F22}"/>
              </a:ext>
            </a:extLst>
          </p:cNvPr>
          <p:cNvSpPr>
            <a:spLocks noGrp="1"/>
          </p:cNvSpPr>
          <p:nvPr>
            <p:ph type="sldNum" sz="quarter" idx="12"/>
          </p:nvPr>
        </p:nvSpPr>
        <p:spPr/>
        <p:txBody>
          <a:bodyPr/>
          <a:lstStyle/>
          <a:p>
            <a:fld id="{348CBE3B-CF28-43B9-BA1C-7E5E9FBC6653}" type="slidenum">
              <a:rPr lang="en-US" smtClean="0"/>
              <a:t>‹#›</a:t>
            </a:fld>
            <a:endParaRPr lang="en-US"/>
          </a:p>
        </p:txBody>
      </p:sp>
    </p:spTree>
    <p:extLst>
      <p:ext uri="{BB962C8B-B14F-4D97-AF65-F5344CB8AC3E}">
        <p14:creationId xmlns:p14="http://schemas.microsoft.com/office/powerpoint/2010/main" val="38088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70FF5-58B8-40D5-A2F7-588B8000A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60065E-EDF5-46B3-96D0-DA9A459CA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F717E-26FF-4097-BF7C-92A330025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B6439-8057-4A48-A098-9B22D77AA8CD}" type="datetimeFigureOut">
              <a:rPr lang="en-US" smtClean="0"/>
              <a:t>7/15/2020</a:t>
            </a:fld>
            <a:endParaRPr lang="en-US"/>
          </a:p>
        </p:txBody>
      </p:sp>
      <p:sp>
        <p:nvSpPr>
          <p:cNvPr id="5" name="Footer Placeholder 4">
            <a:extLst>
              <a:ext uri="{FF2B5EF4-FFF2-40B4-BE49-F238E27FC236}">
                <a16:creationId xmlns:a16="http://schemas.microsoft.com/office/drawing/2014/main" id="{D9893D39-6832-47E3-B560-0D278C0C4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0CF887-1476-4E11-9562-BF49FDAD1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CBE3B-CF28-43B9-BA1C-7E5E9FBC6653}" type="slidenum">
              <a:rPr lang="en-US" smtClean="0"/>
              <a:t>‹#›</a:t>
            </a:fld>
            <a:endParaRPr lang="en-US"/>
          </a:p>
        </p:txBody>
      </p:sp>
    </p:spTree>
    <p:extLst>
      <p:ext uri="{BB962C8B-B14F-4D97-AF65-F5344CB8AC3E}">
        <p14:creationId xmlns:p14="http://schemas.microsoft.com/office/powerpoint/2010/main" val="2930824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martPracticeschool/SBSPS-Challenge-4564-Sentiment-Analysis-Dashboard-of-COVID-19-tweets"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avats-dev/" TargetMode="External"/><Relationship Id="rId2" Type="http://schemas.openxmlformats.org/officeDocument/2006/relationships/hyperlink" Target="mailto:2019010@iiitdmj.ac.in" TargetMode="External"/><Relationship Id="rId1" Type="http://schemas.openxmlformats.org/officeDocument/2006/relationships/slideLayout" Target="../slideLayouts/slideLayout14.xml"/><Relationship Id="rId4" Type="http://schemas.openxmlformats.org/officeDocument/2006/relationships/hyperlink" Target="https://github.com/avats-de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ieee-dataport.org/open-access/coronavirus-covid-19-tweets-dataset"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martPracticeschool/SBSPS-Challenge-4564-Sentiment-Analysis-Dashboard-of-COVID-19-tweets/tree/master/data_preprocessing" TargetMode="External"/><Relationship Id="rId2" Type="http://schemas.openxmlformats.org/officeDocument/2006/relationships/hyperlink" Target="https://ieee-dataport.org/open-access/coronavirus-covid-19-tweets-dataset"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martPracticeschool/SBSPS-Challenge-4564-Sentiment-Analysis-Dashboard-of-COVID-19-tweets/tree/master/data_preprocess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5656459" y="5738355"/>
            <a:ext cx="6275130" cy="246221"/>
          </a:xfrm>
          <a:prstGeom prst="rect">
            <a:avLst/>
          </a:prstGeom>
          <a:noFill/>
        </p:spPr>
        <p:txBody>
          <a:bodyPr wrap="square" rtlCol="0">
            <a:spAutoFit/>
          </a:bodyPr>
          <a:lstStyle/>
          <a:p>
            <a:r>
              <a:rPr lang="en-US" sz="1000" dirty="0">
                <a:solidFill>
                  <a:schemeClr val="accent3">
                    <a:lumMod val="20000"/>
                    <a:lumOff val="80000"/>
                  </a:schemeClr>
                </a:solidFill>
                <a:hlinkClick r:id="rId3">
                  <a:extLst>
                    <a:ext uri="{A12FA001-AC4F-418D-AE19-62706E023703}">
                      <ahyp:hlinkClr xmlns:ahyp="http://schemas.microsoft.com/office/drawing/2018/hyperlinkcolor" val="tx"/>
                    </a:ext>
                  </a:extLst>
                </a:hlinkClick>
              </a:rPr>
              <a:t>https://github.com/SmartPracticeschool/SBSPS-Challenge-4564-Sentiment-Analysis-Dashboard-of-COVID-19-tweets</a:t>
            </a:r>
            <a:endParaRPr lang="ko-KR" altLang="en-US" sz="1000" dirty="0">
              <a:solidFill>
                <a:schemeClr val="accent3">
                  <a:lumMod val="20000"/>
                  <a:lumOff val="80000"/>
                </a:schemeClr>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5991741" y="2325335"/>
            <a:ext cx="6200112" cy="1200329"/>
          </a:xfrm>
          <a:prstGeom prst="rect">
            <a:avLst/>
          </a:prstGeom>
          <a:noFill/>
        </p:spPr>
        <p:txBody>
          <a:bodyPr wrap="square" rtlCol="0" anchor="ctr">
            <a:spAutoFit/>
          </a:bodyPr>
          <a:lstStyle/>
          <a:p>
            <a:r>
              <a:rPr lang="en-US" altLang="ko-KR" sz="3600" dirty="0">
                <a:solidFill>
                  <a:schemeClr val="bg1"/>
                </a:solidFill>
                <a:cs typeface="Arial" pitchFamily="34" charset="0"/>
              </a:rPr>
              <a:t>Sentiment Analysis Dashboard of COVID19 tweets</a:t>
            </a:r>
            <a:endParaRPr lang="ko-KR" altLang="en-US" sz="36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027477" y="3682535"/>
            <a:ext cx="3959613" cy="666977"/>
          </a:xfrm>
          <a:prstGeom prst="rect">
            <a:avLst/>
          </a:prstGeom>
          <a:noFill/>
        </p:spPr>
        <p:txBody>
          <a:bodyPr wrap="square" rtlCol="0" anchor="ctr">
            <a:spAutoFit/>
          </a:bodyPr>
          <a:lstStyle/>
          <a:p>
            <a:r>
              <a:rPr lang="en-US" altLang="ko-KR" sz="1867" dirty="0" err="1">
                <a:solidFill>
                  <a:schemeClr val="bg1"/>
                </a:solidFill>
                <a:cs typeface="Arial" pitchFamily="34" charset="0"/>
              </a:rPr>
              <a:t>Infering</a:t>
            </a:r>
            <a:r>
              <a:rPr lang="en-US" altLang="ko-KR" sz="1867" dirty="0">
                <a:solidFill>
                  <a:schemeClr val="bg1"/>
                </a:solidFill>
                <a:cs typeface="Arial" pitchFamily="34" charset="0"/>
              </a:rPr>
              <a:t> people’s daily reactions and with various phases of lockdown</a:t>
            </a: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AE7A-7D68-4368-B3A9-74832A65C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032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347D0E-2B9F-4E27-A74F-AEE7A1F52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807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3473D73F-D2DE-4109-91E2-410C80B504F3}"/>
                </a:ext>
              </a:extLst>
            </p:cNvPr>
            <p:cNvGrpSpPr/>
            <p:nvPr/>
          </p:nvGrpSpPr>
          <p:grpSpPr>
            <a:xfrm>
              <a:off x="4692156" y="989695"/>
              <a:ext cx="2795565" cy="3631621"/>
              <a:chOff x="1257518" y="2316205"/>
              <a:chExt cx="1389446" cy="1804981"/>
            </a:xfrm>
            <a:grpFill/>
          </p:grpSpPr>
          <p:sp>
            <p:nvSpPr>
              <p:cNvPr id="40" name="Graphic 2">
                <a:extLst>
                  <a:ext uri="{FF2B5EF4-FFF2-40B4-BE49-F238E27FC236}">
                    <a16:creationId xmlns:a16="http://schemas.microsoft.com/office/drawing/2014/main" id="{53347B15-B39D-4B3A-92A7-16F069593A4D}"/>
                  </a:ext>
                </a:extLst>
              </p:cNvPr>
              <p:cNvSpPr/>
              <p:nvPr/>
            </p:nvSpPr>
            <p:spPr>
              <a:xfrm>
                <a:off x="1257518" y="2316205"/>
                <a:ext cx="1389446" cy="180498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42" name="Graphic 4">
                <a:extLst>
                  <a:ext uri="{FF2B5EF4-FFF2-40B4-BE49-F238E27FC236}">
                    <a16:creationId xmlns:a16="http://schemas.microsoft.com/office/drawing/2014/main" id="{18927834-337B-4774-B8C4-66F5BF0CE3E4}"/>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gr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THANKS</a:t>
            </a:r>
          </a:p>
        </p:txBody>
      </p:sp>
      <p:sp>
        <p:nvSpPr>
          <p:cNvPr id="45" name="TextBox 44">
            <a:extLst>
              <a:ext uri="{FF2B5EF4-FFF2-40B4-BE49-F238E27FC236}">
                <a16:creationId xmlns:a16="http://schemas.microsoft.com/office/drawing/2014/main" id="{9CA13B11-B0D6-4969-8E29-77296F24B51F}"/>
              </a:ext>
            </a:extLst>
          </p:cNvPr>
          <p:cNvSpPr txBox="1"/>
          <p:nvPr/>
        </p:nvSpPr>
        <p:spPr>
          <a:xfrm>
            <a:off x="1878147" y="5329455"/>
            <a:ext cx="8435706" cy="461665"/>
          </a:xfrm>
          <a:prstGeom prst="rect">
            <a:avLst/>
          </a:prstGeom>
          <a:noFill/>
        </p:spPr>
        <p:txBody>
          <a:bodyPr wrap="square" rtlCol="0" anchor="ctr">
            <a:spAutoFit/>
          </a:bodyPr>
          <a:lstStyle/>
          <a:p>
            <a:pPr algn="ctr"/>
            <a:r>
              <a:rPr lang="en-GB" altLang="ko-KR" sz="2400" dirty="0">
                <a:solidFill>
                  <a:schemeClr val="accent1">
                    <a:lumMod val="50000"/>
                  </a:schemeClr>
                </a:solidFill>
                <a:cs typeface="Arial" pitchFamily="34" charset="0"/>
              </a:rPr>
              <a:t>FOR A BETTER FUTURE!! HAPPY CODING!!</a:t>
            </a:r>
            <a:endParaRPr lang="ko-KR" altLang="en-US" sz="2400" dirty="0">
              <a:solidFill>
                <a:schemeClr val="accent1">
                  <a:lumMod val="50000"/>
                </a:schemeClr>
              </a:solidFill>
              <a:cs typeface="Arial" pitchFamily="34" charset="0"/>
            </a:endParaRPr>
          </a:p>
        </p:txBody>
      </p:sp>
      <p:sp>
        <p:nvSpPr>
          <p:cNvPr id="2" name="Rectangle: Rounded Corners 1">
            <a:extLst>
              <a:ext uri="{FF2B5EF4-FFF2-40B4-BE49-F238E27FC236}">
                <a16:creationId xmlns:a16="http://schemas.microsoft.com/office/drawing/2014/main" id="{01D49AE5-3B8B-43B1-9CC8-9FC963661826}"/>
              </a:ext>
            </a:extLst>
          </p:cNvPr>
          <p:cNvSpPr/>
          <p:nvPr/>
        </p:nvSpPr>
        <p:spPr>
          <a:xfrm>
            <a:off x="257175" y="5906990"/>
            <a:ext cx="11667392" cy="95101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pc="300" dirty="0"/>
              <a:t>CREATED AND DEVELOPED BY: ADITYA VATS</a:t>
            </a:r>
          </a:p>
          <a:p>
            <a:pPr algn="r"/>
            <a:r>
              <a:rPr lang="en-US" spc="300" dirty="0"/>
              <a:t>CONNECT: </a:t>
            </a:r>
            <a:r>
              <a:rPr lang="en-US" spc="300" dirty="0">
                <a:hlinkClick r:id="rId2"/>
              </a:rPr>
              <a:t>GMAIL</a:t>
            </a:r>
            <a:r>
              <a:rPr lang="en-US" spc="300" dirty="0"/>
              <a:t>  </a:t>
            </a:r>
            <a:r>
              <a:rPr lang="en-US" spc="300" dirty="0">
                <a:hlinkClick r:id="rId3"/>
              </a:rPr>
              <a:t>LINKEDIN</a:t>
            </a:r>
            <a:r>
              <a:rPr lang="en-US" spc="300" dirty="0"/>
              <a:t>  </a:t>
            </a:r>
            <a:r>
              <a:rPr lang="en-US" spc="300" dirty="0">
                <a:hlinkClick r:id="rId4"/>
              </a:rPr>
              <a:t>GITHUB</a:t>
            </a:r>
            <a:endParaRPr lang="en-US" spc="300" dirty="0"/>
          </a:p>
        </p:txBody>
      </p:sp>
    </p:spTree>
    <p:extLst>
      <p:ext uri="{BB962C8B-B14F-4D97-AF65-F5344CB8AC3E}">
        <p14:creationId xmlns:p14="http://schemas.microsoft.com/office/powerpoint/2010/main" val="364955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dist"/>
            <a:r>
              <a:rPr lang="en-US" sz="3600" dirty="0">
                <a:solidFill>
                  <a:schemeClr val="bg1"/>
                </a:solidFill>
              </a:rPr>
              <a:t>SENTIMENT </a:t>
            </a: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ANALYSIS</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BE74C795-9882-4BD3-AA8A-89B346E39665}"/>
              </a:ext>
            </a:extLst>
          </p:cNvPr>
          <p:cNvSpPr txBox="1"/>
          <p:nvPr/>
        </p:nvSpPr>
        <p:spPr>
          <a:xfrm>
            <a:off x="679143" y="2540137"/>
            <a:ext cx="3867951" cy="2677656"/>
          </a:xfrm>
          <a:prstGeom prst="rect">
            <a:avLst/>
          </a:prstGeom>
          <a:noFill/>
        </p:spPr>
        <p:txBody>
          <a:bodyPr wrap="square" rtlCol="0">
            <a:spAutoFit/>
          </a:bodyPr>
          <a:lstStyle/>
          <a:p>
            <a:r>
              <a:rPr lang="en-US" altLang="ko-KR" sz="1400" dirty="0">
                <a:solidFill>
                  <a:schemeClr val="bg1"/>
                </a:solidFill>
                <a:cs typeface="Arial" pitchFamily="34" charset="0"/>
              </a:rPr>
              <a:t>Sentiment Analysis is a subdomain of NLP (Natural Language Processing) in which we infer the sentiment of some text through mathematical models. </a:t>
            </a:r>
          </a:p>
          <a:p>
            <a:r>
              <a:rPr lang="en-US" altLang="ko-KR" sz="1400" dirty="0">
                <a:solidFill>
                  <a:schemeClr val="bg1"/>
                </a:solidFill>
                <a:cs typeface="Arial" pitchFamily="34" charset="0"/>
              </a:rPr>
              <a:t>In this project, tweets are already </a:t>
            </a:r>
            <a:r>
              <a:rPr lang="en-US" altLang="ko-KR" sz="1400" dirty="0" err="1">
                <a:solidFill>
                  <a:schemeClr val="bg1"/>
                </a:solidFill>
                <a:cs typeface="Arial" pitchFamily="34" charset="0"/>
              </a:rPr>
              <a:t>analysed</a:t>
            </a:r>
            <a:r>
              <a:rPr lang="en-US" altLang="ko-KR" sz="1400" dirty="0">
                <a:solidFill>
                  <a:schemeClr val="bg1"/>
                </a:solidFill>
                <a:cs typeface="Arial" pitchFamily="34" charset="0"/>
              </a:rPr>
              <a:t> and there sentiments are precomputed using </a:t>
            </a:r>
            <a:r>
              <a:rPr lang="en-US" altLang="ko-KR" sz="1400" dirty="0" err="1">
                <a:solidFill>
                  <a:schemeClr val="bg1"/>
                </a:solidFill>
                <a:cs typeface="Arial" pitchFamily="34" charset="0"/>
              </a:rPr>
              <a:t>textblob</a:t>
            </a:r>
            <a:r>
              <a:rPr lang="en-US" altLang="ko-KR" sz="1400" dirty="0">
                <a:solidFill>
                  <a:schemeClr val="bg1"/>
                </a:solidFill>
                <a:cs typeface="Arial" pitchFamily="34" charset="0"/>
              </a:rPr>
              <a:t>, which is a language processing python library.</a:t>
            </a:r>
          </a:p>
          <a:p>
            <a:endParaRPr lang="en-US" altLang="ko-KR" sz="1400" dirty="0">
              <a:solidFill>
                <a:schemeClr val="bg1"/>
              </a:solidFill>
              <a:cs typeface="Arial" pitchFamily="34" charset="0"/>
            </a:endParaRPr>
          </a:p>
          <a:p>
            <a:r>
              <a:rPr lang="en-US" altLang="ko-KR" sz="1400" dirty="0">
                <a:solidFill>
                  <a:schemeClr val="bg1"/>
                </a:solidFill>
                <a:cs typeface="Arial" pitchFamily="34" charset="0"/>
              </a:rPr>
              <a:t>A sentiment score of greater than zero means positive sentiment, and conversely less than zero means negative sentiment. It is good measure to study people’s reactions on a large scale.</a:t>
            </a:r>
          </a:p>
        </p:txBody>
      </p:sp>
    </p:spTree>
    <p:extLst>
      <p:ext uri="{BB962C8B-B14F-4D97-AF65-F5344CB8AC3E}">
        <p14:creationId xmlns:p14="http://schemas.microsoft.com/office/powerpoint/2010/main" val="39103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10000"/>
          </a:bodyPr>
          <a:lstStyle/>
          <a:p>
            <a:r>
              <a:rPr lang="en-US" dirty="0"/>
              <a:t>APP WITH DEPENDENCIES AND OUTPUT</a:t>
            </a:r>
          </a:p>
        </p:txBody>
      </p:sp>
      <p:cxnSp>
        <p:nvCxnSpPr>
          <p:cNvPr id="46" name="Elbow Connector 60">
            <a:extLst>
              <a:ext uri="{FF2B5EF4-FFF2-40B4-BE49-F238E27FC236}">
                <a16:creationId xmlns:a16="http://schemas.microsoft.com/office/drawing/2014/main" id="{FE364A82-4D32-44E4-A881-B1B31E1C4C57}"/>
              </a:ext>
            </a:extLst>
          </p:cNvPr>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0">
            <a:extLst>
              <a:ext uri="{FF2B5EF4-FFF2-40B4-BE49-F238E27FC236}">
                <a16:creationId xmlns:a16="http://schemas.microsoft.com/office/drawing/2014/main" id="{D4D2CA6D-F3AA-477C-8635-2230B74E8BC5}"/>
              </a:ext>
            </a:extLst>
          </p:cNvPr>
          <p:cNvCxnSpPr>
            <a:cxnSpLocks/>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773B661-CA86-4FC8-99C8-6E6E7F132B7F}"/>
              </a:ext>
            </a:extLst>
          </p:cNvPr>
          <p:cNvSpPr/>
          <p:nvPr/>
        </p:nvSpPr>
        <p:spPr>
          <a:xfrm>
            <a:off x="13729" y="4736657"/>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Rectangle 48">
            <a:extLst>
              <a:ext uri="{FF2B5EF4-FFF2-40B4-BE49-F238E27FC236}">
                <a16:creationId xmlns:a16="http://schemas.microsoft.com/office/drawing/2014/main" id="{8CC66991-7285-4BE8-B8F4-5CD444D8B607}"/>
              </a:ext>
            </a:extLst>
          </p:cNvPr>
          <p:cNvSpPr/>
          <p:nvPr/>
        </p:nvSpPr>
        <p:spPr>
          <a:xfrm>
            <a:off x="903614"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49">
            <a:extLst>
              <a:ext uri="{FF2B5EF4-FFF2-40B4-BE49-F238E27FC236}">
                <a16:creationId xmlns:a16="http://schemas.microsoft.com/office/drawing/2014/main" id="{6B5749B4-B920-470E-AF2D-AC349C7E404C}"/>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E363CD36-595E-4801-9759-E7B19A666F8F}"/>
              </a:ext>
            </a:extLst>
          </p:cNvPr>
          <p:cNvSpPr/>
          <p:nvPr/>
        </p:nvSpPr>
        <p:spPr>
          <a:xfrm>
            <a:off x="4899692" y="1737591"/>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2" name="Rectangle 51">
            <a:extLst>
              <a:ext uri="{FF2B5EF4-FFF2-40B4-BE49-F238E27FC236}">
                <a16:creationId xmlns:a16="http://schemas.microsoft.com/office/drawing/2014/main" id="{A01FE6BE-31CE-405C-8102-102A0B16294B}"/>
              </a:ext>
            </a:extLst>
          </p:cNvPr>
          <p:cNvSpPr/>
          <p:nvPr/>
        </p:nvSpPr>
        <p:spPr>
          <a:xfrm>
            <a:off x="7706521" y="204709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52">
            <a:extLst>
              <a:ext uri="{FF2B5EF4-FFF2-40B4-BE49-F238E27FC236}">
                <a16:creationId xmlns:a16="http://schemas.microsoft.com/office/drawing/2014/main" id="{566B35F2-8D63-4E49-95F7-969F697B2358}"/>
              </a:ext>
            </a:extLst>
          </p:cNvPr>
          <p:cNvSpPr/>
          <p:nvPr/>
        </p:nvSpPr>
        <p:spPr>
          <a:xfrm>
            <a:off x="8914006"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4" name="Straight Arrow Connector 53">
            <a:extLst>
              <a:ext uri="{FF2B5EF4-FFF2-40B4-BE49-F238E27FC236}">
                <a16:creationId xmlns:a16="http://schemas.microsoft.com/office/drawing/2014/main" id="{09AB9E9F-E15D-4204-8776-153CCCCA8A39}"/>
              </a:ext>
            </a:extLst>
          </p:cNvPr>
          <p:cNvCxnSpPr>
            <a:cxnSpLocks/>
            <a:endCxn id="51" idx="2"/>
          </p:cNvCxnSpPr>
          <p:nvPr/>
        </p:nvCxnSpPr>
        <p:spPr>
          <a:xfrm flipV="1">
            <a:off x="6069688" y="2961592"/>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61">
            <a:extLst>
              <a:ext uri="{FF2B5EF4-FFF2-40B4-BE49-F238E27FC236}">
                <a16:creationId xmlns:a16="http://schemas.microsoft.com/office/drawing/2014/main" id="{5D882699-6E73-44CA-9CFD-1AF1D40C7159}"/>
              </a:ext>
            </a:extLst>
          </p:cNvPr>
          <p:cNvCxnSpPr>
            <a:cxnSpLocks/>
          </p:cNvCxnSpPr>
          <p:nvPr/>
        </p:nvCxnSpPr>
        <p:spPr>
          <a:xfrm rot="10800000">
            <a:off x="3315666" y="4000058"/>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BFC03C10-E8E8-4868-BF5C-6E7ADC735FA6}"/>
              </a:ext>
            </a:extLst>
          </p:cNvPr>
          <p:cNvGrpSpPr/>
          <p:nvPr/>
        </p:nvGrpSpPr>
        <p:grpSpPr>
          <a:xfrm>
            <a:off x="1099946" y="3555781"/>
            <a:ext cx="1986248" cy="547481"/>
            <a:chOff x="6533674" y="3357955"/>
            <a:chExt cx="1785368" cy="547481"/>
          </a:xfrm>
          <a:noFill/>
        </p:grpSpPr>
        <p:sp>
          <p:nvSpPr>
            <p:cNvPr id="57" name="TextBox 56">
              <a:extLst>
                <a:ext uri="{FF2B5EF4-FFF2-40B4-BE49-F238E27FC236}">
                  <a16:creationId xmlns:a16="http://schemas.microsoft.com/office/drawing/2014/main" id="{9E750230-8F15-4951-BCBE-E9F50A29D925}"/>
                </a:ext>
              </a:extLst>
            </p:cNvPr>
            <p:cNvSpPr txBox="1"/>
            <p:nvPr/>
          </p:nvSpPr>
          <p:spPr>
            <a:xfrm>
              <a:off x="6533674" y="3628437"/>
              <a:ext cx="1785368" cy="276999"/>
            </a:xfrm>
            <a:prstGeom prst="rect">
              <a:avLst/>
            </a:prstGeom>
            <a:grpFill/>
            <a:ln>
              <a:noFill/>
            </a:ln>
          </p:spPr>
          <p:txBody>
            <a:bodyPr wrap="square" rtlCol="0">
              <a:spAutoFit/>
            </a:bodyPr>
            <a:lstStyle/>
            <a:p>
              <a:pPr algn="r"/>
              <a:r>
                <a:rPr lang="en-US" altLang="ko-KR" sz="1200" dirty="0">
                  <a:solidFill>
                    <a:schemeClr val="tx1">
                      <a:lumMod val="65000"/>
                      <a:lumOff val="35000"/>
                    </a:schemeClr>
                  </a:solidFill>
                  <a:cs typeface="Arial" pitchFamily="34" charset="0"/>
                </a:rPr>
                <a:t>.</a:t>
              </a:r>
            </a:p>
          </p:txBody>
        </p:sp>
        <p:sp>
          <p:nvSpPr>
            <p:cNvPr id="58" name="TextBox 57">
              <a:extLst>
                <a:ext uri="{FF2B5EF4-FFF2-40B4-BE49-F238E27FC236}">
                  <a16:creationId xmlns:a16="http://schemas.microsoft.com/office/drawing/2014/main" id="{8D58F989-362C-4F26-A69F-971C47DB66BD}"/>
                </a:ext>
              </a:extLst>
            </p:cNvPr>
            <p:cNvSpPr txBox="1"/>
            <p:nvPr/>
          </p:nvSpPr>
          <p:spPr>
            <a:xfrm>
              <a:off x="6533674" y="3357955"/>
              <a:ext cx="1785368" cy="461665"/>
            </a:xfrm>
            <a:prstGeom prst="rect">
              <a:avLst/>
            </a:prstGeom>
            <a:grpFill/>
            <a:ln>
              <a:noFill/>
            </a:ln>
          </p:spPr>
          <p:txBody>
            <a:bodyPr wrap="square" rtlCol="0">
              <a:spAutoFit/>
            </a:bodyPr>
            <a:lstStyle/>
            <a:p>
              <a:pPr algn="r"/>
              <a:r>
                <a:rPr lang="en-US" altLang="ko-KR" sz="1200" b="1" dirty="0">
                  <a:solidFill>
                    <a:schemeClr val="tx1">
                      <a:lumMod val="65000"/>
                      <a:lumOff val="35000"/>
                    </a:schemeClr>
                  </a:solidFill>
                  <a:cs typeface="Arial" pitchFamily="34" charset="0"/>
                </a:rPr>
                <a:t>Part of IBM HACK CHALLENGE 2020</a:t>
              </a:r>
              <a:endParaRPr lang="ko-KR" altLang="en-US" sz="1200" b="1" dirty="0">
                <a:solidFill>
                  <a:schemeClr val="tx1">
                    <a:lumMod val="65000"/>
                    <a:lumOff val="35000"/>
                  </a:schemeClr>
                </a:solidFill>
                <a:cs typeface="Arial" pitchFamily="34" charset="0"/>
              </a:endParaRPr>
            </a:p>
          </p:txBody>
        </p:sp>
      </p:grpSp>
      <p:sp>
        <p:nvSpPr>
          <p:cNvPr id="59" name="Rectangle 58">
            <a:extLst>
              <a:ext uri="{FF2B5EF4-FFF2-40B4-BE49-F238E27FC236}">
                <a16:creationId xmlns:a16="http://schemas.microsoft.com/office/drawing/2014/main" id="{F5729560-DB39-4FB4-BD67-979B0B9CB82D}"/>
              </a:ext>
            </a:extLst>
          </p:cNvPr>
          <p:cNvSpPr/>
          <p:nvPr/>
        </p:nvSpPr>
        <p:spPr>
          <a:xfrm>
            <a:off x="2092863" y="204709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60" name="Rectangle 59">
            <a:extLst>
              <a:ext uri="{FF2B5EF4-FFF2-40B4-BE49-F238E27FC236}">
                <a16:creationId xmlns:a16="http://schemas.microsoft.com/office/drawing/2014/main" id="{6E2204B4-5A2B-4561-BFCF-5088D0B34E66}"/>
              </a:ext>
            </a:extLst>
          </p:cNvPr>
          <p:cNvSpPr/>
          <p:nvPr/>
        </p:nvSpPr>
        <p:spPr>
          <a:xfrm>
            <a:off x="1674566" y="4894790"/>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60">
            <a:extLst>
              <a:ext uri="{FF2B5EF4-FFF2-40B4-BE49-F238E27FC236}">
                <a16:creationId xmlns:a16="http://schemas.microsoft.com/office/drawing/2014/main" id="{C21F25D3-0725-4DEC-ADC3-19FB7F45F531}"/>
              </a:ext>
            </a:extLst>
          </p:cNvPr>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2" name="Elbow Connector 83">
            <a:extLst>
              <a:ext uri="{FF2B5EF4-FFF2-40B4-BE49-F238E27FC236}">
                <a16:creationId xmlns:a16="http://schemas.microsoft.com/office/drawing/2014/main" id="{B08CDBAC-6376-4F4C-B2FA-CEF52F606686}"/>
              </a:ext>
            </a:extLst>
          </p:cNvPr>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84">
            <a:extLst>
              <a:ext uri="{FF2B5EF4-FFF2-40B4-BE49-F238E27FC236}">
                <a16:creationId xmlns:a16="http://schemas.microsoft.com/office/drawing/2014/main" id="{CDCFB159-77EC-40CC-A6E1-837715CB4DAF}"/>
              </a:ext>
            </a:extLst>
          </p:cNvPr>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1">
            <a:extLst>
              <a:ext uri="{FF2B5EF4-FFF2-40B4-BE49-F238E27FC236}">
                <a16:creationId xmlns:a16="http://schemas.microsoft.com/office/drawing/2014/main" id="{470D419B-BF56-4027-BD7A-64B28BEBD3C3}"/>
              </a:ext>
            </a:extLst>
          </p:cNvPr>
          <p:cNvCxnSpPr>
            <a:cxnSpLocks/>
          </p:cNvCxnSpPr>
          <p:nvPr/>
        </p:nvCxnSpPr>
        <p:spPr>
          <a:xfrm rot="10800000" flipH="1">
            <a:off x="7284080" y="4000056"/>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Group 63">
            <a:extLst>
              <a:ext uri="{FF2B5EF4-FFF2-40B4-BE49-F238E27FC236}">
                <a16:creationId xmlns:a16="http://schemas.microsoft.com/office/drawing/2014/main" id="{A2C32826-C50F-4903-AB05-6DC00559F593}"/>
              </a:ext>
            </a:extLst>
          </p:cNvPr>
          <p:cNvGrpSpPr/>
          <p:nvPr/>
        </p:nvGrpSpPr>
        <p:grpSpPr>
          <a:xfrm>
            <a:off x="2269739" y="2200691"/>
            <a:ext cx="1986248" cy="547481"/>
            <a:chOff x="6533674" y="3357955"/>
            <a:chExt cx="1785368" cy="547481"/>
          </a:xfrm>
          <a:noFill/>
        </p:grpSpPr>
        <p:sp>
          <p:nvSpPr>
            <p:cNvPr id="70" name="TextBox 69">
              <a:extLst>
                <a:ext uri="{FF2B5EF4-FFF2-40B4-BE49-F238E27FC236}">
                  <a16:creationId xmlns:a16="http://schemas.microsoft.com/office/drawing/2014/main" id="{27792EAA-C69A-41C7-8DE6-668E2BD77A01}"/>
                </a:ext>
              </a:extLst>
            </p:cNvPr>
            <p:cNvSpPr txBox="1"/>
            <p:nvPr/>
          </p:nvSpPr>
          <p:spPr>
            <a:xfrm>
              <a:off x="6533674" y="3628437"/>
              <a:ext cx="1785368" cy="276999"/>
            </a:xfrm>
            <a:prstGeom prst="rect">
              <a:avLst/>
            </a:prstGeom>
            <a:grpFill/>
            <a:ln>
              <a:noFill/>
            </a:ln>
          </p:spPr>
          <p:txBody>
            <a:bodyPr wrap="square" rtlCol="0">
              <a:spAutoFit/>
            </a:bodyPr>
            <a:lstStyle/>
            <a:p>
              <a:pPr algn="r"/>
              <a:r>
                <a:rPr lang="en-US" altLang="ko-KR" sz="1200" dirty="0">
                  <a:solidFill>
                    <a:schemeClr val="tx1">
                      <a:lumMod val="65000"/>
                      <a:lumOff val="35000"/>
                    </a:schemeClr>
                  </a:solidFill>
                  <a:cs typeface="Arial" pitchFamily="34" charset="0"/>
                </a:rPr>
                <a:t>Pandas, dash, </a:t>
              </a:r>
              <a:r>
                <a:rPr lang="en-US" altLang="ko-KR" sz="1200" dirty="0" err="1">
                  <a:solidFill>
                    <a:schemeClr val="tx1">
                      <a:lumMod val="65000"/>
                      <a:lumOff val="35000"/>
                    </a:schemeClr>
                  </a:solidFill>
                  <a:cs typeface="Arial" pitchFamily="34" charset="0"/>
                </a:rPr>
                <a:t>plotly</a:t>
              </a:r>
              <a:endParaRPr lang="en-US" altLang="ko-KR" sz="1200" dirty="0">
                <a:solidFill>
                  <a:schemeClr val="tx1">
                    <a:lumMod val="65000"/>
                    <a:lumOff val="35000"/>
                  </a:schemeClr>
                </a:solidFill>
                <a:cs typeface="Arial" pitchFamily="34" charset="0"/>
              </a:endParaRPr>
            </a:p>
          </p:txBody>
        </p:sp>
        <p:sp>
          <p:nvSpPr>
            <p:cNvPr id="71" name="TextBox 70">
              <a:extLst>
                <a:ext uri="{FF2B5EF4-FFF2-40B4-BE49-F238E27FC236}">
                  <a16:creationId xmlns:a16="http://schemas.microsoft.com/office/drawing/2014/main" id="{86CEAC32-24A3-4B4B-A64B-5AF7529C2785}"/>
                </a:ext>
              </a:extLst>
            </p:cNvPr>
            <p:cNvSpPr txBox="1"/>
            <p:nvPr/>
          </p:nvSpPr>
          <p:spPr>
            <a:xfrm>
              <a:off x="6533674" y="3357955"/>
              <a:ext cx="1785368" cy="276999"/>
            </a:xfrm>
            <a:prstGeom prst="rect">
              <a:avLst/>
            </a:prstGeom>
            <a:grpFill/>
            <a:ln>
              <a:noFill/>
            </a:ln>
          </p:spPr>
          <p:txBody>
            <a:bodyPr wrap="square" rtlCol="0">
              <a:spAutoFit/>
            </a:bodyPr>
            <a:lstStyle/>
            <a:p>
              <a:pPr algn="r"/>
              <a:r>
                <a:rPr lang="en-US" altLang="ko-KR" sz="1200" b="1" dirty="0">
                  <a:solidFill>
                    <a:schemeClr val="tx1">
                      <a:lumMod val="65000"/>
                      <a:lumOff val="35000"/>
                    </a:schemeClr>
                  </a:solidFill>
                  <a:cs typeface="Arial" pitchFamily="34" charset="0"/>
                </a:rPr>
                <a:t>LIBRARIES USED</a:t>
              </a:r>
              <a:endParaRPr lang="ko-KR" altLang="en-US" sz="1200" b="1" dirty="0">
                <a:solidFill>
                  <a:schemeClr val="tx1">
                    <a:lumMod val="65000"/>
                    <a:lumOff val="35000"/>
                  </a:schemeClr>
                </a:solidFill>
                <a:cs typeface="Arial" pitchFamily="34" charset="0"/>
              </a:endParaRPr>
            </a:p>
          </p:txBody>
        </p:sp>
      </p:grpSp>
      <p:grpSp>
        <p:nvGrpSpPr>
          <p:cNvPr id="72" name="Group 63">
            <a:extLst>
              <a:ext uri="{FF2B5EF4-FFF2-40B4-BE49-F238E27FC236}">
                <a16:creationId xmlns:a16="http://schemas.microsoft.com/office/drawing/2014/main" id="{1DA7BADA-E7EF-4BB6-A892-295DA013F7BE}"/>
              </a:ext>
            </a:extLst>
          </p:cNvPr>
          <p:cNvGrpSpPr/>
          <p:nvPr/>
        </p:nvGrpSpPr>
        <p:grpSpPr>
          <a:xfrm>
            <a:off x="1851442" y="5047913"/>
            <a:ext cx="1986248" cy="547481"/>
            <a:chOff x="6533674" y="3357955"/>
            <a:chExt cx="1785368" cy="547481"/>
          </a:xfrm>
          <a:noFill/>
        </p:grpSpPr>
        <p:sp>
          <p:nvSpPr>
            <p:cNvPr id="73" name="TextBox 72">
              <a:extLst>
                <a:ext uri="{FF2B5EF4-FFF2-40B4-BE49-F238E27FC236}">
                  <a16:creationId xmlns:a16="http://schemas.microsoft.com/office/drawing/2014/main" id="{8A773CE9-0407-4E0D-8259-E20582FA7ECA}"/>
                </a:ext>
              </a:extLst>
            </p:cNvPr>
            <p:cNvSpPr txBox="1"/>
            <p:nvPr/>
          </p:nvSpPr>
          <p:spPr>
            <a:xfrm>
              <a:off x="6533674" y="3628437"/>
              <a:ext cx="1785368" cy="276999"/>
            </a:xfrm>
            <a:prstGeom prst="rect">
              <a:avLst/>
            </a:prstGeom>
            <a:grpFill/>
            <a:ln>
              <a:noFill/>
            </a:ln>
          </p:spPr>
          <p:txBody>
            <a:bodyPr wrap="square" rtlCol="0">
              <a:spAutoFit/>
            </a:bodyPr>
            <a:lstStyle/>
            <a:p>
              <a:pPr algn="r"/>
              <a:endParaRPr lang="en-US" altLang="ko-KR" sz="1200" dirty="0">
                <a:solidFill>
                  <a:schemeClr val="bg1"/>
                </a:solidFill>
                <a:cs typeface="Arial" pitchFamily="34" charset="0"/>
              </a:endParaRPr>
            </a:p>
          </p:txBody>
        </p:sp>
        <p:sp>
          <p:nvSpPr>
            <p:cNvPr id="74" name="TextBox 73">
              <a:extLst>
                <a:ext uri="{FF2B5EF4-FFF2-40B4-BE49-F238E27FC236}">
                  <a16:creationId xmlns:a16="http://schemas.microsoft.com/office/drawing/2014/main" id="{5A7132D2-9AD0-489F-9845-8D1E53F576B0}"/>
                </a:ext>
              </a:extLst>
            </p:cNvPr>
            <p:cNvSpPr txBox="1"/>
            <p:nvPr/>
          </p:nvSpPr>
          <p:spPr>
            <a:xfrm>
              <a:off x="6533674" y="3357955"/>
              <a:ext cx="1785368" cy="276999"/>
            </a:xfrm>
            <a:prstGeom prst="rect">
              <a:avLst/>
            </a:prstGeom>
            <a:grpFill/>
            <a:ln>
              <a:noFill/>
            </a:ln>
          </p:spPr>
          <p:txBody>
            <a:bodyPr wrap="square" rtlCol="0">
              <a:spAutoFit/>
            </a:bodyPr>
            <a:lstStyle/>
            <a:p>
              <a:pPr algn="r"/>
              <a:r>
                <a:rPr lang="en-US" altLang="ko-KR" sz="1200" b="1" dirty="0">
                  <a:solidFill>
                    <a:schemeClr val="bg1"/>
                  </a:solidFill>
                  <a:cs typeface="Arial" pitchFamily="34" charset="0"/>
                </a:rPr>
                <a:t>DAY WISE STATS</a:t>
              </a:r>
              <a:endParaRPr lang="ko-KR" altLang="en-US" sz="1200" b="1" dirty="0">
                <a:solidFill>
                  <a:schemeClr val="bg1"/>
                </a:solidFill>
                <a:cs typeface="Arial" pitchFamily="34" charset="0"/>
              </a:endParaRPr>
            </a:p>
          </p:txBody>
        </p:sp>
      </p:grpSp>
      <p:grpSp>
        <p:nvGrpSpPr>
          <p:cNvPr id="75" name="Group 63">
            <a:extLst>
              <a:ext uri="{FF2B5EF4-FFF2-40B4-BE49-F238E27FC236}">
                <a16:creationId xmlns:a16="http://schemas.microsoft.com/office/drawing/2014/main" id="{ACBEEA1D-4410-4439-8366-665B354FFB85}"/>
              </a:ext>
            </a:extLst>
          </p:cNvPr>
          <p:cNvGrpSpPr/>
          <p:nvPr/>
        </p:nvGrpSpPr>
        <p:grpSpPr>
          <a:xfrm>
            <a:off x="9090882" y="3555781"/>
            <a:ext cx="1986248" cy="547481"/>
            <a:chOff x="6533674" y="3357955"/>
            <a:chExt cx="1785368" cy="547481"/>
          </a:xfrm>
          <a:noFill/>
        </p:grpSpPr>
        <p:sp>
          <p:nvSpPr>
            <p:cNvPr id="76" name="TextBox 75">
              <a:extLst>
                <a:ext uri="{FF2B5EF4-FFF2-40B4-BE49-F238E27FC236}">
                  <a16:creationId xmlns:a16="http://schemas.microsoft.com/office/drawing/2014/main" id="{5E6CC211-7E72-474E-8607-4188B3AF475E}"/>
                </a:ext>
              </a:extLst>
            </p:cNvPr>
            <p:cNvSpPr txBox="1"/>
            <p:nvPr/>
          </p:nvSpPr>
          <p:spPr>
            <a:xfrm>
              <a:off x="6533674" y="3628437"/>
              <a:ext cx="1785368" cy="276999"/>
            </a:xfrm>
            <a:prstGeom prst="rect">
              <a:avLst/>
            </a:prstGeom>
            <a:grpFill/>
            <a:ln>
              <a:noFill/>
            </a:ln>
          </p:spPr>
          <p:txBody>
            <a:bodyPr wrap="square" rtlCol="0">
              <a:spAutoFit/>
            </a:bodyPr>
            <a:lstStyle/>
            <a:p>
              <a:endParaRPr lang="en-US" altLang="ko-KR" sz="1200" dirty="0">
                <a:solidFill>
                  <a:schemeClr val="tx1">
                    <a:lumMod val="65000"/>
                    <a:lumOff val="35000"/>
                  </a:schemeClr>
                </a:solidFill>
                <a:cs typeface="Arial" pitchFamily="34" charset="0"/>
              </a:endParaRPr>
            </a:p>
          </p:txBody>
        </p:sp>
        <p:sp>
          <p:nvSpPr>
            <p:cNvPr id="77" name="TextBox 76">
              <a:extLst>
                <a:ext uri="{FF2B5EF4-FFF2-40B4-BE49-F238E27FC236}">
                  <a16:creationId xmlns:a16="http://schemas.microsoft.com/office/drawing/2014/main" id="{8780B1F0-9A78-46CA-9B9D-21EBC67741C8}"/>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Data Source</a:t>
              </a:r>
              <a:endParaRPr lang="ko-KR" altLang="en-US" sz="1200" b="1" dirty="0">
                <a:solidFill>
                  <a:schemeClr val="tx1">
                    <a:lumMod val="65000"/>
                    <a:lumOff val="35000"/>
                  </a:schemeClr>
                </a:solidFill>
                <a:cs typeface="Arial" pitchFamily="34" charset="0"/>
              </a:endParaRPr>
            </a:p>
          </p:txBody>
        </p:sp>
      </p:grpSp>
      <p:grpSp>
        <p:nvGrpSpPr>
          <p:cNvPr id="78" name="Group 63">
            <a:extLst>
              <a:ext uri="{FF2B5EF4-FFF2-40B4-BE49-F238E27FC236}">
                <a16:creationId xmlns:a16="http://schemas.microsoft.com/office/drawing/2014/main" id="{A5A6634D-0051-41DA-804F-8A51AC8290C1}"/>
              </a:ext>
            </a:extLst>
          </p:cNvPr>
          <p:cNvGrpSpPr/>
          <p:nvPr/>
        </p:nvGrpSpPr>
        <p:grpSpPr>
          <a:xfrm>
            <a:off x="7883397" y="2200691"/>
            <a:ext cx="1986248" cy="547481"/>
            <a:chOff x="6533674" y="3357955"/>
            <a:chExt cx="1785368" cy="547481"/>
          </a:xfrm>
          <a:noFill/>
        </p:grpSpPr>
        <p:sp>
          <p:nvSpPr>
            <p:cNvPr id="79" name="TextBox 78">
              <a:extLst>
                <a:ext uri="{FF2B5EF4-FFF2-40B4-BE49-F238E27FC236}">
                  <a16:creationId xmlns:a16="http://schemas.microsoft.com/office/drawing/2014/main" id="{38B3006E-0439-4ECC-9553-13FD371EA46E}"/>
                </a:ext>
              </a:extLst>
            </p:cNvPr>
            <p:cNvSpPr txBox="1"/>
            <p:nvPr/>
          </p:nvSpPr>
          <p:spPr>
            <a:xfrm>
              <a:off x="6533674" y="3628437"/>
              <a:ext cx="1785368" cy="276999"/>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Dash and </a:t>
              </a:r>
              <a:r>
                <a:rPr lang="en-US" altLang="ko-KR" sz="1200" dirty="0" err="1">
                  <a:solidFill>
                    <a:schemeClr val="tx1">
                      <a:lumMod val="65000"/>
                      <a:lumOff val="35000"/>
                    </a:schemeClr>
                  </a:solidFill>
                  <a:cs typeface="Arial" pitchFamily="34" charset="0"/>
                </a:rPr>
                <a:t>Plotly</a:t>
              </a:r>
              <a:endParaRPr lang="en-US" altLang="ko-KR" sz="1200" dirty="0">
                <a:solidFill>
                  <a:schemeClr val="tx1">
                    <a:lumMod val="65000"/>
                    <a:lumOff val="35000"/>
                  </a:schemeClr>
                </a:solidFill>
                <a:cs typeface="Arial" pitchFamily="34" charset="0"/>
              </a:endParaRPr>
            </a:p>
          </p:txBody>
        </p:sp>
        <p:sp>
          <p:nvSpPr>
            <p:cNvPr id="80" name="TextBox 79">
              <a:extLst>
                <a:ext uri="{FF2B5EF4-FFF2-40B4-BE49-F238E27FC236}">
                  <a16:creationId xmlns:a16="http://schemas.microsoft.com/office/drawing/2014/main" id="{A1F4152D-CE7D-44F4-9BF4-33AD4EA7013B}"/>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Built with</a:t>
              </a:r>
              <a:endParaRPr lang="ko-KR" altLang="en-US" sz="1200" b="1" dirty="0">
                <a:solidFill>
                  <a:schemeClr val="tx1">
                    <a:lumMod val="65000"/>
                    <a:lumOff val="35000"/>
                  </a:schemeClr>
                </a:solidFill>
                <a:cs typeface="Arial" pitchFamily="34" charset="0"/>
              </a:endParaRPr>
            </a:p>
          </p:txBody>
        </p:sp>
      </p:grpSp>
      <p:grpSp>
        <p:nvGrpSpPr>
          <p:cNvPr id="81" name="Group 63">
            <a:extLst>
              <a:ext uri="{FF2B5EF4-FFF2-40B4-BE49-F238E27FC236}">
                <a16:creationId xmlns:a16="http://schemas.microsoft.com/office/drawing/2014/main" id="{4D2A321F-3D01-4A48-B84B-AE71E9DC8EC6}"/>
              </a:ext>
            </a:extLst>
          </p:cNvPr>
          <p:cNvGrpSpPr/>
          <p:nvPr/>
        </p:nvGrpSpPr>
        <p:grpSpPr>
          <a:xfrm>
            <a:off x="8301686" y="5076713"/>
            <a:ext cx="1986248" cy="547481"/>
            <a:chOff x="6533674" y="3357955"/>
            <a:chExt cx="1785368" cy="547481"/>
          </a:xfrm>
          <a:noFill/>
        </p:grpSpPr>
        <p:sp>
          <p:nvSpPr>
            <p:cNvPr id="82" name="TextBox 81">
              <a:extLst>
                <a:ext uri="{FF2B5EF4-FFF2-40B4-BE49-F238E27FC236}">
                  <a16:creationId xmlns:a16="http://schemas.microsoft.com/office/drawing/2014/main" id="{4C89FD2E-5A8F-4A29-92C3-9945FBD23B9D}"/>
                </a:ext>
              </a:extLst>
            </p:cNvPr>
            <p:cNvSpPr txBox="1"/>
            <p:nvPr/>
          </p:nvSpPr>
          <p:spPr>
            <a:xfrm>
              <a:off x="6533674" y="3628437"/>
              <a:ext cx="1785368" cy="276999"/>
            </a:xfrm>
            <a:prstGeom prst="rect">
              <a:avLst/>
            </a:prstGeom>
            <a:grpFill/>
            <a:ln>
              <a:noFill/>
            </a:ln>
          </p:spPr>
          <p:txBody>
            <a:bodyPr wrap="square" rtlCol="0">
              <a:spAutoFit/>
            </a:bodyPr>
            <a:lstStyle/>
            <a:p>
              <a:endParaRPr lang="en-US" altLang="ko-KR"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3B804C73-D345-4BC1-9904-8CCC79833588}"/>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bg1"/>
                  </a:solidFill>
                  <a:cs typeface="Arial" pitchFamily="34" charset="0"/>
                </a:rPr>
                <a:t>PHASE WISE STATS</a:t>
              </a:r>
              <a:endParaRPr lang="ko-KR" altLang="en-US" sz="1200" b="1" dirty="0">
                <a:solidFill>
                  <a:schemeClr val="bg1"/>
                </a:solidFill>
                <a:cs typeface="Arial" pitchFamily="34" charset="0"/>
              </a:endParaRPr>
            </a:p>
          </p:txBody>
        </p:sp>
      </p:grpSp>
      <p:grpSp>
        <p:nvGrpSpPr>
          <p:cNvPr id="84" name="Group 63">
            <a:extLst>
              <a:ext uri="{FF2B5EF4-FFF2-40B4-BE49-F238E27FC236}">
                <a16:creationId xmlns:a16="http://schemas.microsoft.com/office/drawing/2014/main" id="{18A1C014-E6BE-4454-ADB0-A513DDDC4427}"/>
              </a:ext>
            </a:extLst>
          </p:cNvPr>
          <p:cNvGrpSpPr/>
          <p:nvPr/>
        </p:nvGrpSpPr>
        <p:grpSpPr>
          <a:xfrm>
            <a:off x="5076568" y="1891188"/>
            <a:ext cx="1986248" cy="547481"/>
            <a:chOff x="6533674" y="3357955"/>
            <a:chExt cx="1785368" cy="547481"/>
          </a:xfrm>
          <a:noFill/>
        </p:grpSpPr>
        <p:sp>
          <p:nvSpPr>
            <p:cNvPr id="85" name="TextBox 84">
              <a:extLst>
                <a:ext uri="{FF2B5EF4-FFF2-40B4-BE49-F238E27FC236}">
                  <a16:creationId xmlns:a16="http://schemas.microsoft.com/office/drawing/2014/main" id="{3046E430-9E5B-4A5E-B0CF-FB74B73ED43B}"/>
                </a:ext>
              </a:extLst>
            </p:cNvPr>
            <p:cNvSpPr txBox="1"/>
            <p:nvPr/>
          </p:nvSpPr>
          <p:spPr>
            <a:xfrm>
              <a:off x="6533674" y="3628437"/>
              <a:ext cx="1785368" cy="276999"/>
            </a:xfrm>
            <a:prstGeom prst="rect">
              <a:avLst/>
            </a:prstGeom>
            <a:grpFill/>
            <a:ln>
              <a:noFill/>
            </a:ln>
          </p:spPr>
          <p:txBody>
            <a:bodyPr wrap="square" rtlCol="0">
              <a:spAutoFit/>
            </a:bodyPr>
            <a:lstStyle/>
            <a:p>
              <a:pPr algn="ctr"/>
              <a:r>
                <a:rPr lang="en-US" altLang="ko-KR" sz="1200" dirty="0">
                  <a:solidFill>
                    <a:schemeClr val="tx1">
                      <a:lumMod val="65000"/>
                      <a:lumOff val="35000"/>
                    </a:schemeClr>
                  </a:solidFill>
                  <a:cs typeface="Arial" pitchFamily="34" charset="0"/>
                </a:rPr>
                <a:t>Python, html, </a:t>
              </a:r>
              <a:r>
                <a:rPr lang="en-US" altLang="ko-KR" sz="1200" dirty="0" err="1">
                  <a:solidFill>
                    <a:schemeClr val="tx1">
                      <a:lumMod val="65000"/>
                      <a:lumOff val="35000"/>
                    </a:schemeClr>
                  </a:solidFill>
                  <a:cs typeface="Arial" pitchFamily="34" charset="0"/>
                </a:rPr>
                <a:t>css</a:t>
              </a:r>
              <a:r>
                <a:rPr lang="en-US" altLang="ko-KR" sz="1200" dirty="0">
                  <a:solidFill>
                    <a:schemeClr val="tx1">
                      <a:lumMod val="65000"/>
                      <a:lumOff val="35000"/>
                    </a:schemeClr>
                  </a:solidFill>
                  <a:cs typeface="Arial" pitchFamily="34" charset="0"/>
                </a:rPr>
                <a:t>, </a:t>
              </a:r>
              <a:r>
                <a:rPr lang="en-US" altLang="ko-KR" sz="1200" dirty="0" err="1">
                  <a:solidFill>
                    <a:schemeClr val="tx1">
                      <a:lumMod val="65000"/>
                      <a:lumOff val="35000"/>
                    </a:schemeClr>
                  </a:solidFill>
                  <a:cs typeface="Arial" pitchFamily="34" charset="0"/>
                </a:rPr>
                <a:t>js</a:t>
              </a:r>
              <a:endParaRPr lang="en-US" altLang="ko-KR" sz="1200" dirty="0">
                <a:solidFill>
                  <a:schemeClr val="tx1">
                    <a:lumMod val="65000"/>
                    <a:lumOff val="35000"/>
                  </a:schemeClr>
                </a:solidFill>
                <a:cs typeface="Arial" pitchFamily="34" charset="0"/>
              </a:endParaRPr>
            </a:p>
          </p:txBody>
        </p:sp>
        <p:sp>
          <p:nvSpPr>
            <p:cNvPr id="86" name="TextBox 85">
              <a:extLst>
                <a:ext uri="{FF2B5EF4-FFF2-40B4-BE49-F238E27FC236}">
                  <a16:creationId xmlns:a16="http://schemas.microsoft.com/office/drawing/2014/main" id="{8A8B7961-F1DA-4C27-8DE0-A102B5FD2939}"/>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Languages used</a:t>
              </a:r>
              <a:endParaRPr lang="ko-KR" altLang="en-US" sz="1200" b="1" dirty="0">
                <a:solidFill>
                  <a:schemeClr val="tx1">
                    <a:lumMod val="65000"/>
                    <a:lumOff val="35000"/>
                  </a:schemeClr>
                </a:solidFill>
                <a:cs typeface="Arial" pitchFamily="34" charset="0"/>
              </a:endParaRPr>
            </a:p>
          </p:txBody>
        </p:sp>
      </p:grpSp>
      <p:grpSp>
        <p:nvGrpSpPr>
          <p:cNvPr id="88" name="Group 87">
            <a:extLst>
              <a:ext uri="{FF2B5EF4-FFF2-40B4-BE49-F238E27FC236}">
                <a16:creationId xmlns:a16="http://schemas.microsoft.com/office/drawing/2014/main" id="{C105A124-B610-4CF5-A5C3-5F54A32A9015}"/>
              </a:ext>
            </a:extLst>
          </p:cNvPr>
          <p:cNvGrpSpPr/>
          <p:nvPr/>
        </p:nvGrpSpPr>
        <p:grpSpPr>
          <a:xfrm>
            <a:off x="4520398" y="3773336"/>
            <a:ext cx="3116823" cy="1712483"/>
            <a:chOff x="-548507" y="477868"/>
            <a:chExt cx="11570449" cy="6357177"/>
          </a:xfrm>
        </p:grpSpPr>
        <p:sp>
          <p:nvSpPr>
            <p:cNvPr id="103" name="Freeform: Shape 102">
              <a:extLst>
                <a:ext uri="{FF2B5EF4-FFF2-40B4-BE49-F238E27FC236}">
                  <a16:creationId xmlns:a16="http://schemas.microsoft.com/office/drawing/2014/main" id="{46114B9D-9815-4C62-A028-DB746DA2B87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2BBDBDC-DEBD-404E-A54D-33B242C9C68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B08E9B0-25D8-4E64-B9B7-D2062E304326}"/>
                </a:ext>
              </a:extLst>
            </p:cNvPr>
            <p:cNvSpPr/>
            <p:nvPr/>
          </p:nvSpPr>
          <p:spPr>
            <a:xfrm>
              <a:off x="1061161" y="873635"/>
              <a:ext cx="8283390" cy="506207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6"/>
            </a:solid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66BAAF4-168E-4EB3-96C7-7FC800B71A0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918B320-92D2-41B2-8F03-1AE5C42B1DF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F5AC3021-5928-4680-B455-801A88546C40}"/>
                </a:ext>
              </a:extLst>
            </p:cNvPr>
            <p:cNvGrpSpPr/>
            <p:nvPr/>
          </p:nvGrpSpPr>
          <p:grpSpPr>
            <a:xfrm>
              <a:off x="1606" y="6382978"/>
              <a:ext cx="413937" cy="115242"/>
              <a:chOff x="5955" y="6353672"/>
              <a:chExt cx="413937" cy="115242"/>
            </a:xfrm>
          </p:grpSpPr>
          <p:sp>
            <p:nvSpPr>
              <p:cNvPr id="113" name="Rectangle: Rounded Corners 112">
                <a:extLst>
                  <a:ext uri="{FF2B5EF4-FFF2-40B4-BE49-F238E27FC236}">
                    <a16:creationId xmlns:a16="http://schemas.microsoft.com/office/drawing/2014/main" id="{98CE32BB-6675-4137-A30A-2769274EFAA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490C78E4-D0C6-47D1-B203-3DC53837DA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2F97DBC-B0B0-4CB5-91D9-693AC72CFEAD}"/>
                </a:ext>
              </a:extLst>
            </p:cNvPr>
            <p:cNvGrpSpPr/>
            <p:nvPr/>
          </p:nvGrpSpPr>
          <p:grpSpPr>
            <a:xfrm>
              <a:off x="9855291" y="6381600"/>
              <a:ext cx="885989" cy="115242"/>
              <a:chOff x="5955" y="6353672"/>
              <a:chExt cx="413937" cy="115242"/>
            </a:xfrm>
          </p:grpSpPr>
          <p:sp>
            <p:nvSpPr>
              <p:cNvPr id="111" name="Rectangle: Rounded Corners 110">
                <a:extLst>
                  <a:ext uri="{FF2B5EF4-FFF2-40B4-BE49-F238E27FC236}">
                    <a16:creationId xmlns:a16="http://schemas.microsoft.com/office/drawing/2014/main" id="{031B2339-2D89-40F4-A02F-F323D2C69F4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F0A00840-B720-4FD0-9C2C-0BF08296CB6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reeform: Shape 109">
              <a:extLst>
                <a:ext uri="{FF2B5EF4-FFF2-40B4-BE49-F238E27FC236}">
                  <a16:creationId xmlns:a16="http://schemas.microsoft.com/office/drawing/2014/main" id="{26152B43-47BB-467F-92F5-C8FE0C406FC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FC0F3927-F846-466F-8B2A-3F041FCE33DA}"/>
              </a:ext>
            </a:extLst>
          </p:cNvPr>
          <p:cNvSpPr txBox="1"/>
          <p:nvPr/>
        </p:nvSpPr>
        <p:spPr>
          <a:xfrm>
            <a:off x="5200393" y="4149428"/>
            <a:ext cx="1923280" cy="369332"/>
          </a:xfrm>
          <a:prstGeom prst="rect">
            <a:avLst/>
          </a:prstGeom>
          <a:noFill/>
        </p:spPr>
        <p:txBody>
          <a:bodyPr wrap="square" rtlCol="0">
            <a:spAutoFit/>
          </a:bodyPr>
          <a:lstStyle/>
          <a:p>
            <a:r>
              <a:rPr lang="en-US" dirty="0"/>
              <a:t>DASHBOARD APP</a:t>
            </a:r>
          </a:p>
        </p:txBody>
      </p:sp>
      <p:sp>
        <p:nvSpPr>
          <p:cNvPr id="5" name="TextBox 4">
            <a:extLst>
              <a:ext uri="{FF2B5EF4-FFF2-40B4-BE49-F238E27FC236}">
                <a16:creationId xmlns:a16="http://schemas.microsoft.com/office/drawing/2014/main" id="{848A5ED8-89F8-46A1-B105-422027462525}"/>
              </a:ext>
            </a:extLst>
          </p:cNvPr>
          <p:cNvSpPr txBox="1"/>
          <p:nvPr/>
        </p:nvSpPr>
        <p:spPr>
          <a:xfrm>
            <a:off x="9053397" y="3998080"/>
            <a:ext cx="1986248" cy="276999"/>
          </a:xfrm>
          <a:prstGeom prst="rect">
            <a:avLst/>
          </a:prstGeom>
          <a:noFill/>
          <a:ln>
            <a:noFill/>
          </a:ln>
        </p:spPr>
        <p:txBody>
          <a:bodyPr wrap="square" rtlCol="0">
            <a:spAutoFit/>
          </a:bodyPr>
          <a:lstStyle/>
          <a:p>
            <a:r>
              <a:rPr lang="en-US" altLang="ko-KR" sz="1200" dirty="0">
                <a:solidFill>
                  <a:schemeClr val="tx1">
                    <a:lumMod val="65000"/>
                    <a:lumOff val="35000"/>
                  </a:schemeClr>
                </a:solidFill>
                <a:cs typeface="Arial" pitchFamily="34" charset="0"/>
                <a:hlinkClick r:id="rId2"/>
              </a:rPr>
              <a:t>Here</a:t>
            </a:r>
            <a:endParaRPr lang="en-US" altLang="ko-KR" sz="1200"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182730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10000"/>
          </a:bodyPr>
          <a:lstStyle/>
          <a:p>
            <a:r>
              <a:rPr lang="en-US" dirty="0"/>
              <a:t>Project Workflow</a:t>
            </a:r>
          </a:p>
        </p:txBody>
      </p:sp>
      <p:grpSp>
        <p:nvGrpSpPr>
          <p:cNvPr id="85" name="Group 84">
            <a:extLst>
              <a:ext uri="{FF2B5EF4-FFF2-40B4-BE49-F238E27FC236}">
                <a16:creationId xmlns:a16="http://schemas.microsoft.com/office/drawing/2014/main" id="{1937F4EC-89C5-49C9-B969-25494F3EF3BC}"/>
              </a:ext>
            </a:extLst>
          </p:cNvPr>
          <p:cNvGrpSpPr/>
          <p:nvPr/>
        </p:nvGrpSpPr>
        <p:grpSpPr>
          <a:xfrm>
            <a:off x="8389285" y="2440898"/>
            <a:ext cx="3144280" cy="707886"/>
            <a:chOff x="8481110" y="2440898"/>
            <a:chExt cx="3144280" cy="707886"/>
          </a:xfrm>
        </p:grpSpPr>
        <p:sp>
          <p:nvSpPr>
            <p:cNvPr id="11" name="TextBox 10">
              <a:extLst>
                <a:ext uri="{FF2B5EF4-FFF2-40B4-BE49-F238E27FC236}">
                  <a16:creationId xmlns:a16="http://schemas.microsoft.com/office/drawing/2014/main" id="{8F97D35B-2359-4A60-861E-D9C0ADEB8AB4}"/>
                </a:ext>
              </a:extLst>
            </p:cNvPr>
            <p:cNvSpPr txBox="1"/>
            <p:nvPr/>
          </p:nvSpPr>
          <p:spPr>
            <a:xfrm>
              <a:off x="8497215" y="2687119"/>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After getting processed, then creating the UI for the app using Dash and </a:t>
              </a:r>
              <a:r>
                <a:rPr lang="en-US" altLang="ko-KR" sz="1200" dirty="0" err="1">
                  <a:solidFill>
                    <a:schemeClr val="tx1">
                      <a:lumMod val="75000"/>
                      <a:lumOff val="25000"/>
                    </a:schemeClr>
                  </a:solidFill>
                  <a:cs typeface="Arial" pitchFamily="34" charset="0"/>
                </a:rPr>
                <a:t>Plotly</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E954EAE7-4514-4493-B948-59E0E9D04414}"/>
                </a:ext>
              </a:extLst>
            </p:cNvPr>
            <p:cNvSpPr txBox="1"/>
            <p:nvPr/>
          </p:nvSpPr>
          <p:spPr>
            <a:xfrm>
              <a:off x="8481110" y="2440898"/>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Building UI</a:t>
              </a:r>
              <a:endParaRPr lang="ko-KR" altLang="en-US" sz="14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D4CD68F1-0912-422F-BACB-5AE0E88EA270}"/>
              </a:ext>
            </a:extLst>
          </p:cNvPr>
          <p:cNvGrpSpPr/>
          <p:nvPr/>
        </p:nvGrpSpPr>
        <p:grpSpPr>
          <a:xfrm>
            <a:off x="8389285" y="4722043"/>
            <a:ext cx="3144280" cy="707886"/>
            <a:chOff x="1715369" y="1766707"/>
            <a:chExt cx="1783314" cy="707886"/>
          </a:xfrm>
        </p:grpSpPr>
        <p:sp>
          <p:nvSpPr>
            <p:cNvPr id="14" name="TextBox 13">
              <a:extLst>
                <a:ext uri="{FF2B5EF4-FFF2-40B4-BE49-F238E27FC236}">
                  <a16:creationId xmlns:a16="http://schemas.microsoft.com/office/drawing/2014/main" id="{2915C4E9-6D40-48B1-94E4-FD98483FCABE}"/>
                </a:ext>
              </a:extLst>
            </p:cNvPr>
            <p:cNvSpPr txBox="1"/>
            <p:nvPr/>
          </p:nvSpPr>
          <p:spPr>
            <a:xfrm>
              <a:off x="1724503" y="2012928"/>
              <a:ext cx="177418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Data for the dashboard is collected first from </a:t>
              </a:r>
              <a:r>
                <a:rPr lang="en-US" altLang="ko-KR" sz="1200" dirty="0">
                  <a:solidFill>
                    <a:schemeClr val="tx1">
                      <a:lumMod val="75000"/>
                      <a:lumOff val="25000"/>
                    </a:schemeClr>
                  </a:solidFill>
                  <a:cs typeface="Arial" pitchFamily="34" charset="0"/>
                  <a:hlinkClick r:id="rId2"/>
                </a:rPr>
                <a:t>here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FDCCCF9-6F23-430E-A1CB-FE1309A59E07}"/>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Collecting Data</a:t>
              </a:r>
              <a:endParaRPr lang="ko-KR" altLang="en-US" sz="14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6811313B-379A-4685-AB4F-F231570CB104}"/>
              </a:ext>
            </a:extLst>
          </p:cNvPr>
          <p:cNvGrpSpPr/>
          <p:nvPr/>
        </p:nvGrpSpPr>
        <p:grpSpPr>
          <a:xfrm>
            <a:off x="739950" y="3543208"/>
            <a:ext cx="3144280" cy="707886"/>
            <a:chOff x="1715369" y="1766707"/>
            <a:chExt cx="1783314" cy="707886"/>
          </a:xfrm>
        </p:grpSpPr>
        <p:sp>
          <p:nvSpPr>
            <p:cNvPr id="17" name="TextBox 16">
              <a:extLst>
                <a:ext uri="{FF2B5EF4-FFF2-40B4-BE49-F238E27FC236}">
                  <a16:creationId xmlns:a16="http://schemas.microsoft.com/office/drawing/2014/main" id="{1A133E99-2F1B-461A-A4CE-F38FA120072B}"/>
                </a:ext>
              </a:extLst>
            </p:cNvPr>
            <p:cNvSpPr txBox="1"/>
            <p:nvPr/>
          </p:nvSpPr>
          <p:spPr>
            <a:xfrm>
              <a:off x="1724503" y="2012928"/>
              <a:ext cx="177418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Collected data is then preprocessed using these </a:t>
              </a:r>
              <a:r>
                <a:rPr lang="en-US" altLang="ko-KR" sz="1200" dirty="0">
                  <a:solidFill>
                    <a:schemeClr val="tx1">
                      <a:lumMod val="75000"/>
                      <a:lumOff val="25000"/>
                    </a:schemeClr>
                  </a:solidFill>
                  <a:cs typeface="Arial" pitchFamily="34" charset="0"/>
                  <a:hlinkClick r:id="rId3"/>
                </a:rPr>
                <a:t>scripts</a:t>
              </a:r>
              <a:r>
                <a:rPr lang="en-US" altLang="ko-KR" sz="1200" dirty="0">
                  <a:solidFill>
                    <a:schemeClr val="tx1">
                      <a:lumMod val="75000"/>
                      <a:lumOff val="25000"/>
                    </a:schemeClr>
                  </a:solidFill>
                  <a:cs typeface="Arial" pitchFamily="34" charset="0"/>
                </a:rPr>
                <a:t> for ease in plotting.</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5CD8753E-C8F4-412D-AB64-40487770D6EE}"/>
                </a:ext>
              </a:extLst>
            </p:cNvPr>
            <p:cNvSpPr txBox="1"/>
            <p:nvPr/>
          </p:nvSpPr>
          <p:spPr>
            <a:xfrm>
              <a:off x="1715369" y="1766707"/>
              <a:ext cx="1780544"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Data Preprocessing</a:t>
              </a:r>
              <a:endParaRPr lang="ko-KR" altLang="en-US" sz="1400" b="1" dirty="0">
                <a:solidFill>
                  <a:schemeClr val="tx1">
                    <a:lumMod val="75000"/>
                    <a:lumOff val="25000"/>
                  </a:schemeClr>
                </a:solidFill>
                <a:cs typeface="Arial" pitchFamily="34" charset="0"/>
              </a:endParaRPr>
            </a:p>
          </p:txBody>
        </p:sp>
      </p:grpSp>
      <p:sp>
        <p:nvSpPr>
          <p:cNvPr id="3" name="Oval 2">
            <a:extLst>
              <a:ext uri="{FF2B5EF4-FFF2-40B4-BE49-F238E27FC236}">
                <a16:creationId xmlns:a16="http://schemas.microsoft.com/office/drawing/2014/main" id="{AA401305-87E7-4615-BBC7-97E97278CCEE}"/>
              </a:ext>
            </a:extLst>
          </p:cNvPr>
          <p:cNvSpPr/>
          <p:nvPr/>
        </p:nvSpPr>
        <p:spPr>
          <a:xfrm>
            <a:off x="6507193" y="5220013"/>
            <a:ext cx="970156" cy="970156"/>
          </a:xfrm>
          <a:prstGeom prst="ellipse">
            <a:avLst/>
          </a:prstGeom>
          <a:solidFill>
            <a:schemeClr val="bg1"/>
          </a:solidFill>
          <a:ln w="635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 name="Oval 3">
            <a:extLst>
              <a:ext uri="{FF2B5EF4-FFF2-40B4-BE49-F238E27FC236}">
                <a16:creationId xmlns:a16="http://schemas.microsoft.com/office/drawing/2014/main" id="{9DE7F8FD-E379-4FEA-883F-640C4F216E1A}"/>
              </a:ext>
            </a:extLst>
          </p:cNvPr>
          <p:cNvSpPr/>
          <p:nvPr/>
        </p:nvSpPr>
        <p:spPr>
          <a:xfrm>
            <a:off x="4768254" y="4105131"/>
            <a:ext cx="970156" cy="970156"/>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D18A0B55-72B4-4275-AC6F-547A65DAB621}"/>
              </a:ext>
            </a:extLst>
          </p:cNvPr>
          <p:cNvSpPr/>
          <p:nvPr/>
        </p:nvSpPr>
        <p:spPr>
          <a:xfrm>
            <a:off x="6507193" y="2990251"/>
            <a:ext cx="970156" cy="970156"/>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2804059F-B17A-4859-B533-E5DC9C40A7FE}"/>
              </a:ext>
            </a:extLst>
          </p:cNvPr>
          <p:cNvSpPr/>
          <p:nvPr/>
        </p:nvSpPr>
        <p:spPr>
          <a:xfrm>
            <a:off x="4768254" y="1875369"/>
            <a:ext cx="970156" cy="970156"/>
          </a:xfrm>
          <a:prstGeom prst="ellipse">
            <a:avLst/>
          </a:prstGeom>
          <a:solidFill>
            <a:schemeClr val="bg1"/>
          </a:solidFill>
          <a:ln w="635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Freeform 65">
            <a:extLst>
              <a:ext uri="{FF2B5EF4-FFF2-40B4-BE49-F238E27FC236}">
                <a16:creationId xmlns:a16="http://schemas.microsoft.com/office/drawing/2014/main" id="{FE5E6AD3-3D85-4639-99FE-C82031315256}"/>
              </a:ext>
            </a:extLst>
          </p:cNvPr>
          <p:cNvSpPr/>
          <p:nvPr/>
        </p:nvSpPr>
        <p:spPr>
          <a:xfrm>
            <a:off x="5898078" y="2309064"/>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Freeform 66">
            <a:extLst>
              <a:ext uri="{FF2B5EF4-FFF2-40B4-BE49-F238E27FC236}">
                <a16:creationId xmlns:a16="http://schemas.microsoft.com/office/drawing/2014/main" id="{98179F7F-6EF5-4A5F-9239-D5436AE57A64}"/>
              </a:ext>
            </a:extLst>
          </p:cNvPr>
          <p:cNvSpPr/>
          <p:nvPr/>
        </p:nvSpPr>
        <p:spPr>
          <a:xfrm flipH="1">
            <a:off x="3962382" y="3433026"/>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7">
            <a:extLst>
              <a:ext uri="{FF2B5EF4-FFF2-40B4-BE49-F238E27FC236}">
                <a16:creationId xmlns:a16="http://schemas.microsoft.com/office/drawing/2014/main" id="{2D923EA8-C29E-4304-95DE-179DF439515E}"/>
              </a:ext>
            </a:extLst>
          </p:cNvPr>
          <p:cNvSpPr/>
          <p:nvPr/>
        </p:nvSpPr>
        <p:spPr>
          <a:xfrm>
            <a:off x="5898078" y="4590209"/>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6F401BA4-F1DA-4A22-970B-057CEBED7C31}"/>
              </a:ext>
            </a:extLst>
          </p:cNvPr>
          <p:cNvSpPr txBox="1"/>
          <p:nvPr/>
        </p:nvSpPr>
        <p:spPr>
          <a:xfrm>
            <a:off x="4867275" y="2133600"/>
            <a:ext cx="762000" cy="523220"/>
          </a:xfrm>
          <a:prstGeom prst="rect">
            <a:avLst/>
          </a:prstGeom>
          <a:noFill/>
        </p:spPr>
        <p:txBody>
          <a:bodyPr wrap="square" rtlCol="0">
            <a:spAutoFit/>
          </a:bodyPr>
          <a:lstStyle/>
          <a:p>
            <a:r>
              <a:rPr lang="en-US" sz="1400" b="1" dirty="0">
                <a:hlinkClick r:id="rId3"/>
              </a:rPr>
              <a:t>Final Project</a:t>
            </a:r>
            <a:endParaRPr lang="en-US" sz="2000" b="1" dirty="0"/>
          </a:p>
        </p:txBody>
      </p:sp>
      <p:sp>
        <p:nvSpPr>
          <p:cNvPr id="19" name="TextBox 18">
            <a:extLst>
              <a:ext uri="{FF2B5EF4-FFF2-40B4-BE49-F238E27FC236}">
                <a16:creationId xmlns:a16="http://schemas.microsoft.com/office/drawing/2014/main" id="{414799D9-57CE-45A3-977C-FBC58F3DB39E}"/>
              </a:ext>
            </a:extLst>
          </p:cNvPr>
          <p:cNvSpPr txBox="1"/>
          <p:nvPr/>
        </p:nvSpPr>
        <p:spPr>
          <a:xfrm>
            <a:off x="6781800" y="5391829"/>
            <a:ext cx="514350" cy="646331"/>
          </a:xfrm>
          <a:prstGeom prst="rect">
            <a:avLst/>
          </a:prstGeom>
          <a:noFill/>
        </p:spPr>
        <p:txBody>
          <a:bodyPr wrap="square" rtlCol="0">
            <a:spAutoFit/>
          </a:bodyPr>
          <a:lstStyle/>
          <a:p>
            <a:r>
              <a:rPr lang="en-US" sz="3600" b="1" dirty="0">
                <a:solidFill>
                  <a:srgbClr val="FF0000"/>
                </a:solidFill>
              </a:rPr>
              <a:t>0</a:t>
            </a:r>
            <a:endParaRPr lang="en-US" b="1" dirty="0">
              <a:solidFill>
                <a:srgbClr val="FF0000"/>
              </a:solidFill>
            </a:endParaRPr>
          </a:p>
        </p:txBody>
      </p:sp>
      <p:sp>
        <p:nvSpPr>
          <p:cNvPr id="20" name="TextBox 19">
            <a:extLst>
              <a:ext uri="{FF2B5EF4-FFF2-40B4-BE49-F238E27FC236}">
                <a16:creationId xmlns:a16="http://schemas.microsoft.com/office/drawing/2014/main" id="{AEF24909-8915-454D-A2EC-D2C99022BC94}"/>
              </a:ext>
            </a:extLst>
          </p:cNvPr>
          <p:cNvSpPr txBox="1"/>
          <p:nvPr/>
        </p:nvSpPr>
        <p:spPr>
          <a:xfrm>
            <a:off x="5035946" y="4251094"/>
            <a:ext cx="514350" cy="646331"/>
          </a:xfrm>
          <a:prstGeom prst="rect">
            <a:avLst/>
          </a:prstGeom>
          <a:noFill/>
        </p:spPr>
        <p:txBody>
          <a:bodyPr wrap="square" rtlCol="0">
            <a:spAutoFit/>
          </a:bodyPr>
          <a:lstStyle/>
          <a:p>
            <a:r>
              <a:rPr lang="en-US" sz="3600" b="1" dirty="0">
                <a:solidFill>
                  <a:srgbClr val="0070C0"/>
                </a:solidFill>
              </a:rPr>
              <a:t>1</a:t>
            </a:r>
            <a:endParaRPr lang="en-US" b="1" dirty="0">
              <a:solidFill>
                <a:srgbClr val="0070C0"/>
              </a:solidFill>
            </a:endParaRPr>
          </a:p>
        </p:txBody>
      </p:sp>
      <p:sp>
        <p:nvSpPr>
          <p:cNvPr id="21" name="TextBox 20">
            <a:extLst>
              <a:ext uri="{FF2B5EF4-FFF2-40B4-BE49-F238E27FC236}">
                <a16:creationId xmlns:a16="http://schemas.microsoft.com/office/drawing/2014/main" id="{1BE8C581-C593-4DED-8EC5-FE9EB4901590}"/>
              </a:ext>
            </a:extLst>
          </p:cNvPr>
          <p:cNvSpPr txBox="1"/>
          <p:nvPr/>
        </p:nvSpPr>
        <p:spPr>
          <a:xfrm>
            <a:off x="6793711" y="3136776"/>
            <a:ext cx="514350" cy="646331"/>
          </a:xfrm>
          <a:prstGeom prst="rect">
            <a:avLst/>
          </a:prstGeom>
          <a:noFill/>
        </p:spPr>
        <p:txBody>
          <a:bodyPr wrap="square" rtlCol="0">
            <a:spAutoFit/>
          </a:bodyPr>
          <a:lstStyle/>
          <a:p>
            <a:r>
              <a:rPr lang="en-US" sz="3600" b="1" dirty="0">
                <a:solidFill>
                  <a:srgbClr val="00B050"/>
                </a:solidFill>
              </a:rPr>
              <a:t>2</a:t>
            </a:r>
            <a:endParaRPr lang="en-US" b="1" dirty="0">
              <a:solidFill>
                <a:srgbClr val="00B050"/>
              </a:solidFill>
            </a:endParaRPr>
          </a:p>
        </p:txBody>
      </p:sp>
    </p:spTree>
    <p:extLst>
      <p:ext uri="{BB962C8B-B14F-4D97-AF65-F5344CB8AC3E}">
        <p14:creationId xmlns:p14="http://schemas.microsoft.com/office/powerpoint/2010/main" val="34456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470834-0314-47D6-BD18-F852106B635B}"/>
              </a:ext>
            </a:extLst>
          </p:cNvPr>
          <p:cNvSpPr/>
          <p:nvPr/>
        </p:nvSpPr>
        <p:spPr>
          <a:xfrm>
            <a:off x="4572000" y="314325"/>
            <a:ext cx="2600325" cy="1085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Dash App</a:t>
            </a:r>
          </a:p>
        </p:txBody>
      </p:sp>
      <p:sp>
        <p:nvSpPr>
          <p:cNvPr id="4" name="Rectangle: Rounded Corners 3">
            <a:extLst>
              <a:ext uri="{FF2B5EF4-FFF2-40B4-BE49-F238E27FC236}">
                <a16:creationId xmlns:a16="http://schemas.microsoft.com/office/drawing/2014/main" id="{2E0F0961-6271-4EAF-B3B6-82381E65793F}"/>
              </a:ext>
            </a:extLst>
          </p:cNvPr>
          <p:cNvSpPr/>
          <p:nvPr/>
        </p:nvSpPr>
        <p:spPr>
          <a:xfrm>
            <a:off x="1076325" y="1714500"/>
            <a:ext cx="2600325" cy="1085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Day Wise Tab</a:t>
            </a:r>
          </a:p>
        </p:txBody>
      </p:sp>
      <p:sp>
        <p:nvSpPr>
          <p:cNvPr id="6" name="Rectangle: Rounded Corners 5">
            <a:extLst>
              <a:ext uri="{FF2B5EF4-FFF2-40B4-BE49-F238E27FC236}">
                <a16:creationId xmlns:a16="http://schemas.microsoft.com/office/drawing/2014/main" id="{89B34CFA-B9A5-4D3F-ADF4-0BEEB6B7F72A}"/>
              </a:ext>
            </a:extLst>
          </p:cNvPr>
          <p:cNvSpPr/>
          <p:nvPr/>
        </p:nvSpPr>
        <p:spPr>
          <a:xfrm>
            <a:off x="8239125" y="1714500"/>
            <a:ext cx="2600325" cy="10858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Wise Tab</a:t>
            </a:r>
          </a:p>
        </p:txBody>
      </p:sp>
      <p:cxnSp>
        <p:nvCxnSpPr>
          <p:cNvPr id="8" name="Straight Arrow Connector 7">
            <a:extLst>
              <a:ext uri="{FF2B5EF4-FFF2-40B4-BE49-F238E27FC236}">
                <a16:creationId xmlns:a16="http://schemas.microsoft.com/office/drawing/2014/main" id="{5520D40B-3C84-4D16-98A3-35F3463BFF00}"/>
              </a:ext>
            </a:extLst>
          </p:cNvPr>
          <p:cNvCxnSpPr>
            <a:stCxn id="2" idx="1"/>
            <a:endCxn id="4" idx="0"/>
          </p:cNvCxnSpPr>
          <p:nvPr/>
        </p:nvCxnSpPr>
        <p:spPr>
          <a:xfrm flipH="1">
            <a:off x="2376488" y="857250"/>
            <a:ext cx="2195512" cy="857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7E0449D-C74B-4738-AAFC-EAEA47B86DB5}"/>
              </a:ext>
            </a:extLst>
          </p:cNvPr>
          <p:cNvCxnSpPr>
            <a:stCxn id="2" idx="3"/>
            <a:endCxn id="6" idx="0"/>
          </p:cNvCxnSpPr>
          <p:nvPr/>
        </p:nvCxnSpPr>
        <p:spPr>
          <a:xfrm>
            <a:off x="7172325" y="857250"/>
            <a:ext cx="2366963" cy="857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197798D2-D1A0-46C7-8617-355AA8EA95EB}"/>
              </a:ext>
            </a:extLst>
          </p:cNvPr>
          <p:cNvSpPr txBox="1"/>
          <p:nvPr/>
        </p:nvSpPr>
        <p:spPr>
          <a:xfrm>
            <a:off x="1181100" y="4048125"/>
            <a:ext cx="9763125" cy="1846659"/>
          </a:xfrm>
          <a:prstGeom prst="rect">
            <a:avLst/>
          </a:prstGeom>
          <a:solidFill>
            <a:schemeClr val="tx1"/>
          </a:solidFill>
        </p:spPr>
        <p:txBody>
          <a:bodyPr wrap="square" rtlCol="0">
            <a:spAutoFit/>
          </a:bodyPr>
          <a:lstStyle/>
          <a:p>
            <a:pPr algn="ctr"/>
            <a:r>
              <a:rPr lang="en-US" sz="2400" dirty="0">
                <a:solidFill>
                  <a:srgbClr val="FFC000"/>
                </a:solidFill>
                <a:latin typeface="Lucida Sans Typewriter" panose="020B0509030504030204" pitchFamily="49" charset="0"/>
              </a:rPr>
              <a:t>Core Structure of App</a:t>
            </a:r>
          </a:p>
          <a:p>
            <a:pPr algn="just"/>
            <a:endParaRPr lang="en-US" dirty="0">
              <a:solidFill>
                <a:schemeClr val="bg1"/>
              </a:solidFill>
              <a:latin typeface="Lucida Sans Typewriter" panose="020B0509030504030204" pitchFamily="49" charset="0"/>
            </a:endParaRPr>
          </a:p>
          <a:p>
            <a:pPr algn="just"/>
            <a:r>
              <a:rPr lang="en-US" dirty="0">
                <a:solidFill>
                  <a:schemeClr val="bg1"/>
                </a:solidFill>
                <a:latin typeface="Lucida Sans Typewriter" panose="020B0509030504030204" pitchFamily="49" charset="0"/>
              </a:rPr>
              <a:t>The dashboard app has two tabs, each concerning with their respective domains. First tab depicts statistics and summary day wise, and similarly second tab depicts statistics and summary phase wise, i.e. with various phases of lockdown.</a:t>
            </a:r>
          </a:p>
        </p:txBody>
      </p:sp>
    </p:spTree>
    <p:extLst>
      <p:ext uri="{BB962C8B-B14F-4D97-AF65-F5344CB8AC3E}">
        <p14:creationId xmlns:p14="http://schemas.microsoft.com/office/powerpoint/2010/main" val="389991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53F573F-AD40-46B4-B977-FE14C55DB12F}"/>
              </a:ext>
            </a:extLst>
          </p:cNvPr>
          <p:cNvSpPr/>
          <p:nvPr/>
        </p:nvSpPr>
        <p:spPr>
          <a:xfrm>
            <a:off x="4457700" y="63817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Day wise stats</a:t>
            </a:r>
          </a:p>
        </p:txBody>
      </p:sp>
      <p:sp>
        <p:nvSpPr>
          <p:cNvPr id="4" name="Rectangle: Rounded Corners 3">
            <a:extLst>
              <a:ext uri="{FF2B5EF4-FFF2-40B4-BE49-F238E27FC236}">
                <a16:creationId xmlns:a16="http://schemas.microsoft.com/office/drawing/2014/main" id="{AB609B50-003B-4E20-A0FD-39C20C535DF8}"/>
              </a:ext>
            </a:extLst>
          </p:cNvPr>
          <p:cNvSpPr/>
          <p:nvPr/>
        </p:nvSpPr>
        <p:spPr>
          <a:xfrm>
            <a:off x="4457700" y="206692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Date selector</a:t>
            </a:r>
          </a:p>
        </p:txBody>
      </p:sp>
      <p:sp>
        <p:nvSpPr>
          <p:cNvPr id="6" name="Rectangle: Rounded Corners 5">
            <a:extLst>
              <a:ext uri="{FF2B5EF4-FFF2-40B4-BE49-F238E27FC236}">
                <a16:creationId xmlns:a16="http://schemas.microsoft.com/office/drawing/2014/main" id="{5EACF6A8-7D34-48A5-A3D5-694E0D31C393}"/>
              </a:ext>
            </a:extLst>
          </p:cNvPr>
          <p:cNvSpPr/>
          <p:nvPr/>
        </p:nvSpPr>
        <p:spPr>
          <a:xfrm>
            <a:off x="4457700" y="357187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Plots of tweet counts per day</a:t>
            </a:r>
          </a:p>
        </p:txBody>
      </p:sp>
      <p:sp>
        <p:nvSpPr>
          <p:cNvPr id="8" name="Rectangle: Rounded Corners 7">
            <a:extLst>
              <a:ext uri="{FF2B5EF4-FFF2-40B4-BE49-F238E27FC236}">
                <a16:creationId xmlns:a16="http://schemas.microsoft.com/office/drawing/2014/main" id="{2EFF6DB1-8DDE-486C-A266-D669690B7552}"/>
              </a:ext>
            </a:extLst>
          </p:cNvPr>
          <p:cNvSpPr/>
          <p:nvPr/>
        </p:nvSpPr>
        <p:spPr>
          <a:xfrm>
            <a:off x="4457700" y="500062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Sentiment score plot per day</a:t>
            </a:r>
          </a:p>
        </p:txBody>
      </p:sp>
      <p:sp>
        <p:nvSpPr>
          <p:cNvPr id="10" name="Rectangle: Rounded Corners 9">
            <a:extLst>
              <a:ext uri="{FF2B5EF4-FFF2-40B4-BE49-F238E27FC236}">
                <a16:creationId xmlns:a16="http://schemas.microsoft.com/office/drawing/2014/main" id="{0864A59D-1BB7-43F4-8523-6FB2BED57035}"/>
              </a:ext>
            </a:extLst>
          </p:cNvPr>
          <p:cNvSpPr/>
          <p:nvPr/>
        </p:nvSpPr>
        <p:spPr>
          <a:xfrm>
            <a:off x="409575" y="671513"/>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Day wise data</a:t>
            </a:r>
          </a:p>
        </p:txBody>
      </p:sp>
      <p:sp>
        <p:nvSpPr>
          <p:cNvPr id="12" name="Rectangle: Rounded Corners 11">
            <a:extLst>
              <a:ext uri="{FF2B5EF4-FFF2-40B4-BE49-F238E27FC236}">
                <a16:creationId xmlns:a16="http://schemas.microsoft.com/office/drawing/2014/main" id="{BC5ACAF7-2F98-4625-9795-57432A5849F7}"/>
              </a:ext>
            </a:extLst>
          </p:cNvPr>
          <p:cNvSpPr/>
          <p:nvPr/>
        </p:nvSpPr>
        <p:spPr>
          <a:xfrm>
            <a:off x="8763000" y="206692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Selected date summary</a:t>
            </a:r>
          </a:p>
        </p:txBody>
      </p:sp>
      <p:sp>
        <p:nvSpPr>
          <p:cNvPr id="13" name="Arrow: Right 12">
            <a:extLst>
              <a:ext uri="{FF2B5EF4-FFF2-40B4-BE49-F238E27FC236}">
                <a16:creationId xmlns:a16="http://schemas.microsoft.com/office/drawing/2014/main" id="{CC2CF64A-92AF-42A8-80BD-6A09310130E5}"/>
              </a:ext>
            </a:extLst>
          </p:cNvPr>
          <p:cNvSpPr/>
          <p:nvPr/>
        </p:nvSpPr>
        <p:spPr>
          <a:xfrm>
            <a:off x="3157537" y="924878"/>
            <a:ext cx="1181100" cy="464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676A13F-3AF6-4FF9-A139-5F9E4DF3F531}"/>
              </a:ext>
            </a:extLst>
          </p:cNvPr>
          <p:cNvSpPr/>
          <p:nvPr/>
        </p:nvSpPr>
        <p:spPr>
          <a:xfrm>
            <a:off x="7334250" y="2310423"/>
            <a:ext cx="1181100" cy="464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CCD1C21-DF04-41D7-87A4-C86FA772C87E}"/>
              </a:ext>
            </a:extLst>
          </p:cNvPr>
          <p:cNvSpPr/>
          <p:nvPr/>
        </p:nvSpPr>
        <p:spPr>
          <a:xfrm rot="5400000">
            <a:off x="5632132" y="1733550"/>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DB63060-622A-478E-8112-4B3F3E7BF7E4}"/>
              </a:ext>
            </a:extLst>
          </p:cNvPr>
          <p:cNvSpPr/>
          <p:nvPr/>
        </p:nvSpPr>
        <p:spPr>
          <a:xfrm rot="5400000">
            <a:off x="5670232" y="3219450"/>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407432B-FE9B-41AE-8A7A-7632F87646AD}"/>
              </a:ext>
            </a:extLst>
          </p:cNvPr>
          <p:cNvSpPr/>
          <p:nvPr/>
        </p:nvSpPr>
        <p:spPr>
          <a:xfrm rot="5400000">
            <a:off x="5670232" y="4702493"/>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8AFA2B2-E39F-4ED5-9D9D-949C41A9FD86}"/>
              </a:ext>
            </a:extLst>
          </p:cNvPr>
          <p:cNvSpPr txBox="1"/>
          <p:nvPr/>
        </p:nvSpPr>
        <p:spPr>
          <a:xfrm>
            <a:off x="0" y="26640"/>
            <a:ext cx="12191999" cy="523220"/>
          </a:xfrm>
          <a:prstGeom prst="rect">
            <a:avLst/>
          </a:prstGeom>
          <a:solidFill>
            <a:schemeClr val="tx1"/>
          </a:solidFill>
        </p:spPr>
        <p:txBody>
          <a:bodyPr wrap="square" rtlCol="0">
            <a:spAutoFit/>
          </a:bodyPr>
          <a:lstStyle/>
          <a:p>
            <a:pPr algn="ctr"/>
            <a:r>
              <a:rPr lang="en-US" sz="2800" dirty="0">
                <a:solidFill>
                  <a:srgbClr val="FF0000"/>
                </a:solidFill>
                <a:latin typeface="Franklin Gothic Medium" panose="020B0603020102020204" pitchFamily="34" charset="0"/>
              </a:rPr>
              <a:t>Core Architecture of first tab of the dashboard app</a:t>
            </a:r>
          </a:p>
        </p:txBody>
      </p:sp>
    </p:spTree>
    <p:extLst>
      <p:ext uri="{BB962C8B-B14F-4D97-AF65-F5344CB8AC3E}">
        <p14:creationId xmlns:p14="http://schemas.microsoft.com/office/powerpoint/2010/main" val="36361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53F573F-AD40-46B4-B977-FE14C55DB12F}"/>
              </a:ext>
            </a:extLst>
          </p:cNvPr>
          <p:cNvSpPr/>
          <p:nvPr/>
        </p:nvSpPr>
        <p:spPr>
          <a:xfrm>
            <a:off x="4457700" y="63817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wise stats</a:t>
            </a:r>
          </a:p>
        </p:txBody>
      </p:sp>
      <p:sp>
        <p:nvSpPr>
          <p:cNvPr id="4" name="Rectangle: Rounded Corners 3">
            <a:extLst>
              <a:ext uri="{FF2B5EF4-FFF2-40B4-BE49-F238E27FC236}">
                <a16:creationId xmlns:a16="http://schemas.microsoft.com/office/drawing/2014/main" id="{AB609B50-003B-4E20-A0FD-39C20C535DF8}"/>
              </a:ext>
            </a:extLst>
          </p:cNvPr>
          <p:cNvSpPr/>
          <p:nvPr/>
        </p:nvSpPr>
        <p:spPr>
          <a:xfrm>
            <a:off x="4457700" y="206692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selector</a:t>
            </a:r>
          </a:p>
        </p:txBody>
      </p:sp>
      <p:sp>
        <p:nvSpPr>
          <p:cNvPr id="6" name="Rectangle: Rounded Corners 5">
            <a:extLst>
              <a:ext uri="{FF2B5EF4-FFF2-40B4-BE49-F238E27FC236}">
                <a16:creationId xmlns:a16="http://schemas.microsoft.com/office/drawing/2014/main" id="{5EACF6A8-7D34-48A5-A3D5-694E0D31C393}"/>
              </a:ext>
            </a:extLst>
          </p:cNvPr>
          <p:cNvSpPr/>
          <p:nvPr/>
        </p:nvSpPr>
        <p:spPr>
          <a:xfrm>
            <a:off x="4457700" y="357187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Plots of tweet counts per phase</a:t>
            </a:r>
          </a:p>
        </p:txBody>
      </p:sp>
      <p:sp>
        <p:nvSpPr>
          <p:cNvPr id="8" name="Rectangle: Rounded Corners 7">
            <a:extLst>
              <a:ext uri="{FF2B5EF4-FFF2-40B4-BE49-F238E27FC236}">
                <a16:creationId xmlns:a16="http://schemas.microsoft.com/office/drawing/2014/main" id="{2EFF6DB1-8DDE-486C-A266-D669690B7552}"/>
              </a:ext>
            </a:extLst>
          </p:cNvPr>
          <p:cNvSpPr/>
          <p:nvPr/>
        </p:nvSpPr>
        <p:spPr>
          <a:xfrm>
            <a:off x="4457700" y="5000625"/>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Sentiment score and </a:t>
            </a:r>
            <a:r>
              <a:rPr lang="en-US" dirty="0" err="1"/>
              <a:t>p/n</a:t>
            </a:r>
            <a:r>
              <a:rPr lang="en-US" dirty="0"/>
              <a:t> plot per phase</a:t>
            </a:r>
          </a:p>
        </p:txBody>
      </p:sp>
      <p:sp>
        <p:nvSpPr>
          <p:cNvPr id="10" name="Rectangle: Rounded Corners 9">
            <a:extLst>
              <a:ext uri="{FF2B5EF4-FFF2-40B4-BE49-F238E27FC236}">
                <a16:creationId xmlns:a16="http://schemas.microsoft.com/office/drawing/2014/main" id="{0864A59D-1BB7-43F4-8523-6FB2BED57035}"/>
              </a:ext>
            </a:extLst>
          </p:cNvPr>
          <p:cNvSpPr/>
          <p:nvPr/>
        </p:nvSpPr>
        <p:spPr>
          <a:xfrm>
            <a:off x="409575" y="671513"/>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wise data</a:t>
            </a:r>
          </a:p>
        </p:txBody>
      </p:sp>
      <p:sp>
        <p:nvSpPr>
          <p:cNvPr id="12" name="Rectangle: Rounded Corners 11">
            <a:extLst>
              <a:ext uri="{FF2B5EF4-FFF2-40B4-BE49-F238E27FC236}">
                <a16:creationId xmlns:a16="http://schemas.microsoft.com/office/drawing/2014/main" id="{BC5ACAF7-2F98-4625-9795-57432A5849F7}"/>
              </a:ext>
            </a:extLst>
          </p:cNvPr>
          <p:cNvSpPr/>
          <p:nvPr/>
        </p:nvSpPr>
        <p:spPr>
          <a:xfrm>
            <a:off x="8763000" y="2057400"/>
            <a:ext cx="2628900" cy="97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Selected Phase summary</a:t>
            </a:r>
          </a:p>
        </p:txBody>
      </p:sp>
      <p:sp>
        <p:nvSpPr>
          <p:cNvPr id="13" name="Arrow: Right 12">
            <a:extLst>
              <a:ext uri="{FF2B5EF4-FFF2-40B4-BE49-F238E27FC236}">
                <a16:creationId xmlns:a16="http://schemas.microsoft.com/office/drawing/2014/main" id="{CC2CF64A-92AF-42A8-80BD-6A09310130E5}"/>
              </a:ext>
            </a:extLst>
          </p:cNvPr>
          <p:cNvSpPr/>
          <p:nvPr/>
        </p:nvSpPr>
        <p:spPr>
          <a:xfrm>
            <a:off x="3157537" y="924878"/>
            <a:ext cx="1181100" cy="464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676A13F-3AF6-4FF9-A139-5F9E4DF3F531}"/>
              </a:ext>
            </a:extLst>
          </p:cNvPr>
          <p:cNvSpPr/>
          <p:nvPr/>
        </p:nvSpPr>
        <p:spPr>
          <a:xfrm>
            <a:off x="7334250" y="2313370"/>
            <a:ext cx="1181100" cy="464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CCD1C21-DF04-41D7-87A4-C86FA772C87E}"/>
              </a:ext>
            </a:extLst>
          </p:cNvPr>
          <p:cNvSpPr/>
          <p:nvPr/>
        </p:nvSpPr>
        <p:spPr>
          <a:xfrm rot="5400000">
            <a:off x="5632132" y="1733550"/>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DB63060-622A-478E-8112-4B3F3E7BF7E4}"/>
              </a:ext>
            </a:extLst>
          </p:cNvPr>
          <p:cNvSpPr/>
          <p:nvPr/>
        </p:nvSpPr>
        <p:spPr>
          <a:xfrm rot="5400000">
            <a:off x="5670232" y="3219450"/>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407432B-FE9B-41AE-8A7A-7632F87646AD}"/>
              </a:ext>
            </a:extLst>
          </p:cNvPr>
          <p:cNvSpPr/>
          <p:nvPr/>
        </p:nvSpPr>
        <p:spPr>
          <a:xfrm rot="5400000">
            <a:off x="5670232" y="4702493"/>
            <a:ext cx="280036" cy="2095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7BBA9F-CBE6-4CAE-BF47-67C8C28AA773}"/>
              </a:ext>
            </a:extLst>
          </p:cNvPr>
          <p:cNvSpPr txBox="1"/>
          <p:nvPr/>
        </p:nvSpPr>
        <p:spPr>
          <a:xfrm>
            <a:off x="0" y="32534"/>
            <a:ext cx="12192000" cy="523220"/>
          </a:xfrm>
          <a:prstGeom prst="rect">
            <a:avLst/>
          </a:prstGeom>
          <a:solidFill>
            <a:schemeClr val="tx1"/>
          </a:solidFill>
        </p:spPr>
        <p:txBody>
          <a:bodyPr wrap="square" rtlCol="0">
            <a:spAutoFit/>
          </a:bodyPr>
          <a:lstStyle/>
          <a:p>
            <a:pPr algn="ctr"/>
            <a:r>
              <a:rPr lang="en-US" sz="2800" dirty="0">
                <a:solidFill>
                  <a:srgbClr val="FF0000"/>
                </a:solidFill>
                <a:latin typeface="Franklin Gothic Medium" panose="020B0603020102020204" pitchFamily="34" charset="0"/>
              </a:rPr>
              <a:t>Core Architecture of second tab of the dashboard app</a:t>
            </a:r>
          </a:p>
        </p:txBody>
      </p:sp>
    </p:spTree>
    <p:extLst>
      <p:ext uri="{BB962C8B-B14F-4D97-AF65-F5344CB8AC3E}">
        <p14:creationId xmlns:p14="http://schemas.microsoft.com/office/powerpoint/2010/main" val="121120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34D810-11BB-45EE-B09F-1D8FC74CDBB3}"/>
              </a:ext>
            </a:extLst>
          </p:cNvPr>
          <p:cNvSpPr/>
          <p:nvPr/>
        </p:nvSpPr>
        <p:spPr>
          <a:xfrm>
            <a:off x="561975" y="266701"/>
            <a:ext cx="10896600" cy="628650"/>
          </a:xfrm>
          <a:prstGeom prst="roundRect">
            <a:avLst/>
          </a:prstGeom>
          <a:solidFill>
            <a:schemeClr val="accent2">
              <a:alpha val="4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PROJECT INFO AND LIMITATIONS</a:t>
            </a:r>
          </a:p>
        </p:txBody>
      </p:sp>
      <p:sp>
        <p:nvSpPr>
          <p:cNvPr id="3" name="Rectangle: Rounded Corners 2">
            <a:extLst>
              <a:ext uri="{FF2B5EF4-FFF2-40B4-BE49-F238E27FC236}">
                <a16:creationId xmlns:a16="http://schemas.microsoft.com/office/drawing/2014/main" id="{FBEDB7E7-2A04-4EE5-A33B-E9A1968E04AE}"/>
              </a:ext>
            </a:extLst>
          </p:cNvPr>
          <p:cNvSpPr/>
          <p:nvPr/>
        </p:nvSpPr>
        <p:spPr>
          <a:xfrm>
            <a:off x="561975" y="1247775"/>
            <a:ext cx="10896600" cy="2181225"/>
          </a:xfrm>
          <a:prstGeom prst="roundRect">
            <a:avLst/>
          </a:prstGeom>
          <a:solidFill>
            <a:schemeClr val="accent4">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ubik" panose="02000604000000020004" pitchFamily="2" charset="-79"/>
                <a:cs typeface="Rubik" panose="02000604000000020004" pitchFamily="2" charset="-79"/>
              </a:rPr>
              <a:t>THIS PROJECT IS HOSTED ON GITHUB AND IT’S SOURCE CODE CAN BE FOUND </a:t>
            </a:r>
            <a:r>
              <a:rPr lang="en-US" sz="2400" b="1" dirty="0">
                <a:latin typeface="Rubik" panose="02000604000000020004" pitchFamily="2" charset="-79"/>
                <a:cs typeface="Rubik" panose="02000604000000020004" pitchFamily="2" charset="-79"/>
                <a:hlinkClick r:id="rId2"/>
              </a:rPr>
              <a:t>HERE</a:t>
            </a:r>
            <a:endParaRPr lang="en-US" sz="2400" b="1" dirty="0">
              <a:latin typeface="Rubik" panose="02000604000000020004" pitchFamily="2" charset="-79"/>
              <a:cs typeface="Rubik" panose="02000604000000020004" pitchFamily="2" charset="-79"/>
            </a:endParaRPr>
          </a:p>
        </p:txBody>
      </p:sp>
      <p:pic>
        <p:nvPicPr>
          <p:cNvPr id="5" name="Picture 4">
            <a:extLst>
              <a:ext uri="{FF2B5EF4-FFF2-40B4-BE49-F238E27FC236}">
                <a16:creationId xmlns:a16="http://schemas.microsoft.com/office/drawing/2014/main" id="{D2E81EBF-433D-4FC2-8B98-81741BC05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5" y="3840395"/>
            <a:ext cx="10896600" cy="1958510"/>
          </a:xfrm>
          <a:prstGeom prst="rect">
            <a:avLst/>
          </a:prstGeom>
        </p:spPr>
      </p:pic>
    </p:spTree>
    <p:extLst>
      <p:ext uri="{BB962C8B-B14F-4D97-AF65-F5344CB8AC3E}">
        <p14:creationId xmlns:p14="http://schemas.microsoft.com/office/powerpoint/2010/main" val="300702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552E9-000D-4B23-B4B8-A9EB41343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506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366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Medium</vt:lpstr>
      <vt:lpstr>Lucida Sans Typewriter</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Vats</dc:creator>
  <cp:lastModifiedBy>Aditya Vats</cp:lastModifiedBy>
  <cp:revision>8</cp:revision>
  <dcterms:created xsi:type="dcterms:W3CDTF">2020-07-15T13:45:06Z</dcterms:created>
  <dcterms:modified xsi:type="dcterms:W3CDTF">2020-07-15T14:51:23Z</dcterms:modified>
</cp:coreProperties>
</file>