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6995" y="247152"/>
            <a:ext cx="9614263" cy="2387600"/>
          </a:xfrm>
        </p:spPr>
        <p:txBody>
          <a:bodyPr/>
          <a:lstStyle/>
          <a:p>
            <a:r>
              <a:rPr lang="en-IN" dirty="0"/>
              <a:t>WIND OUTPUT ENERGY PREDICTION</a:t>
            </a:r>
            <a:r>
              <a:rPr lang="en-US" dirty="0"/>
              <a:t/>
            </a:r>
            <a:br>
              <a:rPr lang="en-US" dirty="0"/>
            </a:br>
            <a:endParaRPr lang="en-IN" dirty="0"/>
          </a:p>
        </p:txBody>
      </p:sp>
      <p:sp>
        <p:nvSpPr>
          <p:cNvPr id="3" name="Subtitle 2"/>
          <p:cNvSpPr>
            <a:spLocks noGrp="1"/>
          </p:cNvSpPr>
          <p:nvPr>
            <p:ph type="subTitle" idx="1"/>
          </p:nvPr>
        </p:nvSpPr>
        <p:spPr>
          <a:xfrm>
            <a:off x="7694023" y="4294369"/>
            <a:ext cx="3587930" cy="1022214"/>
          </a:xfrm>
        </p:spPr>
        <p:txBody>
          <a:bodyPr>
            <a:normAutofit/>
          </a:bodyPr>
          <a:lstStyle/>
          <a:p>
            <a:r>
              <a:rPr lang="en-IN" sz="3000" b="1" dirty="0">
                <a:solidFill>
                  <a:schemeClr val="accent2">
                    <a:lumMod val="60000"/>
                    <a:lumOff val="40000"/>
                  </a:schemeClr>
                </a:solidFill>
                <a:latin typeface="Times New Roman" pitchFamily="18" charset="0"/>
                <a:cs typeface="Times New Roman" pitchFamily="18" charset="0"/>
              </a:rPr>
              <a:t>BY : </a:t>
            </a:r>
            <a:r>
              <a:rPr lang="en-IN" sz="3000" b="1" i="1" dirty="0" err="1">
                <a:solidFill>
                  <a:schemeClr val="accent2">
                    <a:lumMod val="60000"/>
                    <a:lumOff val="40000"/>
                  </a:schemeClr>
                </a:solidFill>
                <a:latin typeface="Times New Roman" pitchFamily="18" charset="0"/>
                <a:cs typeface="Times New Roman" pitchFamily="18" charset="0"/>
              </a:rPr>
              <a:t>Shagun</a:t>
            </a:r>
            <a:r>
              <a:rPr lang="en-IN" sz="3000" b="1" i="1" dirty="0">
                <a:solidFill>
                  <a:schemeClr val="accent2">
                    <a:lumMod val="60000"/>
                    <a:lumOff val="40000"/>
                  </a:schemeClr>
                </a:solidFill>
                <a:latin typeface="Times New Roman" pitchFamily="18" charset="0"/>
                <a:cs typeface="Times New Roman" pitchFamily="18" charset="0"/>
              </a:rPr>
              <a:t> Jain</a:t>
            </a:r>
            <a:endParaRPr lang="en-US" sz="3000" b="1" i="1" dirty="0">
              <a:solidFill>
                <a:schemeClr val="accent2">
                  <a:lumMod val="60000"/>
                  <a:lumOff val="40000"/>
                </a:schemeClr>
              </a:solidFill>
              <a:latin typeface="Times New Roman" pitchFamily="18" charset="0"/>
              <a:cs typeface="Times New Roman" pitchFamily="18" charset="0"/>
            </a:endParaRPr>
          </a:p>
          <a:p>
            <a:endParaRPr lang="en-IN" sz="3000" dirty="0">
              <a:solidFill>
                <a:schemeClr val="accent2">
                  <a:lumMod val="60000"/>
                  <a:lumOff val="40000"/>
                </a:schemeClr>
              </a:solidFill>
            </a:endParaRPr>
          </a:p>
        </p:txBody>
      </p:sp>
    </p:spTree>
    <p:extLst>
      <p:ext uri="{BB962C8B-B14F-4D97-AF65-F5344CB8AC3E}">
        <p14:creationId xmlns:p14="http://schemas.microsoft.com/office/powerpoint/2010/main" val="838952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20686" y="313826"/>
            <a:ext cx="8229600" cy="725470"/>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sz="3200" dirty="0" smtClean="0">
                <a:solidFill>
                  <a:schemeClr val="bg2">
                    <a:lumMod val="50000"/>
                  </a:schemeClr>
                </a:solidFill>
                <a:latin typeface="Bookman Old Style" pitchFamily="18" charset="0"/>
              </a:rPr>
              <a:t>Creating UI</a:t>
            </a:r>
            <a:endParaRPr lang="en-US" sz="3200" dirty="0">
              <a:solidFill>
                <a:schemeClr val="bg2">
                  <a:lumMod val="50000"/>
                </a:schemeClr>
              </a:solidFill>
              <a:latin typeface="Bookman Old Style" pitchFamily="18" charset="0"/>
            </a:endParaRPr>
          </a:p>
        </p:txBody>
      </p:sp>
      <p:sp>
        <p:nvSpPr>
          <p:cNvPr id="3" name="Content Placeholder 2"/>
          <p:cNvSpPr txBox="1">
            <a:spLocks/>
          </p:cNvSpPr>
          <p:nvPr/>
        </p:nvSpPr>
        <p:spPr>
          <a:xfrm>
            <a:off x="1763486" y="967858"/>
            <a:ext cx="8229600" cy="61435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dirty="0">
                <a:latin typeface="Arial" panose="020B0604020202020204" pitchFamily="34" charset="0"/>
                <a:cs typeface="Arial" panose="020B0604020202020204" pitchFamily="34" charset="0"/>
              </a:rPr>
              <a:t>Creating the node-red flow</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573" y="1825114"/>
            <a:ext cx="8697825" cy="4428797"/>
          </a:xfrm>
          <a:prstGeom prst="rect">
            <a:avLst/>
          </a:prstGeom>
        </p:spPr>
      </p:pic>
    </p:spTree>
    <p:extLst>
      <p:ext uri="{BB962C8B-B14F-4D97-AF65-F5344CB8AC3E}">
        <p14:creationId xmlns:p14="http://schemas.microsoft.com/office/powerpoint/2010/main" val="407723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16510" y="311854"/>
            <a:ext cx="8229600" cy="685792"/>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sz="3200" dirty="0" smtClean="0">
                <a:solidFill>
                  <a:schemeClr val="bg2">
                    <a:lumMod val="50000"/>
                  </a:schemeClr>
                </a:solidFill>
              </a:rPr>
              <a:t>Viewing the UI</a:t>
            </a:r>
            <a:endParaRPr lang="en-US" sz="3200" dirty="0">
              <a:solidFill>
                <a:schemeClr val="bg2">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228" y="1465067"/>
            <a:ext cx="9144000" cy="4662567"/>
          </a:xfrm>
          <a:prstGeom prst="rect">
            <a:avLst/>
          </a:prstGeom>
        </p:spPr>
      </p:pic>
    </p:spTree>
    <p:extLst>
      <p:ext uri="{BB962C8B-B14F-4D97-AF65-F5344CB8AC3E}">
        <p14:creationId xmlns:p14="http://schemas.microsoft.com/office/powerpoint/2010/main" val="331366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11680" y="359228"/>
            <a:ext cx="7239000" cy="114300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smtClean="0">
                <a:solidFill>
                  <a:schemeClr val="bg2">
                    <a:lumMod val="50000"/>
                  </a:schemeClr>
                </a:solidFill>
                <a:latin typeface="Bookman Old Style" pitchFamily="18" charset="0"/>
              </a:rPr>
              <a:t>Future Scope</a:t>
            </a:r>
            <a:endParaRPr lang="en-US" dirty="0">
              <a:solidFill>
                <a:schemeClr val="bg2">
                  <a:lumMod val="50000"/>
                </a:schemeClr>
              </a:solidFill>
              <a:latin typeface="Bookman Old Style" pitchFamily="18" charset="0"/>
            </a:endParaRPr>
          </a:p>
        </p:txBody>
      </p:sp>
      <p:sp>
        <p:nvSpPr>
          <p:cNvPr id="3" name="Content Placeholder 2"/>
          <p:cNvSpPr txBox="1">
            <a:spLocks/>
          </p:cNvSpPr>
          <p:nvPr/>
        </p:nvSpPr>
        <p:spPr>
          <a:xfrm>
            <a:off x="2011680" y="1648604"/>
            <a:ext cx="7239000" cy="484632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dirty="0" smtClean="0">
                <a:latin typeface="Arial" panose="020B0604020202020204" pitchFamily="34" charset="0"/>
                <a:cs typeface="Arial" panose="020B0604020202020204" pitchFamily="34" charset="0"/>
              </a:rPr>
              <a:t>If the output energy of the find farms will be predicted then we can open gateways to many brighter opportunities for our country like :-</a:t>
            </a:r>
          </a:p>
          <a:p>
            <a:r>
              <a:rPr lang="en-IN" dirty="0" smtClean="0">
                <a:latin typeface="Arial" panose="020B0604020202020204" pitchFamily="34" charset="0"/>
                <a:cs typeface="Arial" panose="020B0604020202020204" pitchFamily="34" charset="0"/>
              </a:rPr>
              <a:t>Increase employment</a:t>
            </a:r>
          </a:p>
          <a:p>
            <a:r>
              <a:rPr lang="en-IN" dirty="0" smtClean="0">
                <a:latin typeface="Arial" panose="020B0604020202020204" pitchFamily="34" charset="0"/>
                <a:cs typeface="Arial" panose="020B0604020202020204" pitchFamily="34" charset="0"/>
              </a:rPr>
              <a:t>Move towards sustainable development</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3299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06604" y="1870011"/>
            <a:ext cx="4993305" cy="1291201"/>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sz="6000" i="1" dirty="0" smtClean="0">
                <a:solidFill>
                  <a:schemeClr val="bg2">
                    <a:lumMod val="50000"/>
                  </a:schemeClr>
                </a:solidFill>
                <a:latin typeface="Bookman Old Style" pitchFamily="18" charset="0"/>
              </a:rPr>
              <a:t>Thankyou</a:t>
            </a:r>
            <a:endParaRPr lang="en-US" sz="6000" i="1" dirty="0">
              <a:solidFill>
                <a:schemeClr val="bg2">
                  <a:lumMod val="50000"/>
                </a:schemeClr>
              </a:solidFill>
              <a:latin typeface="Bookman Old Style" pitchFamily="18" charset="0"/>
            </a:endParaRPr>
          </a:p>
        </p:txBody>
      </p:sp>
    </p:spTree>
    <p:extLst>
      <p:ext uri="{BB962C8B-B14F-4D97-AF65-F5344CB8AC3E}">
        <p14:creationId xmlns:p14="http://schemas.microsoft.com/office/powerpoint/2010/main" val="40664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5280" y="618518"/>
            <a:ext cx="3092130" cy="1478570"/>
          </a:xfrm>
        </p:spPr>
        <p:txBody>
          <a:bodyPr/>
          <a:lstStyle/>
          <a:p>
            <a:endParaRPr lang="en-IN" dirty="0"/>
          </a:p>
        </p:txBody>
      </p:sp>
      <p:sp>
        <p:nvSpPr>
          <p:cNvPr id="4" name="Title 1"/>
          <p:cNvSpPr txBox="1">
            <a:spLocks/>
          </p:cNvSpPr>
          <p:nvPr/>
        </p:nvSpPr>
        <p:spPr>
          <a:xfrm>
            <a:off x="1737360" y="357166"/>
            <a:ext cx="5858798" cy="785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smtClean="0">
                <a:solidFill>
                  <a:schemeClr val="bg2">
                    <a:lumMod val="50000"/>
                  </a:schemeClr>
                </a:solidFill>
                <a:latin typeface="Bookman Old Style" pitchFamily="18" charset="0"/>
              </a:rPr>
              <a:t>INDEX</a:t>
            </a:r>
            <a:endParaRPr lang="en-US" dirty="0">
              <a:solidFill>
                <a:schemeClr val="bg2">
                  <a:lumMod val="50000"/>
                </a:schemeClr>
              </a:solidFill>
              <a:latin typeface="Bookman Old Style" pitchFamily="18" charset="0"/>
            </a:endParaRPr>
          </a:p>
        </p:txBody>
      </p:sp>
      <p:sp>
        <p:nvSpPr>
          <p:cNvPr id="5" name="Content Placeholder 2"/>
          <p:cNvSpPr txBox="1">
            <a:spLocks/>
          </p:cNvSpPr>
          <p:nvPr/>
        </p:nvSpPr>
        <p:spPr>
          <a:xfrm>
            <a:off x="1110342" y="1143000"/>
            <a:ext cx="7576457" cy="503573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dirty="0" smtClean="0">
                <a:latin typeface="Arial" panose="020B0604020202020204" pitchFamily="34" charset="0"/>
                <a:cs typeface="Arial" panose="020B0604020202020204" pitchFamily="34" charset="0"/>
              </a:rPr>
              <a:t>Introduction</a:t>
            </a:r>
          </a:p>
          <a:p>
            <a:r>
              <a:rPr lang="en-IN" dirty="0" smtClean="0">
                <a:latin typeface="Arial" panose="020B0604020202020204" pitchFamily="34" charset="0"/>
                <a:cs typeface="Arial" panose="020B0604020202020204" pitchFamily="34" charset="0"/>
              </a:rPr>
              <a:t>Necessity of the project</a:t>
            </a:r>
          </a:p>
          <a:p>
            <a:r>
              <a:rPr lang="en-IN" dirty="0" smtClean="0">
                <a:latin typeface="Arial" panose="020B0604020202020204" pitchFamily="34" charset="0"/>
                <a:cs typeface="Arial" panose="020B0604020202020204" pitchFamily="34" charset="0"/>
              </a:rPr>
              <a:t>Project requirements</a:t>
            </a:r>
          </a:p>
          <a:p>
            <a:r>
              <a:rPr lang="en-IN" dirty="0" smtClean="0">
                <a:latin typeface="Arial" panose="020B0604020202020204" pitchFamily="34" charset="0"/>
                <a:cs typeface="Arial" panose="020B0604020202020204" pitchFamily="34" charset="0"/>
              </a:rPr>
              <a:t>Flow Chart</a:t>
            </a:r>
          </a:p>
          <a:p>
            <a:r>
              <a:rPr lang="en-IN" dirty="0" smtClean="0">
                <a:latin typeface="Arial" panose="020B0604020202020204" pitchFamily="34" charset="0"/>
                <a:cs typeface="Arial" panose="020B0604020202020204" pitchFamily="34" charset="0"/>
              </a:rPr>
              <a:t>Making of the project :-</a:t>
            </a:r>
          </a:p>
          <a:p>
            <a:pPr>
              <a:buFont typeface="Arial" panose="020B0604020202020204" pitchFamily="34" charset="0"/>
              <a:buNone/>
            </a:pPr>
            <a:r>
              <a:rPr lang="en-IN" dirty="0" smtClean="0">
                <a:latin typeface="Arial" panose="020B0604020202020204" pitchFamily="34" charset="0"/>
                <a:cs typeface="Arial" panose="020B0604020202020204" pitchFamily="34" charset="0"/>
              </a:rPr>
              <a:t>     Creating IBM account    </a:t>
            </a:r>
          </a:p>
          <a:p>
            <a:pPr>
              <a:buFont typeface="Arial" panose="020B0604020202020204" pitchFamily="34" charset="0"/>
              <a:buNone/>
            </a:pPr>
            <a:r>
              <a:rPr lang="en-IN" dirty="0" smtClean="0">
                <a:latin typeface="Arial" panose="020B0604020202020204" pitchFamily="34" charset="0"/>
                <a:cs typeface="Arial" panose="020B0604020202020204" pitchFamily="34" charset="0"/>
              </a:rPr>
              <a:t>     # Accessing IBM Watson studio</a:t>
            </a:r>
          </a:p>
          <a:p>
            <a:pPr>
              <a:buFont typeface="Arial" panose="020B0604020202020204" pitchFamily="34" charset="0"/>
              <a:buNone/>
            </a:pPr>
            <a:r>
              <a:rPr lang="en-IN" dirty="0" smtClean="0">
                <a:latin typeface="Arial" panose="020B0604020202020204" pitchFamily="34" charset="0"/>
                <a:cs typeface="Arial" panose="020B0604020202020204" pitchFamily="34" charset="0"/>
              </a:rPr>
              <a:t>     # Writing Python code in IBM Watson notebook</a:t>
            </a:r>
          </a:p>
          <a:p>
            <a:pPr>
              <a:buFont typeface="Arial" panose="020B0604020202020204" pitchFamily="34" charset="0"/>
              <a:buNone/>
            </a:pPr>
            <a:r>
              <a:rPr lang="en-IN" dirty="0" smtClean="0">
                <a:latin typeface="Arial" panose="020B0604020202020204" pitchFamily="34" charset="0"/>
                <a:cs typeface="Arial" panose="020B0604020202020204" pitchFamily="34" charset="0"/>
              </a:rPr>
              <a:t>     # Creating Node-red flow</a:t>
            </a:r>
            <a:endParaRPr lang="en-US" dirty="0" smtClean="0">
              <a:latin typeface="Arial" panose="020B0604020202020204" pitchFamily="34" charset="0"/>
              <a:cs typeface="Arial" panose="020B0604020202020204" pitchFamily="34" charset="0"/>
            </a:endParaRPr>
          </a:p>
          <a:p>
            <a:pPr>
              <a:buFont typeface="Arial" panose="020B0604020202020204" pitchFamily="34" charset="0"/>
              <a:buNone/>
            </a:pPr>
            <a:r>
              <a:rPr lang="en-IN" dirty="0" smtClean="0">
                <a:latin typeface="Arial" panose="020B0604020202020204" pitchFamily="34" charset="0"/>
                <a:cs typeface="Arial" panose="020B0604020202020204" pitchFamily="34" charset="0"/>
              </a:rPr>
              <a:t>     # Viewing the UI</a:t>
            </a:r>
            <a:endParaRPr lang="en-US"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 Future scope</a:t>
            </a:r>
          </a:p>
          <a:p>
            <a:endParaRPr lang="en-US" dirty="0"/>
          </a:p>
        </p:txBody>
      </p:sp>
    </p:spTree>
    <p:extLst>
      <p:ext uri="{BB962C8B-B14F-4D97-AF65-F5344CB8AC3E}">
        <p14:creationId xmlns:p14="http://schemas.microsoft.com/office/powerpoint/2010/main" val="4164966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58536" y="285728"/>
            <a:ext cx="6094745" cy="841781"/>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smtClean="0">
                <a:solidFill>
                  <a:schemeClr val="bg2">
                    <a:lumMod val="50000"/>
                  </a:schemeClr>
                </a:solidFill>
                <a:latin typeface="Bookman Old Style" pitchFamily="18" charset="0"/>
              </a:rPr>
              <a:t>Introduction</a:t>
            </a:r>
            <a:endParaRPr lang="en-US" dirty="0">
              <a:solidFill>
                <a:schemeClr val="bg2">
                  <a:lumMod val="50000"/>
                </a:schemeClr>
              </a:solidFill>
              <a:latin typeface="Bookman Old Style" pitchFamily="18" charset="0"/>
            </a:endParaRPr>
          </a:p>
        </p:txBody>
      </p:sp>
      <p:sp>
        <p:nvSpPr>
          <p:cNvPr id="3" name="Content Placeholder 2"/>
          <p:cNvSpPr txBox="1">
            <a:spLocks/>
          </p:cNvSpPr>
          <p:nvPr/>
        </p:nvSpPr>
        <p:spPr>
          <a:xfrm>
            <a:off x="1174572" y="1357298"/>
            <a:ext cx="7397923" cy="4991251"/>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Arial" panose="020B0604020202020204" pitchFamily="34" charset="0"/>
              <a:buNone/>
            </a:pPr>
            <a:r>
              <a:rPr lang="en-US" dirty="0" smtClean="0">
                <a:latin typeface="Arial" panose="020B0604020202020204" pitchFamily="34" charset="0"/>
                <a:cs typeface="Arial" panose="020B0604020202020204" pitchFamily="34" charset="0"/>
              </a:rPr>
              <a:t>     Wind energy plays an increasing role in the supply of energy world wide. The energy output of a wind farm is highly dependent on the wind conditions present at its site. If the output can be predicted more accurately, energy suppliers can coordinate the collaborative production of different energy sources more efficiently to avoid costly overproduction.</a:t>
            </a:r>
          </a:p>
          <a:p>
            <a:pPr>
              <a:buFont typeface="Arial" panose="020B0604020202020204" pitchFamily="34" charset="0"/>
              <a:buNone/>
            </a:pPr>
            <a:r>
              <a:rPr lang="en-IN" dirty="0" smtClean="0">
                <a:latin typeface="Arial" panose="020B0604020202020204" pitchFamily="34" charset="0"/>
                <a:cs typeface="Arial" panose="020B0604020202020204" pitchFamily="34" charset="0"/>
              </a:rPr>
              <a:t>     Thus we aim to build a model which can predict this accurately as compared to present solutions.</a:t>
            </a:r>
            <a:endParaRPr lang="en-US" dirty="0" smtClean="0">
              <a:latin typeface="Arial" panose="020B0604020202020204" pitchFamily="34" charset="0"/>
              <a:cs typeface="Arial" panose="020B0604020202020204" pitchFamily="34" charset="0"/>
            </a:endParaRPr>
          </a:p>
          <a:p>
            <a:pPr>
              <a:buFont typeface="Arial" panose="020B0604020202020204" pitchFamily="34" charset="0"/>
              <a:buNone/>
            </a:pPr>
            <a:r>
              <a:rPr lang="en-US" dirty="0" smtClean="0">
                <a:latin typeface="Arial" panose="020B0604020202020204" pitchFamily="34" charset="0"/>
                <a:cs typeface="Arial" panose="020B0604020202020204" pitchFamily="34" charset="0"/>
              </a:rPr>
              <a:t>     We will be developing a machine learning model to Predict the power output of wind farm based on the previous data.</a:t>
            </a:r>
          </a:p>
          <a:p>
            <a:pPr>
              <a:buFont typeface="Arial" panose="020B0604020202020204" pitchFamily="34" charset="0"/>
              <a:buNone/>
            </a:pPr>
            <a:r>
              <a:rPr lang="en-US" dirty="0" smtClean="0">
                <a:latin typeface="Arial" panose="020B0604020202020204" pitchFamily="34" charset="0"/>
                <a:cs typeface="Arial" panose="020B0604020202020204" pitchFamily="34" charset="0"/>
              </a:rPr>
              <a:t>     This prediction and other useful features related to this will be incorporated into an application for user display.</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774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41418" y="267788"/>
            <a:ext cx="8634548" cy="1143000"/>
          </a:xfrm>
          <a:prstGeom prst="rect">
            <a:avLst/>
          </a:prstGeom>
        </p:spPr>
        <p:txBody>
          <a:bodyP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smtClean="0">
                <a:solidFill>
                  <a:schemeClr val="bg2">
                    <a:lumMod val="50000"/>
                  </a:schemeClr>
                </a:solidFill>
                <a:latin typeface="Bookman Old Style" pitchFamily="18" charset="0"/>
              </a:rPr>
              <a:t>NECESSITY OF THE PROJECT</a:t>
            </a:r>
            <a:endParaRPr lang="en-US" dirty="0">
              <a:solidFill>
                <a:schemeClr val="bg2">
                  <a:lumMod val="50000"/>
                </a:schemeClr>
              </a:solidFill>
              <a:latin typeface="Bookman Old Style" pitchFamily="18" charset="0"/>
            </a:endParaRPr>
          </a:p>
        </p:txBody>
      </p:sp>
      <p:sp>
        <p:nvSpPr>
          <p:cNvPr id="3" name="Content Placeholder 2"/>
          <p:cNvSpPr txBox="1">
            <a:spLocks/>
          </p:cNvSpPr>
          <p:nvPr/>
        </p:nvSpPr>
        <p:spPr>
          <a:xfrm>
            <a:off x="1541418" y="1557164"/>
            <a:ext cx="8634548" cy="4846320"/>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Arial" panose="020B0604020202020204" pitchFamily="34" charset="0"/>
              <a:buNone/>
            </a:pPr>
            <a:r>
              <a:rPr lang="en-IN" dirty="0" smtClean="0">
                <a:latin typeface="Arial" panose="020B0604020202020204" pitchFamily="34" charset="0"/>
                <a:cs typeface="Arial" panose="020B0604020202020204" pitchFamily="34" charset="0"/>
              </a:rPr>
              <a:t>    As electricity and power is the backbone of any industry and if it is generated from a renewable resource, it makes the working all the more efficient. If energy output of wind farm can be predicted it can be optimised, which in long run leads to :-</a:t>
            </a:r>
          </a:p>
          <a:p>
            <a:r>
              <a:rPr lang="en-IN" dirty="0" smtClean="0">
                <a:latin typeface="Arial" panose="020B0604020202020204" pitchFamily="34" charset="0"/>
                <a:cs typeface="Arial" panose="020B0604020202020204" pitchFamily="34" charset="0"/>
              </a:rPr>
              <a:t>Growth of economy</a:t>
            </a:r>
          </a:p>
          <a:p>
            <a:r>
              <a:rPr lang="en-IN" dirty="0" smtClean="0">
                <a:latin typeface="Arial" panose="020B0604020202020204" pitchFamily="34" charset="0"/>
                <a:cs typeface="Arial" panose="020B0604020202020204" pitchFamily="34" charset="0"/>
              </a:rPr>
              <a:t>A great move towards sustainable development.</a:t>
            </a:r>
          </a:p>
          <a:p>
            <a:r>
              <a:rPr lang="en-IN" dirty="0" smtClean="0">
                <a:latin typeface="Arial" panose="020B0604020202020204" pitchFamily="34" charset="0"/>
                <a:cs typeface="Arial" panose="020B0604020202020204" pitchFamily="34" charset="0"/>
              </a:rPr>
              <a:t>Meeting the power requirements of all places.</a:t>
            </a:r>
          </a:p>
          <a:p>
            <a:r>
              <a:rPr lang="en-IN" dirty="0" smtClean="0">
                <a:latin typeface="Arial" panose="020B0604020202020204" pitchFamily="34" charset="0"/>
                <a:cs typeface="Arial" panose="020B0604020202020204" pitchFamily="34" charset="0"/>
              </a:rPr>
              <a:t>Enhance the present production.</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313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663" y="320040"/>
            <a:ext cx="9209313" cy="114300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smtClean="0">
                <a:solidFill>
                  <a:schemeClr val="bg2">
                    <a:lumMod val="50000"/>
                  </a:schemeClr>
                </a:solidFill>
                <a:latin typeface="Bookman Old Style" pitchFamily="18" charset="0"/>
              </a:rPr>
              <a:t>Project Requirements</a:t>
            </a:r>
            <a:endParaRPr lang="en-US" dirty="0">
              <a:solidFill>
                <a:schemeClr val="bg2">
                  <a:lumMod val="50000"/>
                </a:schemeClr>
              </a:solidFill>
              <a:latin typeface="Bookman Old Style" pitchFamily="18" charset="0"/>
            </a:endParaRPr>
          </a:p>
        </p:txBody>
      </p:sp>
      <p:sp>
        <p:nvSpPr>
          <p:cNvPr id="3" name="Content Placeholder 2"/>
          <p:cNvSpPr txBox="1">
            <a:spLocks/>
          </p:cNvSpPr>
          <p:nvPr/>
        </p:nvSpPr>
        <p:spPr>
          <a:xfrm>
            <a:off x="1384663" y="1609416"/>
            <a:ext cx="9209313" cy="484632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itchFamily="2" charset="2"/>
              <a:buChar char="v"/>
            </a:pPr>
            <a:r>
              <a:rPr lang="en-IN" dirty="0" smtClean="0">
                <a:latin typeface="Arial" panose="020B0604020202020204" pitchFamily="34" charset="0"/>
                <a:cs typeface="Arial" panose="020B0604020202020204" pitchFamily="34" charset="0"/>
              </a:rPr>
              <a:t>IBM Cloud account</a:t>
            </a:r>
          </a:p>
          <a:p>
            <a:pPr>
              <a:buFont typeface="Wingdings" pitchFamily="2" charset="2"/>
              <a:buChar char="v"/>
            </a:pPr>
            <a:r>
              <a:rPr lang="en-IN" dirty="0" err="1" smtClean="0">
                <a:latin typeface="Arial" panose="020B0604020202020204" pitchFamily="34" charset="0"/>
                <a:cs typeface="Arial" panose="020B0604020202020204" pitchFamily="34" charset="0"/>
              </a:rPr>
              <a:t>Nodered</a:t>
            </a:r>
            <a:endParaRPr lang="en-IN" dirty="0" smtClean="0">
              <a:latin typeface="Arial" panose="020B0604020202020204" pitchFamily="34" charset="0"/>
              <a:cs typeface="Arial" panose="020B0604020202020204" pitchFamily="34" charset="0"/>
            </a:endParaRPr>
          </a:p>
          <a:p>
            <a:pPr>
              <a:buFont typeface="Wingdings" pitchFamily="2" charset="2"/>
              <a:buChar char="v"/>
            </a:pPr>
            <a:r>
              <a:rPr lang="en-IN" dirty="0" smtClean="0">
                <a:latin typeface="Arial" panose="020B0604020202020204" pitchFamily="34" charset="0"/>
                <a:cs typeface="Arial" panose="020B0604020202020204" pitchFamily="34" charset="0"/>
              </a:rPr>
              <a:t>Python coding</a:t>
            </a:r>
          </a:p>
          <a:p>
            <a:pPr>
              <a:buFont typeface="Wingdings" pitchFamily="2" charset="2"/>
              <a:buChar char="v"/>
            </a:pPr>
            <a:r>
              <a:rPr lang="en-IN" dirty="0" smtClean="0">
                <a:latin typeface="Arial" panose="020B0604020202020204" pitchFamily="34" charset="0"/>
                <a:cs typeface="Arial" panose="020B0604020202020204" pitchFamily="34" charset="0"/>
              </a:rPr>
              <a:t>Open weather API</a:t>
            </a:r>
          </a:p>
          <a:p>
            <a:pPr>
              <a:buFont typeface="Wingdings" pitchFamily="2" charset="2"/>
              <a:buChar char="v"/>
            </a:pPr>
            <a:r>
              <a:rPr lang="en-IN" dirty="0" err="1" smtClean="0">
                <a:latin typeface="Arial" panose="020B0604020202020204" pitchFamily="34" charset="0"/>
                <a:cs typeface="Arial" panose="020B0604020202020204" pitchFamily="34" charset="0"/>
              </a:rPr>
              <a:t>Github</a:t>
            </a:r>
            <a:r>
              <a:rPr lang="en-IN" dirty="0" smtClean="0">
                <a:latin typeface="Arial" panose="020B0604020202020204" pitchFamily="34" charset="0"/>
                <a:cs typeface="Arial" panose="020B0604020202020204" pitchFamily="34" charset="0"/>
              </a:rPr>
              <a:t> account</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8100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30379" y="213475"/>
            <a:ext cx="8229600" cy="114300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smtClean="0">
                <a:solidFill>
                  <a:schemeClr val="bg2">
                    <a:lumMod val="50000"/>
                  </a:schemeClr>
                </a:solidFill>
                <a:latin typeface="Bookman Old Style" pitchFamily="18" charset="0"/>
              </a:rPr>
              <a:t>FLOW CHART</a:t>
            </a:r>
            <a:endParaRPr lang="en-US" dirty="0">
              <a:solidFill>
                <a:schemeClr val="bg2">
                  <a:lumMod val="50000"/>
                </a:schemeClr>
              </a:solidFill>
              <a:latin typeface="Bookman Old Style" pitchFamily="18" charset="0"/>
            </a:endParaRPr>
          </a:p>
        </p:txBody>
      </p:sp>
      <p:sp>
        <p:nvSpPr>
          <p:cNvPr id="3" name="Rectangle 2"/>
          <p:cNvSpPr/>
          <p:nvPr/>
        </p:nvSpPr>
        <p:spPr>
          <a:xfrm>
            <a:off x="4202147" y="2785243"/>
            <a:ext cx="2786082" cy="128588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487899" y="3070995"/>
            <a:ext cx="2214578" cy="646331"/>
          </a:xfrm>
          <a:prstGeom prst="rect">
            <a:avLst/>
          </a:prstGeom>
          <a:noFill/>
        </p:spPr>
        <p:txBody>
          <a:bodyPr wrap="square" rtlCol="0">
            <a:spAutoFit/>
          </a:bodyPr>
          <a:lstStyle/>
          <a:p>
            <a:r>
              <a:rPr lang="en-IN" dirty="0" smtClean="0"/>
              <a:t>               UI</a:t>
            </a:r>
          </a:p>
          <a:p>
            <a:r>
              <a:rPr lang="en-IN" dirty="0" smtClean="0"/>
              <a:t>[Made on Node-red]</a:t>
            </a:r>
            <a:endParaRPr lang="en-US" dirty="0"/>
          </a:p>
        </p:txBody>
      </p:sp>
      <p:sp>
        <p:nvSpPr>
          <p:cNvPr id="5" name="Oval 4"/>
          <p:cNvSpPr/>
          <p:nvPr/>
        </p:nvSpPr>
        <p:spPr>
          <a:xfrm>
            <a:off x="1734450" y="2642367"/>
            <a:ext cx="1610440" cy="150019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34450" y="3140734"/>
            <a:ext cx="1857388" cy="646331"/>
          </a:xfrm>
          <a:prstGeom prst="rect">
            <a:avLst/>
          </a:prstGeom>
          <a:noFill/>
        </p:spPr>
        <p:txBody>
          <a:bodyPr wrap="square" rtlCol="0">
            <a:spAutoFit/>
          </a:bodyPr>
          <a:lstStyle/>
          <a:p>
            <a:r>
              <a:rPr lang="en-IN" dirty="0" smtClean="0"/>
              <a:t>Input Parameters from user</a:t>
            </a:r>
            <a:endParaRPr lang="en-US" dirty="0"/>
          </a:p>
        </p:txBody>
      </p:sp>
      <p:sp>
        <p:nvSpPr>
          <p:cNvPr id="7" name="Rectangle 6"/>
          <p:cNvSpPr/>
          <p:nvPr/>
        </p:nvSpPr>
        <p:spPr>
          <a:xfrm>
            <a:off x="4130709" y="5571325"/>
            <a:ext cx="3000396" cy="78581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16461" y="5714201"/>
            <a:ext cx="2571768" cy="646331"/>
          </a:xfrm>
          <a:prstGeom prst="rect">
            <a:avLst/>
          </a:prstGeom>
          <a:noFill/>
        </p:spPr>
        <p:txBody>
          <a:bodyPr wrap="square" rtlCol="0">
            <a:spAutoFit/>
          </a:bodyPr>
          <a:lstStyle/>
          <a:p>
            <a:r>
              <a:rPr lang="en-IN" dirty="0" smtClean="0"/>
              <a:t>ML Model to predict</a:t>
            </a:r>
          </a:p>
          <a:p>
            <a:r>
              <a:rPr lang="en-IN" dirty="0" smtClean="0"/>
              <a:t>[Made on IBM Watson]</a:t>
            </a:r>
            <a:endParaRPr lang="en-US" dirty="0"/>
          </a:p>
        </p:txBody>
      </p:sp>
      <p:sp>
        <p:nvSpPr>
          <p:cNvPr id="9" name="Oval 8"/>
          <p:cNvSpPr/>
          <p:nvPr/>
        </p:nvSpPr>
        <p:spPr>
          <a:xfrm>
            <a:off x="7916923" y="2570929"/>
            <a:ext cx="1658151" cy="164307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274113" y="3142433"/>
            <a:ext cx="1428760" cy="646331"/>
          </a:xfrm>
          <a:prstGeom prst="rect">
            <a:avLst/>
          </a:prstGeom>
          <a:noFill/>
        </p:spPr>
        <p:txBody>
          <a:bodyPr wrap="square" rtlCol="0">
            <a:spAutoFit/>
          </a:bodyPr>
          <a:lstStyle/>
          <a:p>
            <a:r>
              <a:rPr lang="en-IN" dirty="0" smtClean="0"/>
              <a:t>Predicted Output</a:t>
            </a:r>
            <a:endParaRPr lang="en-US" dirty="0"/>
          </a:p>
        </p:txBody>
      </p:sp>
      <p:sp>
        <p:nvSpPr>
          <p:cNvPr id="11" name="Right Arrow 10"/>
          <p:cNvSpPr/>
          <p:nvPr/>
        </p:nvSpPr>
        <p:spPr>
          <a:xfrm>
            <a:off x="3559205" y="3285309"/>
            <a:ext cx="50006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7202543" y="3213871"/>
            <a:ext cx="57150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rot="10800000">
            <a:off x="5345155" y="4214003"/>
            <a:ext cx="642942" cy="1071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rved Right Arrow 13"/>
          <p:cNvSpPr/>
          <p:nvPr/>
        </p:nvSpPr>
        <p:spPr>
          <a:xfrm>
            <a:off x="3130577" y="4214003"/>
            <a:ext cx="785818" cy="164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ight Arrow 14"/>
          <p:cNvSpPr/>
          <p:nvPr/>
        </p:nvSpPr>
        <p:spPr>
          <a:xfrm>
            <a:off x="3702081" y="4071127"/>
            <a:ext cx="428628"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559205" y="5357011"/>
            <a:ext cx="357190"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58941" y="4928383"/>
            <a:ext cx="1428760" cy="369332"/>
          </a:xfrm>
          <a:prstGeom prst="rect">
            <a:avLst/>
          </a:prstGeom>
          <a:noFill/>
        </p:spPr>
        <p:txBody>
          <a:bodyPr wrap="square" rtlCol="0">
            <a:spAutoFit/>
          </a:bodyPr>
          <a:lstStyle/>
          <a:p>
            <a:r>
              <a:rPr lang="en-IN" dirty="0" smtClean="0"/>
              <a:t>Deployment</a:t>
            </a:r>
            <a:endParaRPr lang="en-US" dirty="0"/>
          </a:p>
        </p:txBody>
      </p:sp>
    </p:spTree>
    <p:extLst>
      <p:ext uri="{BB962C8B-B14F-4D97-AF65-F5344CB8AC3E}">
        <p14:creationId xmlns:p14="http://schemas.microsoft.com/office/powerpoint/2010/main" val="377297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61008" y="209006"/>
            <a:ext cx="8229600" cy="114300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smtClean="0">
                <a:solidFill>
                  <a:schemeClr val="bg2">
                    <a:lumMod val="50000"/>
                  </a:schemeClr>
                </a:solidFill>
                <a:latin typeface="Bookman Old Style" pitchFamily="18" charset="0"/>
              </a:rPr>
              <a:t>Making Of The project</a:t>
            </a:r>
            <a:endParaRPr lang="en-US" dirty="0">
              <a:solidFill>
                <a:schemeClr val="bg2">
                  <a:lumMod val="50000"/>
                </a:schemeClr>
              </a:solidFill>
              <a:latin typeface="Bookman Old Style" pitchFamily="18" charset="0"/>
            </a:endParaRPr>
          </a:p>
        </p:txBody>
      </p:sp>
      <p:sp>
        <p:nvSpPr>
          <p:cNvPr id="3" name="Content Placeholder 2"/>
          <p:cNvSpPr txBox="1">
            <a:spLocks/>
          </p:cNvSpPr>
          <p:nvPr/>
        </p:nvSpPr>
        <p:spPr>
          <a:xfrm>
            <a:off x="1689570" y="1351991"/>
            <a:ext cx="8229600" cy="71438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dirty="0" smtClean="0">
                <a:latin typeface="Arial" panose="020B0604020202020204" pitchFamily="34" charset="0"/>
                <a:cs typeface="Arial" panose="020B0604020202020204" pitchFamily="34" charset="0"/>
              </a:rPr>
              <a:t>Creating IBM Account</a:t>
            </a:r>
          </a:p>
          <a:p>
            <a:endParaRPr lang="en-US" dirty="0">
              <a:latin typeface="Arial" panose="020B0604020202020204" pitchFamily="34" charset="0"/>
              <a:cs typeface="Arial" panose="020B0604020202020204" pitchFamily="34" charset="0"/>
            </a:endParaRPr>
          </a:p>
        </p:txBody>
      </p:sp>
      <p:pic>
        <p:nvPicPr>
          <p:cNvPr id="4" name="Picture 3" descr="Screenshot (111).png"/>
          <p:cNvPicPr>
            <a:picLocks noChangeAspect="1"/>
          </p:cNvPicPr>
          <p:nvPr/>
        </p:nvPicPr>
        <p:blipFill>
          <a:blip r:embed="rId2"/>
          <a:stretch>
            <a:fillRect/>
          </a:stretch>
        </p:blipFill>
        <p:spPr>
          <a:xfrm>
            <a:off x="1332412" y="2066370"/>
            <a:ext cx="9144000" cy="4398469"/>
          </a:xfrm>
          <a:prstGeom prst="rect">
            <a:avLst/>
          </a:prstGeom>
        </p:spPr>
      </p:pic>
    </p:spTree>
    <p:extLst>
      <p:ext uri="{BB962C8B-B14F-4D97-AF65-F5344CB8AC3E}">
        <p14:creationId xmlns:p14="http://schemas.microsoft.com/office/powerpoint/2010/main" val="327101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51642" y="253478"/>
            <a:ext cx="8229600" cy="928694"/>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sz="3200" dirty="0" smtClean="0">
                <a:solidFill>
                  <a:schemeClr val="bg2">
                    <a:lumMod val="50000"/>
                  </a:schemeClr>
                </a:solidFill>
                <a:latin typeface="Bookman Old Style" pitchFamily="18" charset="0"/>
              </a:rPr>
              <a:t>Building ML Model</a:t>
            </a:r>
            <a:endParaRPr lang="en-US" sz="3200" dirty="0">
              <a:solidFill>
                <a:schemeClr val="bg2">
                  <a:lumMod val="50000"/>
                </a:schemeClr>
              </a:solidFill>
              <a:latin typeface="Bookman Old Style" pitchFamily="18" charset="0"/>
            </a:endParaRPr>
          </a:p>
        </p:txBody>
      </p:sp>
      <p:sp>
        <p:nvSpPr>
          <p:cNvPr id="3" name="Content Placeholder 2"/>
          <p:cNvSpPr txBox="1">
            <a:spLocks/>
          </p:cNvSpPr>
          <p:nvPr/>
        </p:nvSpPr>
        <p:spPr>
          <a:xfrm>
            <a:off x="1737360" y="1039296"/>
            <a:ext cx="8229600" cy="61435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dirty="0" smtClean="0">
                <a:latin typeface="Arial" panose="020B0604020202020204" pitchFamily="34" charset="0"/>
                <a:cs typeface="Arial" panose="020B0604020202020204" pitchFamily="34" charset="0"/>
              </a:rPr>
              <a:t>Accessing IBM Watson</a:t>
            </a:r>
            <a:endParaRPr lang="en-US" dirty="0">
              <a:latin typeface="Arial" panose="020B0604020202020204" pitchFamily="34" charset="0"/>
              <a:cs typeface="Arial" panose="020B0604020202020204" pitchFamily="34" charset="0"/>
            </a:endParaRPr>
          </a:p>
        </p:txBody>
      </p:sp>
      <p:pic>
        <p:nvPicPr>
          <p:cNvPr id="4" name="Picture 3" descr="Screenshot (112).png"/>
          <p:cNvPicPr>
            <a:picLocks noChangeAspect="1"/>
          </p:cNvPicPr>
          <p:nvPr/>
        </p:nvPicPr>
        <p:blipFill>
          <a:blip r:embed="rId2"/>
          <a:stretch>
            <a:fillRect/>
          </a:stretch>
        </p:blipFill>
        <p:spPr>
          <a:xfrm>
            <a:off x="1737360" y="1896552"/>
            <a:ext cx="9144000" cy="4553594"/>
          </a:xfrm>
          <a:prstGeom prst="rect">
            <a:avLst/>
          </a:prstGeom>
        </p:spPr>
      </p:pic>
    </p:spTree>
    <p:extLst>
      <p:ext uri="{BB962C8B-B14F-4D97-AF65-F5344CB8AC3E}">
        <p14:creationId xmlns:p14="http://schemas.microsoft.com/office/powerpoint/2010/main" val="2182957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619794" y="616792"/>
            <a:ext cx="8229600" cy="61435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sz="3200" dirty="0" smtClean="0">
                <a:solidFill>
                  <a:schemeClr val="bg2">
                    <a:lumMod val="50000"/>
                  </a:schemeClr>
                </a:solidFill>
              </a:rPr>
              <a:t>Writing Python code in IBM Watson notebook</a:t>
            </a:r>
            <a:endParaRPr lang="en-US" sz="3200" dirty="0">
              <a:solidFill>
                <a:schemeClr val="bg2">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898" y="1800620"/>
            <a:ext cx="7793392" cy="4381644"/>
          </a:xfrm>
          <a:prstGeom prst="rect">
            <a:avLst/>
          </a:prstGeom>
        </p:spPr>
      </p:pic>
    </p:spTree>
    <p:extLst>
      <p:ext uri="{BB962C8B-B14F-4D97-AF65-F5344CB8AC3E}">
        <p14:creationId xmlns:p14="http://schemas.microsoft.com/office/powerpoint/2010/main" val="2517647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40</TotalTime>
  <Words>359</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Times New Roman</vt:lpstr>
      <vt:lpstr>Trebuchet MS</vt:lpstr>
      <vt:lpstr>Tw Cen MT</vt:lpstr>
      <vt:lpstr>Wingdings</vt:lpstr>
      <vt:lpstr>Circuit</vt:lpstr>
      <vt:lpstr>WIND OUTPUT ENERGY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OUTPUT ENERGY PREDICTION</dc:title>
  <dc:creator>ADMIN</dc:creator>
  <cp:lastModifiedBy>ADMIN</cp:lastModifiedBy>
  <cp:revision>4</cp:revision>
  <dcterms:created xsi:type="dcterms:W3CDTF">2020-07-15T06:58:50Z</dcterms:created>
  <dcterms:modified xsi:type="dcterms:W3CDTF">2020-07-15T07:38:56Z</dcterms:modified>
</cp:coreProperties>
</file>