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5" r:id="rId9"/>
    <p:sldId id="266" r:id="rId10"/>
    <p:sldId id="262" r:id="rId11"/>
    <p:sldId id="263"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DD6-54F5-41ED-AB2B-F127B8CD14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2178DE-FD84-4BE1-8C9E-7EDC5F448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7269E-246F-4A61-809B-30055C0D978D}"/>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5" name="Footer Placeholder 4">
            <a:extLst>
              <a:ext uri="{FF2B5EF4-FFF2-40B4-BE49-F238E27FC236}">
                <a16:creationId xmlns:a16="http://schemas.microsoft.com/office/drawing/2014/main" id="{FC41BA74-A6AE-4FB2-86D5-1A28DB727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A59F8-0CC3-4050-9967-5E722BDAEBB8}"/>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3402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B515-0F41-4AE3-B858-3135D684F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750F7-CD76-49C9-9812-BD83D288E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F906F-6F81-44A8-8388-7C693C51F687}"/>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5" name="Footer Placeholder 4">
            <a:extLst>
              <a:ext uri="{FF2B5EF4-FFF2-40B4-BE49-F238E27FC236}">
                <a16:creationId xmlns:a16="http://schemas.microsoft.com/office/drawing/2014/main" id="{50DCC6F3-D516-4E83-A07E-BF6AA0574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B44C6-869A-403B-9910-515591A47918}"/>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198959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F0C5D-C0E0-4689-96F9-0F937F7F4F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D75DC-99AA-4153-8A68-142D0CC349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6D09F-FA69-49E9-8DF4-B4C7D25A945C}"/>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5" name="Footer Placeholder 4">
            <a:extLst>
              <a:ext uri="{FF2B5EF4-FFF2-40B4-BE49-F238E27FC236}">
                <a16:creationId xmlns:a16="http://schemas.microsoft.com/office/drawing/2014/main" id="{CCE51D5C-B43D-430E-B3D3-8A8E13764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186DB-8667-422F-80F3-2FE1A1DBF9ED}"/>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107971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7D2A-C59F-4F38-8345-8AE4723DE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2AC3F-D289-4282-AC16-C35E0B60AB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1EC1F-3D87-4DE1-9E23-10FA53A4B05D}"/>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5" name="Footer Placeholder 4">
            <a:extLst>
              <a:ext uri="{FF2B5EF4-FFF2-40B4-BE49-F238E27FC236}">
                <a16:creationId xmlns:a16="http://schemas.microsoft.com/office/drawing/2014/main" id="{8A93FA8D-BB92-4D1C-AB6E-4026F5DD0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62B8C-3C47-4691-AD1A-46DEEA249942}"/>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187769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84B4-2292-45D3-B82A-E83565D18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43DFC9-5CEE-491C-8802-798FF7E3A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0252A5-75E0-4CBE-873B-8DFB2CFA8266}"/>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5" name="Footer Placeholder 4">
            <a:extLst>
              <a:ext uri="{FF2B5EF4-FFF2-40B4-BE49-F238E27FC236}">
                <a16:creationId xmlns:a16="http://schemas.microsoft.com/office/drawing/2014/main" id="{CD60D954-10A8-4FF8-AC14-D79ED461B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3C765-3CD3-495D-8350-D6056D7A3DE9}"/>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188705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8441-2170-4A1D-9ABD-E1E579819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A40E0-74B2-447B-B000-95177FFCE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6D16A7-0147-4D10-99F2-A48F24753F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209C0C-DDF2-458A-8F29-58D7571DD326}"/>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6" name="Footer Placeholder 5">
            <a:extLst>
              <a:ext uri="{FF2B5EF4-FFF2-40B4-BE49-F238E27FC236}">
                <a16:creationId xmlns:a16="http://schemas.microsoft.com/office/drawing/2014/main" id="{9FB5C458-E579-4C86-B3FA-42C38E4346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1CC0C-2E3F-46E8-B76A-1A3BBBF859F9}"/>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224518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1264-BB43-4D59-98D8-4060F8075A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8F661-CDA8-42CF-A33B-A913D4B74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54D5B-B9D9-4539-80D5-9D3DC2E5A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6E996F-008D-4408-BF8B-6EDBE8681E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AFD40-4BFC-4648-B548-EA9CCA53F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4068D-1FA7-46CA-BD38-5AC0F7C004BF}"/>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8" name="Footer Placeholder 7">
            <a:extLst>
              <a:ext uri="{FF2B5EF4-FFF2-40B4-BE49-F238E27FC236}">
                <a16:creationId xmlns:a16="http://schemas.microsoft.com/office/drawing/2014/main" id="{A2A852E1-EDFA-44D4-9E07-A7E153AF5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D40AAC-FC79-4D28-84E1-AD5D1D417A4D}"/>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166404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FB71-3D32-4F07-89BB-D2A03A20E0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E879C-6EED-4E3C-86F6-2731747F8EBB}"/>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4" name="Footer Placeholder 3">
            <a:extLst>
              <a:ext uri="{FF2B5EF4-FFF2-40B4-BE49-F238E27FC236}">
                <a16:creationId xmlns:a16="http://schemas.microsoft.com/office/drawing/2014/main" id="{523C884E-A322-424D-A287-43296BEDB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37D7D8-E1A5-4A73-8AF7-019B2E1283AF}"/>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90759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330F7-2FD5-4660-931C-677AA7368922}"/>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3" name="Footer Placeholder 2">
            <a:extLst>
              <a:ext uri="{FF2B5EF4-FFF2-40B4-BE49-F238E27FC236}">
                <a16:creationId xmlns:a16="http://schemas.microsoft.com/office/drawing/2014/main" id="{8BC0A0EA-9A3A-429E-B033-8EB22C3389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1AE4A6-85A5-430C-92AF-09CF1B60A630}"/>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101872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BCEF-264A-4A98-9F6D-C41F2406A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8A921-45DD-4270-AF4D-0A53E76F9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BF2F3-6163-46E4-BC2D-2065C3BCB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F4FDD-B3FC-453A-A97A-A091A844E041}"/>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6" name="Footer Placeholder 5">
            <a:extLst>
              <a:ext uri="{FF2B5EF4-FFF2-40B4-BE49-F238E27FC236}">
                <a16:creationId xmlns:a16="http://schemas.microsoft.com/office/drawing/2014/main" id="{64151C38-528E-45E8-9EEC-58827E761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AD07B-F44B-4B4C-B67D-1DE0E3771442}"/>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85497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FC3F-4652-4458-8EFB-38DF6F534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81FAF1-60B5-4CD2-ABBE-63BEF13C9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426BFB-9214-4A1B-A9AD-08C33FF54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CC85C-AA01-480E-AD84-44A4D022EBCE}"/>
              </a:ext>
            </a:extLst>
          </p:cNvPr>
          <p:cNvSpPr>
            <a:spLocks noGrp="1"/>
          </p:cNvSpPr>
          <p:nvPr>
            <p:ph type="dt" sz="half" idx="10"/>
          </p:nvPr>
        </p:nvSpPr>
        <p:spPr/>
        <p:txBody>
          <a:bodyPr/>
          <a:lstStyle/>
          <a:p>
            <a:fld id="{EC6AA0FE-5FEA-4F25-892A-79E869DF65D3}" type="datetimeFigureOut">
              <a:rPr lang="en-US" smtClean="0"/>
              <a:t>7/14/2020</a:t>
            </a:fld>
            <a:endParaRPr lang="en-US"/>
          </a:p>
        </p:txBody>
      </p:sp>
      <p:sp>
        <p:nvSpPr>
          <p:cNvPr id="6" name="Footer Placeholder 5">
            <a:extLst>
              <a:ext uri="{FF2B5EF4-FFF2-40B4-BE49-F238E27FC236}">
                <a16:creationId xmlns:a16="http://schemas.microsoft.com/office/drawing/2014/main" id="{DA611711-CBDB-462C-AAB9-CD8543CCC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25E0B-A03E-4D85-A169-A608438D9F14}"/>
              </a:ext>
            </a:extLst>
          </p:cNvPr>
          <p:cNvSpPr>
            <a:spLocks noGrp="1"/>
          </p:cNvSpPr>
          <p:nvPr>
            <p:ph type="sldNum" sz="quarter" idx="12"/>
          </p:nvPr>
        </p:nvSpPr>
        <p:spPr/>
        <p:txBody>
          <a:bodyPr/>
          <a:lstStyle/>
          <a:p>
            <a:fld id="{E24EDA53-2F00-42C9-8C94-1DC5A7C20664}" type="slidenum">
              <a:rPr lang="en-US" smtClean="0"/>
              <a:t>‹#›</a:t>
            </a:fld>
            <a:endParaRPr lang="en-US"/>
          </a:p>
        </p:txBody>
      </p:sp>
    </p:spTree>
    <p:extLst>
      <p:ext uri="{BB962C8B-B14F-4D97-AF65-F5344CB8AC3E}">
        <p14:creationId xmlns:p14="http://schemas.microsoft.com/office/powerpoint/2010/main" val="356957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1702F-41C6-4832-96DC-A52C524C3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4D070-220B-487E-938A-7982F8464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AB5C2-5092-41B9-922B-E5373D41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AA0FE-5FEA-4F25-892A-79E869DF65D3}" type="datetimeFigureOut">
              <a:rPr lang="en-US" smtClean="0"/>
              <a:t>7/14/2020</a:t>
            </a:fld>
            <a:endParaRPr lang="en-US"/>
          </a:p>
        </p:txBody>
      </p:sp>
      <p:sp>
        <p:nvSpPr>
          <p:cNvPr id="5" name="Footer Placeholder 4">
            <a:extLst>
              <a:ext uri="{FF2B5EF4-FFF2-40B4-BE49-F238E27FC236}">
                <a16:creationId xmlns:a16="http://schemas.microsoft.com/office/drawing/2014/main" id="{039FA02E-ADC7-44C9-8F5D-56612E5C2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EA107C-B511-4671-ADE5-ABACA0783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EDA53-2F00-42C9-8C94-1DC5A7C20664}" type="slidenum">
              <a:rPr lang="en-US" smtClean="0"/>
              <a:t>‹#›</a:t>
            </a:fld>
            <a:endParaRPr lang="en-US"/>
          </a:p>
        </p:txBody>
      </p:sp>
    </p:spTree>
    <p:extLst>
      <p:ext uri="{BB962C8B-B14F-4D97-AF65-F5344CB8AC3E}">
        <p14:creationId xmlns:p14="http://schemas.microsoft.com/office/powerpoint/2010/main" val="251092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cloud/get-started" TargetMode="External"/><Relationship Id="rId2" Type="http://schemas.openxmlformats.org/officeDocument/2006/relationships/hyperlink" Target="http://www.fao.org/home/en/" TargetMode="External"/><Relationship Id="rId1" Type="http://schemas.openxmlformats.org/officeDocument/2006/relationships/slideLayout" Target="../slideLayouts/slideLayout2.xml"/><Relationship Id="rId6" Type="http://schemas.openxmlformats.org/officeDocument/2006/relationships/hyperlink" Target="https://nodered.org/" TargetMode="External"/><Relationship Id="rId5" Type="http://schemas.openxmlformats.org/officeDocument/2006/relationships/hyperlink" Target="https://www.youtube.com/watch?v=6t8C0YRUGec&amp;t=11218s" TargetMode="External"/><Relationship Id="rId4" Type="http://schemas.openxmlformats.org/officeDocument/2006/relationships/hyperlink" Target="https://cloud.ibm.com/catalog/services/watson-stud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0401A4-6FFE-4FC1-9C25-9A85E6AD125F}"/>
              </a:ext>
            </a:extLst>
          </p:cNvPr>
          <p:cNvSpPr>
            <a:spLocks noGrp="1"/>
          </p:cNvSpPr>
          <p:nvPr>
            <p:ph type="subTitle" idx="1"/>
          </p:nvPr>
        </p:nvSpPr>
        <p:spPr>
          <a:xfrm>
            <a:off x="1524000" y="4202113"/>
            <a:ext cx="9144000" cy="1655762"/>
          </a:xfrm>
        </p:spPr>
        <p:txBody>
          <a:bodyPr/>
          <a:lstStyle/>
          <a:p>
            <a:r>
              <a:rPr lang="en-US" sz="3600" b="1" u="sng" dirty="0"/>
              <a:t>TEAM TWIN</a:t>
            </a:r>
          </a:p>
          <a:p>
            <a:pPr marL="457200" indent="-457200">
              <a:buAutoNum type="arabicPeriod"/>
            </a:pPr>
            <a:r>
              <a:rPr lang="en-US" dirty="0"/>
              <a:t>DHRUBAJOYTI CHATTERJEE</a:t>
            </a:r>
          </a:p>
          <a:p>
            <a:pPr marL="457200" indent="-457200">
              <a:buAutoNum type="arabicPeriod"/>
            </a:pPr>
            <a:r>
              <a:rPr lang="en-US" dirty="0"/>
              <a:t>SRIJANI BHATTACHARJEE</a:t>
            </a:r>
          </a:p>
        </p:txBody>
      </p:sp>
      <p:sp>
        <p:nvSpPr>
          <p:cNvPr id="4" name="Rectangle 3">
            <a:extLst>
              <a:ext uri="{FF2B5EF4-FFF2-40B4-BE49-F238E27FC236}">
                <a16:creationId xmlns:a16="http://schemas.microsoft.com/office/drawing/2014/main" id="{A63F5693-C21F-4135-9C77-0151B5D0F3DB}"/>
              </a:ext>
            </a:extLst>
          </p:cNvPr>
          <p:cNvSpPr/>
          <p:nvPr/>
        </p:nvSpPr>
        <p:spPr>
          <a:xfrm>
            <a:off x="2919671" y="2119610"/>
            <a:ext cx="6657465" cy="1754326"/>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SMART INTERNZ</a:t>
            </a:r>
          </a:p>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IBM HACK CHALLENGE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1098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0535-EED8-492E-8187-D73F1586511A}"/>
              </a:ext>
            </a:extLst>
          </p:cNvPr>
          <p:cNvSpPr>
            <a:spLocks noGrp="1"/>
          </p:cNvSpPr>
          <p:nvPr>
            <p:ph type="title"/>
          </p:nvPr>
        </p:nvSpPr>
        <p:spPr/>
        <p:txBody>
          <a:bodyPr/>
          <a:lstStyle/>
          <a:p>
            <a:r>
              <a:rPr lang="en-US" dirty="0"/>
              <a:t>What does the Model Say?</a:t>
            </a:r>
          </a:p>
        </p:txBody>
      </p:sp>
      <p:sp>
        <p:nvSpPr>
          <p:cNvPr id="3" name="Content Placeholder 2">
            <a:extLst>
              <a:ext uri="{FF2B5EF4-FFF2-40B4-BE49-F238E27FC236}">
                <a16:creationId xmlns:a16="http://schemas.microsoft.com/office/drawing/2014/main" id="{EFC5C7A2-08DF-4CE6-85AC-F4E157B827B7}"/>
              </a:ext>
            </a:extLst>
          </p:cNvPr>
          <p:cNvSpPr>
            <a:spLocks noGrp="1"/>
          </p:cNvSpPr>
          <p:nvPr>
            <p:ph idx="1"/>
          </p:nvPr>
        </p:nvSpPr>
        <p:spPr/>
        <p:txBody>
          <a:bodyPr/>
          <a:lstStyle/>
          <a:p>
            <a:r>
              <a:rPr lang="en-US" dirty="0"/>
              <a:t>Training the model with the help of Polynomial Regression we came to observe our Average price index Data as Somewhat around 146.</a:t>
            </a:r>
          </a:p>
          <a:p>
            <a:r>
              <a:rPr lang="en-US" dirty="0"/>
              <a:t>The Data point is not uniform and</a:t>
            </a:r>
          </a:p>
          <a:p>
            <a:pPr marL="0" indent="0">
              <a:buNone/>
            </a:pPr>
            <a:r>
              <a:rPr lang="en-US" dirty="0"/>
              <a:t>   during the lockdown period there is </a:t>
            </a:r>
          </a:p>
          <a:p>
            <a:pPr marL="0" indent="0">
              <a:buNone/>
            </a:pPr>
            <a:r>
              <a:rPr lang="en-US" dirty="0"/>
              <a:t>   a steep increase in the price index.</a:t>
            </a:r>
          </a:p>
          <a:p>
            <a:r>
              <a:rPr lang="en-US" dirty="0"/>
              <a:t>Zooming into the specific Lockdown</a:t>
            </a:r>
          </a:p>
          <a:p>
            <a:pPr marL="0" indent="0">
              <a:buNone/>
            </a:pPr>
            <a:r>
              <a:rPr lang="en-US" dirty="0"/>
              <a:t> period Index helps to study farther.</a:t>
            </a:r>
          </a:p>
          <a:p>
            <a:endParaRPr lang="en-US" dirty="0"/>
          </a:p>
        </p:txBody>
      </p:sp>
      <p:pic>
        <p:nvPicPr>
          <p:cNvPr id="5" name="Picture 4">
            <a:extLst>
              <a:ext uri="{FF2B5EF4-FFF2-40B4-BE49-F238E27FC236}">
                <a16:creationId xmlns:a16="http://schemas.microsoft.com/office/drawing/2014/main" id="{8ED1A4B2-C148-49F0-B8F5-5420940DE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710" y="2768293"/>
            <a:ext cx="4953429" cy="3543607"/>
          </a:xfrm>
          <a:prstGeom prst="rect">
            <a:avLst/>
          </a:prstGeom>
        </p:spPr>
      </p:pic>
    </p:spTree>
    <p:extLst>
      <p:ext uri="{BB962C8B-B14F-4D97-AF65-F5344CB8AC3E}">
        <p14:creationId xmlns:p14="http://schemas.microsoft.com/office/powerpoint/2010/main" val="73611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39C0-2057-4D4C-8E3A-4D3398034EE6}"/>
              </a:ext>
            </a:extLst>
          </p:cNvPr>
          <p:cNvSpPr>
            <a:spLocks noGrp="1"/>
          </p:cNvSpPr>
          <p:nvPr>
            <p:ph type="title"/>
          </p:nvPr>
        </p:nvSpPr>
        <p:spPr/>
        <p:txBody>
          <a:bodyPr/>
          <a:lstStyle/>
          <a:p>
            <a:r>
              <a:rPr lang="en-US" dirty="0"/>
              <a:t>COVID 19 Period Visual</a:t>
            </a:r>
          </a:p>
        </p:txBody>
      </p:sp>
      <p:pic>
        <p:nvPicPr>
          <p:cNvPr id="5" name="Content Placeholder 4">
            <a:extLst>
              <a:ext uri="{FF2B5EF4-FFF2-40B4-BE49-F238E27FC236}">
                <a16:creationId xmlns:a16="http://schemas.microsoft.com/office/drawing/2014/main" id="{4D6946A1-8D78-4FAD-BE7F-953A405DE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0" y="1690688"/>
            <a:ext cx="5756793" cy="4351338"/>
          </a:xfrm>
        </p:spPr>
      </p:pic>
      <p:sp>
        <p:nvSpPr>
          <p:cNvPr id="7" name="TextBox 6">
            <a:extLst>
              <a:ext uri="{FF2B5EF4-FFF2-40B4-BE49-F238E27FC236}">
                <a16:creationId xmlns:a16="http://schemas.microsoft.com/office/drawing/2014/main" id="{E659B5F2-F927-4008-8FAF-7964825B2057}"/>
              </a:ext>
            </a:extLst>
          </p:cNvPr>
          <p:cNvSpPr txBox="1"/>
          <p:nvPr/>
        </p:nvSpPr>
        <p:spPr>
          <a:xfrm>
            <a:off x="838199" y="1876425"/>
            <a:ext cx="5143501" cy="4093428"/>
          </a:xfrm>
          <a:prstGeom prst="rect">
            <a:avLst/>
          </a:prstGeom>
          <a:noFill/>
        </p:spPr>
        <p:txBody>
          <a:bodyPr wrap="square" rtlCol="0">
            <a:spAutoFit/>
          </a:bodyPr>
          <a:lstStyle/>
          <a:p>
            <a:r>
              <a:rPr lang="en-US" sz="2000" dirty="0"/>
              <a:t>The Supply Prediction And demand of 4 major commodities are observed and are Utilized in the food price index average calculation</a:t>
            </a:r>
          </a:p>
          <a:p>
            <a:r>
              <a:rPr lang="en-US" sz="2000" dirty="0"/>
              <a:t>The parameters are:</a:t>
            </a:r>
          </a:p>
          <a:p>
            <a:pPr marL="342900" indent="-342900">
              <a:buAutoNum type="arabicPeriod"/>
            </a:pPr>
            <a:r>
              <a:rPr lang="en-US" sz="2000" dirty="0"/>
              <a:t>Production</a:t>
            </a:r>
          </a:p>
          <a:p>
            <a:pPr marL="342900" indent="-342900">
              <a:buAutoNum type="arabicPeriod"/>
            </a:pPr>
            <a:r>
              <a:rPr lang="en-US" sz="2000" dirty="0"/>
              <a:t>Supply</a:t>
            </a:r>
          </a:p>
          <a:p>
            <a:pPr marL="342900" indent="-342900">
              <a:buAutoNum type="arabicPeriod"/>
            </a:pPr>
            <a:r>
              <a:rPr lang="en-US" sz="2000" dirty="0"/>
              <a:t>Utilization</a:t>
            </a:r>
          </a:p>
          <a:p>
            <a:pPr marL="342900" indent="-342900">
              <a:buAutoNum type="arabicPeriod"/>
            </a:pPr>
            <a:endParaRPr lang="en-US" sz="2000" dirty="0"/>
          </a:p>
          <a:p>
            <a:r>
              <a:rPr lang="en-US" sz="2000" dirty="0"/>
              <a:t>And the major food commodities are:</a:t>
            </a:r>
          </a:p>
          <a:p>
            <a:pPr marL="342900" indent="-342900">
              <a:buAutoNum type="arabicPeriod"/>
            </a:pPr>
            <a:r>
              <a:rPr lang="en-US" sz="2000" dirty="0"/>
              <a:t>Cereal</a:t>
            </a:r>
          </a:p>
          <a:p>
            <a:pPr marL="342900" indent="-342900">
              <a:buAutoNum type="arabicPeriod"/>
            </a:pPr>
            <a:r>
              <a:rPr lang="en-US" sz="2000" dirty="0"/>
              <a:t>Grain</a:t>
            </a:r>
          </a:p>
          <a:p>
            <a:pPr marL="342900" indent="-342900">
              <a:buAutoNum type="arabicPeriod"/>
            </a:pPr>
            <a:r>
              <a:rPr lang="en-US" sz="2000" dirty="0"/>
              <a:t>Rice</a:t>
            </a:r>
          </a:p>
          <a:p>
            <a:pPr marL="342900" indent="-342900">
              <a:buAutoNum type="arabicPeriod"/>
            </a:pPr>
            <a:r>
              <a:rPr lang="en-US" sz="2000" dirty="0"/>
              <a:t>Wheat</a:t>
            </a:r>
          </a:p>
        </p:txBody>
      </p:sp>
    </p:spTree>
    <p:extLst>
      <p:ext uri="{BB962C8B-B14F-4D97-AF65-F5344CB8AC3E}">
        <p14:creationId xmlns:p14="http://schemas.microsoft.com/office/powerpoint/2010/main" val="181715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12D2-0C4D-478F-BF3E-CD8E81D016CE}"/>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52D0DA40-9C4B-4464-AD4D-D5BDDBF5F0AC}"/>
              </a:ext>
            </a:extLst>
          </p:cNvPr>
          <p:cNvSpPr>
            <a:spLocks noGrp="1"/>
          </p:cNvSpPr>
          <p:nvPr>
            <p:ph idx="1"/>
          </p:nvPr>
        </p:nvSpPr>
        <p:spPr/>
        <p:txBody>
          <a:bodyPr/>
          <a:lstStyle/>
          <a:p>
            <a:r>
              <a:rPr lang="en-US" dirty="0"/>
              <a:t>It can be seen that the predicted values of the FPI is pretty high as compared to the average model price.</a:t>
            </a:r>
          </a:p>
          <a:p>
            <a:r>
              <a:rPr lang="en-US" dirty="0"/>
              <a:t>The result depicts that during the lockdown period the Supply Production is much lower than the Utilization.</a:t>
            </a:r>
          </a:p>
          <a:p>
            <a:endParaRPr lang="en-US" dirty="0"/>
          </a:p>
          <a:p>
            <a:r>
              <a:rPr lang="en-US" dirty="0"/>
              <a:t>The Food Market needs to get aware of any such changes and apply for the Increase of food requirements.</a:t>
            </a:r>
          </a:p>
        </p:txBody>
      </p:sp>
    </p:spTree>
    <p:extLst>
      <p:ext uri="{BB962C8B-B14F-4D97-AF65-F5344CB8AC3E}">
        <p14:creationId xmlns:p14="http://schemas.microsoft.com/office/powerpoint/2010/main" val="216600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2421-359C-42F0-A5FE-580C4EBE9128}"/>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EAD7A99B-20CD-4D2A-A5A6-92BB62D6B9E5}"/>
              </a:ext>
            </a:extLst>
          </p:cNvPr>
          <p:cNvSpPr>
            <a:spLocks noGrp="1"/>
          </p:cNvSpPr>
          <p:nvPr>
            <p:ph idx="1"/>
          </p:nvPr>
        </p:nvSpPr>
        <p:spPr/>
        <p:txBody>
          <a:bodyPr>
            <a:normAutofit/>
          </a:bodyPr>
          <a:lstStyle/>
          <a:p>
            <a:pPr algn="l">
              <a:spcAft>
                <a:spcPts val="0"/>
              </a:spcAft>
            </a:pPr>
            <a:r>
              <a:rPr lang="en-US" sz="1600" dirty="0">
                <a:effectLst/>
              </a:rPr>
              <a:t> </a:t>
            </a:r>
            <a:r>
              <a:rPr lang="en-US" sz="1600" b="1" i="0" u="none" strike="noStrike" spc="0" dirty="0">
                <a:solidFill>
                  <a:srgbClr val="000000"/>
                </a:solidFill>
                <a:effectLst/>
                <a:latin typeface="Lato"/>
              </a:rPr>
              <a:t>Food Security Model Dataset: </a:t>
            </a:r>
            <a:r>
              <a:rPr lang="en-US" sz="1600" b="1" i="0" u="none" strike="noStrike" spc="0" dirty="0">
                <a:solidFill>
                  <a:srgbClr val="143B7F"/>
                </a:solidFill>
                <a:effectLst/>
                <a:latin typeface="Lato"/>
                <a:hlinkClick r:id="rId2"/>
              </a:rPr>
              <a:t>http://www.fao.org/home/en/</a:t>
            </a:r>
            <a:endParaRPr lang="en-US" sz="1600" dirty="0">
              <a:effectLst/>
            </a:endParaRPr>
          </a:p>
          <a:p>
            <a:pPr algn="l">
              <a:spcAft>
                <a:spcPts val="0"/>
              </a:spcAft>
            </a:pPr>
            <a:r>
              <a:rPr lang="en-US" sz="1600" dirty="0">
                <a:effectLst/>
              </a:rPr>
              <a:t> </a:t>
            </a:r>
            <a:r>
              <a:rPr lang="en-US" sz="1600" b="1" i="0" u="none" strike="noStrike" spc="0" dirty="0">
                <a:solidFill>
                  <a:srgbClr val="000000"/>
                </a:solidFill>
                <a:effectLst/>
                <a:latin typeface="Lato"/>
              </a:rPr>
              <a:t>IBM Cloud : </a:t>
            </a:r>
            <a:r>
              <a:rPr lang="en-US" sz="1600" b="1" i="0" u="none" strike="noStrike" spc="0" dirty="0">
                <a:solidFill>
                  <a:srgbClr val="000000"/>
                </a:solidFill>
                <a:effectLst/>
                <a:latin typeface="Lato"/>
                <a:hlinkClick r:id="rId3"/>
              </a:rPr>
              <a:t>https://www.ibm.com/cloud/get-started</a:t>
            </a:r>
            <a:endParaRPr lang="en-US" sz="1600" dirty="0">
              <a:effectLst/>
            </a:endParaRPr>
          </a:p>
          <a:p>
            <a:pPr algn="l">
              <a:spcAft>
                <a:spcPts val="0"/>
              </a:spcAft>
            </a:pPr>
            <a:r>
              <a:rPr lang="en-US" sz="1600" dirty="0">
                <a:effectLst/>
              </a:rPr>
              <a:t> </a:t>
            </a:r>
            <a:r>
              <a:rPr lang="en-US" sz="1600" b="1" i="0" u="none" strike="noStrike" spc="0" dirty="0">
                <a:solidFill>
                  <a:srgbClr val="000000"/>
                </a:solidFill>
                <a:effectLst/>
                <a:latin typeface="Lato"/>
              </a:rPr>
              <a:t>IBM Watson Studio: </a:t>
            </a:r>
            <a:r>
              <a:rPr lang="en-US" sz="1600" b="1" i="0" u="none" strike="noStrike" spc="0" dirty="0">
                <a:solidFill>
                  <a:srgbClr val="000000"/>
                </a:solidFill>
                <a:effectLst/>
                <a:latin typeface="Lato"/>
                <a:hlinkClick r:id="rId4"/>
              </a:rPr>
              <a:t>https://cloud.ibm.com/catalog/services/watson-studio</a:t>
            </a:r>
            <a:endParaRPr lang="en-US" sz="1600" dirty="0">
              <a:effectLst/>
            </a:endParaRPr>
          </a:p>
          <a:p>
            <a:pPr algn="l">
              <a:spcAft>
                <a:spcPts val="0"/>
              </a:spcAft>
            </a:pPr>
            <a:r>
              <a:rPr lang="en-US" sz="1600" b="1" i="0" u="none" strike="noStrike" spc="0" dirty="0">
                <a:solidFill>
                  <a:srgbClr val="000000"/>
                </a:solidFill>
                <a:effectLst/>
                <a:latin typeface="Lato"/>
              </a:rPr>
              <a:t>Watson Assistant: </a:t>
            </a:r>
            <a:r>
              <a:rPr lang="en-US" sz="1600" b="1" i="0" u="none" strike="noStrike" spc="0" dirty="0">
                <a:solidFill>
                  <a:srgbClr val="000000"/>
                </a:solidFill>
                <a:effectLst/>
                <a:latin typeface="Lato"/>
                <a:hlinkClick r:id="rId5"/>
              </a:rPr>
              <a:t>https://www.youtube.com/watch?v=6t8C0YRUGec&amp;t=11218s</a:t>
            </a:r>
            <a:endParaRPr lang="en-US" sz="1600" dirty="0">
              <a:effectLst/>
            </a:endParaRPr>
          </a:p>
          <a:p>
            <a:r>
              <a:rPr lang="en-US" sz="1600" b="1" i="0" u="none" strike="noStrike" spc="0" dirty="0">
                <a:solidFill>
                  <a:srgbClr val="000000"/>
                </a:solidFill>
                <a:effectLst/>
                <a:latin typeface="Lato"/>
              </a:rPr>
              <a:t>Node Red :  </a:t>
            </a:r>
            <a:r>
              <a:rPr lang="en-US" sz="1600" b="1" i="0" u="none" strike="noStrike" spc="0" dirty="0">
                <a:solidFill>
                  <a:srgbClr val="000000"/>
                </a:solidFill>
                <a:effectLst/>
                <a:latin typeface="Lato"/>
                <a:hlinkClick r:id="rId6"/>
              </a:rPr>
              <a:t>https://nodered.org/</a:t>
            </a:r>
            <a:endParaRPr lang="en-US" sz="1600" dirty="0"/>
          </a:p>
        </p:txBody>
      </p:sp>
    </p:spTree>
    <p:extLst>
      <p:ext uri="{BB962C8B-B14F-4D97-AF65-F5344CB8AC3E}">
        <p14:creationId xmlns:p14="http://schemas.microsoft.com/office/powerpoint/2010/main" val="363381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EDDA-3EFC-41CD-A5EB-FA1027EE4FA2}"/>
              </a:ext>
            </a:extLst>
          </p:cNvPr>
          <p:cNvSpPr>
            <a:spLocks noGrp="1"/>
          </p:cNvSpPr>
          <p:nvPr>
            <p:ph type="title"/>
          </p:nvPr>
        </p:nvSpPr>
        <p:spPr/>
        <p:txBody>
          <a:bodyPr/>
          <a:lstStyle/>
          <a:p>
            <a:r>
              <a:rPr lang="en-US" dirty="0"/>
              <a:t>EXISITING PROBLEM</a:t>
            </a:r>
          </a:p>
        </p:txBody>
      </p:sp>
      <p:sp>
        <p:nvSpPr>
          <p:cNvPr id="3" name="Content Placeholder 2">
            <a:extLst>
              <a:ext uri="{FF2B5EF4-FFF2-40B4-BE49-F238E27FC236}">
                <a16:creationId xmlns:a16="http://schemas.microsoft.com/office/drawing/2014/main" id="{356F163B-8CE2-4515-BF82-DC10DA09739F}"/>
              </a:ext>
            </a:extLst>
          </p:cNvPr>
          <p:cNvSpPr>
            <a:spLocks noGrp="1"/>
          </p:cNvSpPr>
          <p:nvPr>
            <p:ph idx="1"/>
          </p:nvPr>
        </p:nvSpPr>
        <p:spPr>
          <a:xfrm>
            <a:off x="838200" y="1825625"/>
            <a:ext cx="11049000" cy="4351338"/>
          </a:xfrm>
        </p:spPr>
        <p:txBody>
          <a:bodyPr>
            <a:normAutofit/>
          </a:bodyPr>
          <a:lstStyle/>
          <a:p>
            <a:pPr algn="just">
              <a:buFont typeface="Arial" panose="020B0604020202020204" pitchFamily="34" charset="0"/>
              <a:buChar char="•"/>
            </a:pPr>
            <a:r>
              <a:rPr lang="en-US" b="0" i="0" dirty="0">
                <a:solidFill>
                  <a:srgbClr val="333333"/>
                </a:solidFill>
                <a:effectLst/>
                <a:latin typeface="Montserrat"/>
              </a:rPr>
              <a:t>Impact Of COVID 19 worldwide has seen a drastic effect on mankind especially if it is related to the living.</a:t>
            </a:r>
          </a:p>
          <a:p>
            <a:pPr algn="just">
              <a:buFont typeface="Arial" panose="020B0604020202020204" pitchFamily="34" charset="0"/>
              <a:buChar char="•"/>
            </a:pPr>
            <a:r>
              <a:rPr lang="en-US" b="0" i="0" dirty="0">
                <a:solidFill>
                  <a:srgbClr val="333333"/>
                </a:solidFill>
                <a:effectLst/>
                <a:latin typeface="Montserrat"/>
              </a:rPr>
              <a:t>Under complete lockdown, factories and other production units which are responsible for producing Retail and supply products are all paused for a moment.</a:t>
            </a:r>
          </a:p>
          <a:p>
            <a:pPr algn="just">
              <a:buFont typeface="Arial" panose="020B0604020202020204" pitchFamily="34" charset="0"/>
              <a:buChar char="•"/>
            </a:pPr>
            <a:r>
              <a:rPr lang="en-US" b="0" i="0" dirty="0">
                <a:solidFill>
                  <a:srgbClr val="333333"/>
                </a:solidFill>
                <a:effectLst/>
                <a:latin typeface="Montserrat"/>
              </a:rPr>
              <a:t>The agricultural farm is affected due to lack of manpower hence less effectiveness, causing a hike in an increase of demand but a decrease in the supply chain.</a:t>
            </a:r>
          </a:p>
          <a:p>
            <a:endParaRPr lang="en-US" dirty="0"/>
          </a:p>
        </p:txBody>
      </p:sp>
    </p:spTree>
    <p:extLst>
      <p:ext uri="{BB962C8B-B14F-4D97-AF65-F5344CB8AC3E}">
        <p14:creationId xmlns:p14="http://schemas.microsoft.com/office/powerpoint/2010/main" val="212218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CC9D-06E2-4A49-8736-0AC80D3C0FF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758BCF37-3B60-4177-87D5-5C01FE891A96}"/>
              </a:ext>
            </a:extLst>
          </p:cNvPr>
          <p:cNvSpPr>
            <a:spLocks noGrp="1"/>
          </p:cNvSpPr>
          <p:nvPr>
            <p:ph idx="1"/>
          </p:nvPr>
        </p:nvSpPr>
        <p:spPr/>
        <p:txBody>
          <a:bodyPr/>
          <a:lstStyle/>
          <a:p>
            <a:r>
              <a:rPr lang="en-US" b="0" i="0" dirty="0">
                <a:solidFill>
                  <a:srgbClr val="333333"/>
                </a:solidFill>
                <a:effectLst/>
                <a:latin typeface="Montserrat"/>
              </a:rPr>
              <a:t>It is important to keep in mind all the factors related to food security and think of the future to cope up with demands, for this reason visualizing the production and utilization is important.</a:t>
            </a:r>
          </a:p>
          <a:p>
            <a:r>
              <a:rPr lang="en-US" dirty="0">
                <a:solidFill>
                  <a:srgbClr val="333333"/>
                </a:solidFill>
                <a:latin typeface="Montserrat"/>
              </a:rPr>
              <a:t>Using Machine Learning To predict the Supply Demand chain can be a way to understand and analyze the dangerous situation.</a:t>
            </a:r>
          </a:p>
          <a:p>
            <a:r>
              <a:rPr lang="en-US" dirty="0">
                <a:solidFill>
                  <a:srgbClr val="333333"/>
                </a:solidFill>
                <a:latin typeface="Montserrat"/>
              </a:rPr>
              <a:t>To learn about the parameters we are using a Term called FOOD PRICE INDICES which is a[applicable worldwide.</a:t>
            </a:r>
            <a:endParaRPr lang="en-US" dirty="0"/>
          </a:p>
        </p:txBody>
      </p:sp>
    </p:spTree>
    <p:extLst>
      <p:ext uri="{BB962C8B-B14F-4D97-AF65-F5344CB8AC3E}">
        <p14:creationId xmlns:p14="http://schemas.microsoft.com/office/powerpoint/2010/main" val="118012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DEDB-2D98-4868-8FF4-47C2F4A0D4DC}"/>
              </a:ext>
            </a:extLst>
          </p:cNvPr>
          <p:cNvSpPr>
            <a:spLocks noGrp="1"/>
          </p:cNvSpPr>
          <p:nvPr>
            <p:ph type="title"/>
          </p:nvPr>
        </p:nvSpPr>
        <p:spPr/>
        <p:txBody>
          <a:bodyPr/>
          <a:lstStyle/>
          <a:p>
            <a:r>
              <a:rPr lang="en-US" dirty="0"/>
              <a:t>What is FPI?</a:t>
            </a:r>
          </a:p>
        </p:txBody>
      </p:sp>
      <p:sp>
        <p:nvSpPr>
          <p:cNvPr id="3" name="Content Placeholder 2">
            <a:extLst>
              <a:ext uri="{FF2B5EF4-FFF2-40B4-BE49-F238E27FC236}">
                <a16:creationId xmlns:a16="http://schemas.microsoft.com/office/drawing/2014/main" id="{FCE41293-33ED-4CF7-9789-B05035333C78}"/>
              </a:ext>
            </a:extLst>
          </p:cNvPr>
          <p:cNvSpPr>
            <a:spLocks noGrp="1"/>
          </p:cNvSpPr>
          <p:nvPr>
            <p:ph idx="1"/>
          </p:nvPr>
        </p:nvSpPr>
        <p:spPr/>
        <p:txBody>
          <a:bodyPr>
            <a:normAutofit/>
          </a:bodyPr>
          <a:lstStyle/>
          <a:p>
            <a:r>
              <a:rPr lang="en-US" sz="2400" b="0" i="0" dirty="0">
                <a:solidFill>
                  <a:srgbClr val="222222"/>
                </a:solidFill>
                <a:effectLst/>
                <a:latin typeface="arial" panose="020B0604020202020204" pitchFamily="34" charset="0"/>
              </a:rPr>
              <a:t>The </a:t>
            </a:r>
            <a:r>
              <a:rPr lang="en-US" sz="2400" b="1" i="0" dirty="0">
                <a:solidFill>
                  <a:srgbClr val="222222"/>
                </a:solidFill>
                <a:effectLst/>
                <a:latin typeface="arial" panose="020B0604020202020204" pitchFamily="34" charset="0"/>
              </a:rPr>
              <a:t>Food Price Index</a:t>
            </a:r>
            <a:r>
              <a:rPr lang="en-US" sz="2400" b="0" i="0" dirty="0">
                <a:solidFill>
                  <a:srgbClr val="222222"/>
                </a:solidFill>
                <a:effectLst/>
                <a:latin typeface="arial" panose="020B0604020202020204" pitchFamily="34" charset="0"/>
              </a:rPr>
              <a:t> (FPI) is a measure of the monthly change in international </a:t>
            </a:r>
            <a:r>
              <a:rPr lang="en-US" sz="2400" b="1" i="0" dirty="0">
                <a:solidFill>
                  <a:srgbClr val="222222"/>
                </a:solidFill>
                <a:effectLst/>
                <a:latin typeface="arial" panose="020B0604020202020204" pitchFamily="34" charset="0"/>
              </a:rPr>
              <a:t>prices</a:t>
            </a:r>
            <a:r>
              <a:rPr lang="en-US" sz="2400" b="0" i="0" dirty="0">
                <a:solidFill>
                  <a:srgbClr val="222222"/>
                </a:solidFill>
                <a:effectLst/>
                <a:latin typeface="arial" panose="020B0604020202020204" pitchFamily="34" charset="0"/>
              </a:rPr>
              <a:t> of a basket of </a:t>
            </a:r>
            <a:r>
              <a:rPr lang="en-US" sz="2400" b="1" i="0" dirty="0">
                <a:solidFill>
                  <a:srgbClr val="222222"/>
                </a:solidFill>
                <a:effectLst/>
                <a:latin typeface="arial" panose="020B0604020202020204" pitchFamily="34" charset="0"/>
              </a:rPr>
              <a:t>food</a:t>
            </a:r>
            <a:r>
              <a:rPr lang="en-US" sz="2400" b="0" i="0" dirty="0">
                <a:solidFill>
                  <a:srgbClr val="222222"/>
                </a:solidFill>
                <a:effectLst/>
                <a:latin typeface="arial" panose="020B0604020202020204" pitchFamily="34" charset="0"/>
              </a:rPr>
              <a:t> commodities. It consists of the average of five commodity group </a:t>
            </a:r>
            <a:r>
              <a:rPr lang="en-US" sz="2400" b="1" i="0" dirty="0">
                <a:solidFill>
                  <a:srgbClr val="222222"/>
                </a:solidFill>
                <a:effectLst/>
                <a:latin typeface="arial" panose="020B0604020202020204" pitchFamily="34" charset="0"/>
              </a:rPr>
              <a:t>price indices</a:t>
            </a:r>
            <a:r>
              <a:rPr lang="en-US" sz="2400" b="0" i="0" dirty="0">
                <a:solidFill>
                  <a:srgbClr val="222222"/>
                </a:solidFill>
                <a:effectLst/>
                <a:latin typeface="arial" panose="020B0604020202020204" pitchFamily="34" charset="0"/>
              </a:rPr>
              <a:t> weighted by the average export shares of each of the groups over a certain period.</a:t>
            </a:r>
          </a:p>
          <a:p>
            <a:r>
              <a:rPr lang="en-US" sz="2400" dirty="0">
                <a:solidFill>
                  <a:srgbClr val="222222"/>
                </a:solidFill>
                <a:latin typeface="arial" panose="020B0604020202020204" pitchFamily="34" charset="0"/>
              </a:rPr>
              <a:t>Using the price index and getting an average for a period we can predict the price index of a future period and likewise can get prepared for any increase in supply demand gap in the food market</a:t>
            </a:r>
            <a:endParaRPr lang="en-US" sz="2400" dirty="0"/>
          </a:p>
        </p:txBody>
      </p:sp>
    </p:spTree>
    <p:extLst>
      <p:ext uri="{BB962C8B-B14F-4D97-AF65-F5344CB8AC3E}">
        <p14:creationId xmlns:p14="http://schemas.microsoft.com/office/powerpoint/2010/main" val="195459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B8C4-844A-4A1A-B46A-A51C5DF86C71}"/>
              </a:ext>
            </a:extLst>
          </p:cNvPr>
          <p:cNvSpPr>
            <a:spLocks noGrp="1"/>
          </p:cNvSpPr>
          <p:nvPr>
            <p:ph type="title"/>
          </p:nvPr>
        </p:nvSpPr>
        <p:spPr/>
        <p:txBody>
          <a:bodyPr/>
          <a:lstStyle/>
          <a:p>
            <a:r>
              <a:rPr lang="en-US" dirty="0"/>
              <a:t>What if FPI decrease or increase?</a:t>
            </a:r>
          </a:p>
        </p:txBody>
      </p:sp>
      <p:sp>
        <p:nvSpPr>
          <p:cNvPr id="3" name="Content Placeholder 2">
            <a:extLst>
              <a:ext uri="{FF2B5EF4-FFF2-40B4-BE49-F238E27FC236}">
                <a16:creationId xmlns:a16="http://schemas.microsoft.com/office/drawing/2014/main" id="{3F7389F5-56D6-49DD-A1BE-EFEEAC377C7D}"/>
              </a:ext>
            </a:extLst>
          </p:cNvPr>
          <p:cNvSpPr>
            <a:spLocks noGrp="1"/>
          </p:cNvSpPr>
          <p:nvPr>
            <p:ph idx="1"/>
          </p:nvPr>
        </p:nvSpPr>
        <p:spPr/>
        <p:txBody>
          <a:bodyPr>
            <a:normAutofit/>
          </a:bodyPr>
          <a:lstStyle/>
          <a:p>
            <a:pPr algn="l">
              <a:spcAft>
                <a:spcPts val="0"/>
              </a:spcAft>
              <a:buFont typeface="Arial" panose="020B0604020202020204" pitchFamily="34" charset="0"/>
              <a:buChar char="•"/>
            </a:pPr>
            <a:r>
              <a:rPr lang="en-US" sz="2400" b="0" i="0" u="none" strike="noStrike" spc="0" dirty="0">
                <a:solidFill>
                  <a:srgbClr val="444444"/>
                </a:solidFill>
                <a:effectLst/>
                <a:latin typeface="Lato"/>
              </a:rPr>
              <a:t>If Predicted Value&gt;Average Value : Supply Production Needs to be Improved to meet demand.</a:t>
            </a:r>
            <a:endParaRPr lang="en-US" sz="3600" dirty="0">
              <a:effectLst/>
            </a:endParaRPr>
          </a:p>
          <a:p>
            <a:pPr algn="l">
              <a:spcAft>
                <a:spcPts val="0"/>
              </a:spcAft>
              <a:buFont typeface="Arial" panose="020B0604020202020204" pitchFamily="34" charset="0"/>
              <a:buChar char="•"/>
            </a:pPr>
            <a:r>
              <a:rPr lang="en-US" sz="2400" b="0" i="0" u="none" strike="noStrike" spc="0" dirty="0">
                <a:solidFill>
                  <a:srgbClr val="444444"/>
                </a:solidFill>
                <a:effectLst/>
                <a:latin typeface="Lato"/>
              </a:rPr>
              <a:t>If Predicted Value=Average Value : Supply Production And Utilization is balanced.</a:t>
            </a:r>
            <a:endParaRPr lang="en-US" sz="3600" dirty="0">
              <a:effectLst/>
            </a:endParaRPr>
          </a:p>
          <a:p>
            <a:r>
              <a:rPr lang="en-US" sz="2400" b="0" i="0" u="none" strike="noStrike" spc="0" dirty="0">
                <a:solidFill>
                  <a:srgbClr val="444444"/>
                </a:solidFill>
                <a:effectLst/>
                <a:latin typeface="Lato"/>
              </a:rPr>
              <a:t>If Predicted Value&lt; Average Value : Supply is enough but utilization needs to increase.</a:t>
            </a:r>
          </a:p>
          <a:p>
            <a:endParaRPr lang="en-US" sz="2400" dirty="0">
              <a:solidFill>
                <a:srgbClr val="444444"/>
              </a:solidFill>
              <a:latin typeface="Lato"/>
            </a:endParaRPr>
          </a:p>
          <a:p>
            <a:pPr marL="0" indent="0">
              <a:buNone/>
            </a:pPr>
            <a:r>
              <a:rPr lang="en-US" sz="2400" dirty="0">
                <a:solidFill>
                  <a:srgbClr val="444444"/>
                </a:solidFill>
                <a:latin typeface="Lato"/>
              </a:rPr>
              <a:t>So Observing the FPI predicted and comparing it with our average prediction over the period we can come into certain </a:t>
            </a:r>
            <a:r>
              <a:rPr lang="en-US" sz="2400" dirty="0" err="1">
                <a:solidFill>
                  <a:srgbClr val="444444"/>
                </a:solidFill>
                <a:latin typeface="Lato"/>
              </a:rPr>
              <a:t>conclusion.n</a:t>
            </a:r>
            <a:endParaRPr lang="en-US" sz="3600" dirty="0"/>
          </a:p>
        </p:txBody>
      </p:sp>
    </p:spTree>
    <p:extLst>
      <p:ext uri="{BB962C8B-B14F-4D97-AF65-F5344CB8AC3E}">
        <p14:creationId xmlns:p14="http://schemas.microsoft.com/office/powerpoint/2010/main" val="263456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B5DF-FF08-4315-94EA-527B4E82E3B1}"/>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7F8EBF06-8CE6-466F-BC58-665EC9D047AC}"/>
              </a:ext>
            </a:extLst>
          </p:cNvPr>
          <p:cNvSpPr>
            <a:spLocks noGrp="1"/>
          </p:cNvSpPr>
          <p:nvPr>
            <p:ph idx="1"/>
          </p:nvPr>
        </p:nvSpPr>
        <p:spPr/>
        <p:txBody>
          <a:bodyPr/>
          <a:lstStyle/>
          <a:p>
            <a:r>
              <a:rPr lang="en-US" dirty="0"/>
              <a:t>IBM Cloud Machine Learning Platform.</a:t>
            </a:r>
          </a:p>
          <a:p>
            <a:r>
              <a:rPr lang="en-US" dirty="0"/>
              <a:t>Node Red For UI Designing.</a:t>
            </a:r>
          </a:p>
          <a:p>
            <a:r>
              <a:rPr lang="en-US" dirty="0"/>
              <a:t>IBM Watson Assistant for CHATBOT preparation.</a:t>
            </a:r>
          </a:p>
          <a:p>
            <a:r>
              <a:rPr lang="en-US" dirty="0"/>
              <a:t>Watson Studio API to deploy the trained model into the IBM directory.</a:t>
            </a:r>
          </a:p>
          <a:p>
            <a:r>
              <a:rPr lang="en-US" dirty="0"/>
              <a:t>Microsoft Excel to retrieve dataset.</a:t>
            </a:r>
          </a:p>
          <a:p>
            <a:r>
              <a:rPr lang="en-US" dirty="0"/>
              <a:t>Tableau For Visualization.</a:t>
            </a:r>
          </a:p>
        </p:txBody>
      </p:sp>
    </p:spTree>
    <p:extLst>
      <p:ext uri="{BB962C8B-B14F-4D97-AF65-F5344CB8AC3E}">
        <p14:creationId xmlns:p14="http://schemas.microsoft.com/office/powerpoint/2010/main" val="62504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8448-1E09-4F65-8E3F-11D8F8B48717}"/>
              </a:ext>
            </a:extLst>
          </p:cNvPr>
          <p:cNvSpPr>
            <a:spLocks noGrp="1"/>
          </p:cNvSpPr>
          <p:nvPr>
            <p:ph type="title"/>
          </p:nvPr>
        </p:nvSpPr>
        <p:spPr/>
        <p:txBody>
          <a:bodyPr/>
          <a:lstStyle/>
          <a:p>
            <a:r>
              <a:rPr lang="en-US" dirty="0"/>
              <a:t>DATA SOURCE</a:t>
            </a:r>
          </a:p>
        </p:txBody>
      </p:sp>
      <p:pic>
        <p:nvPicPr>
          <p:cNvPr id="5" name="Content Placeholder 4">
            <a:extLst>
              <a:ext uri="{FF2B5EF4-FFF2-40B4-BE49-F238E27FC236}">
                <a16:creationId xmlns:a16="http://schemas.microsoft.com/office/drawing/2014/main" id="{301FC7B3-CDDE-461F-8B61-B8DF2602E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6" y="1566863"/>
            <a:ext cx="8931589" cy="3465136"/>
          </a:xfrm>
        </p:spPr>
      </p:pic>
      <p:sp>
        <p:nvSpPr>
          <p:cNvPr id="6" name="TextBox 5">
            <a:extLst>
              <a:ext uri="{FF2B5EF4-FFF2-40B4-BE49-F238E27FC236}">
                <a16:creationId xmlns:a16="http://schemas.microsoft.com/office/drawing/2014/main" id="{DFFDD0F6-585F-4FC0-AEBE-79AD2E3D7A6A}"/>
              </a:ext>
            </a:extLst>
          </p:cNvPr>
          <p:cNvSpPr txBox="1"/>
          <p:nvPr/>
        </p:nvSpPr>
        <p:spPr>
          <a:xfrm>
            <a:off x="838200" y="6477000"/>
            <a:ext cx="7301166" cy="369332"/>
          </a:xfrm>
          <a:prstGeom prst="rect">
            <a:avLst/>
          </a:prstGeom>
          <a:noFill/>
        </p:spPr>
        <p:txBody>
          <a:bodyPr wrap="none" rtlCol="0">
            <a:spAutoFit/>
          </a:bodyPr>
          <a:lstStyle/>
          <a:p>
            <a:r>
              <a:rPr lang="en-US" dirty="0"/>
              <a:t>*Note The Dataset is taken from FAO.org and is specified in the bibliography</a:t>
            </a:r>
          </a:p>
        </p:txBody>
      </p:sp>
    </p:spTree>
    <p:extLst>
      <p:ext uri="{BB962C8B-B14F-4D97-AF65-F5344CB8AC3E}">
        <p14:creationId xmlns:p14="http://schemas.microsoft.com/office/powerpoint/2010/main" val="344610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DBCA-9224-42C1-B93B-74509960ADB5}"/>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443D6B9C-5EF4-473C-99B5-C62CD284A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525" y="1690688"/>
            <a:ext cx="6637265" cy="4714068"/>
          </a:xfrm>
        </p:spPr>
      </p:pic>
    </p:spTree>
    <p:extLst>
      <p:ext uri="{BB962C8B-B14F-4D97-AF65-F5344CB8AC3E}">
        <p14:creationId xmlns:p14="http://schemas.microsoft.com/office/powerpoint/2010/main" val="38242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D8F4-336D-47CF-9278-57A25A4C160A}"/>
              </a:ext>
            </a:extLst>
          </p:cNvPr>
          <p:cNvSpPr>
            <a:spLocks noGrp="1"/>
          </p:cNvSpPr>
          <p:nvPr>
            <p:ph type="title"/>
          </p:nvPr>
        </p:nvSpPr>
        <p:spPr/>
        <p:txBody>
          <a:bodyPr/>
          <a:lstStyle/>
          <a:p>
            <a:r>
              <a:rPr lang="en-US" dirty="0"/>
              <a:t>MACHINE LEARNING MODEL FLOW</a:t>
            </a:r>
          </a:p>
        </p:txBody>
      </p:sp>
      <p:pic>
        <p:nvPicPr>
          <p:cNvPr id="5" name="Content Placeholder 4">
            <a:extLst>
              <a:ext uri="{FF2B5EF4-FFF2-40B4-BE49-F238E27FC236}">
                <a16:creationId xmlns:a16="http://schemas.microsoft.com/office/drawing/2014/main" id="{DEFB826E-C910-4C89-8765-6CBCEED1DF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198" y="1816100"/>
            <a:ext cx="6905401" cy="4351338"/>
          </a:xfrm>
        </p:spPr>
      </p:pic>
    </p:spTree>
    <p:extLst>
      <p:ext uri="{BB962C8B-B14F-4D97-AF65-F5344CB8AC3E}">
        <p14:creationId xmlns:p14="http://schemas.microsoft.com/office/powerpoint/2010/main" val="2011494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657</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Calibri Light</vt:lpstr>
      <vt:lpstr>Lato</vt:lpstr>
      <vt:lpstr>Montserrat</vt:lpstr>
      <vt:lpstr>Office Theme</vt:lpstr>
      <vt:lpstr>PowerPoint Presentation</vt:lpstr>
      <vt:lpstr>EXISITING PROBLEM</vt:lpstr>
      <vt:lpstr>SOLUTION</vt:lpstr>
      <vt:lpstr>What is FPI?</vt:lpstr>
      <vt:lpstr>What if FPI decrease or increase?</vt:lpstr>
      <vt:lpstr>TOOLS USED:</vt:lpstr>
      <vt:lpstr>DATA SOURCE</vt:lpstr>
      <vt:lpstr>BLOCK DIAGRAM</vt:lpstr>
      <vt:lpstr>MACHINE LEARNING MODEL FLOW</vt:lpstr>
      <vt:lpstr>What does the Model Say?</vt:lpstr>
      <vt:lpstr>COVID 19 Period Visual</vt:lpstr>
      <vt:lpstr>Result:</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91801</dc:creator>
  <cp:lastModifiedBy>91801</cp:lastModifiedBy>
  <cp:revision>5</cp:revision>
  <dcterms:created xsi:type="dcterms:W3CDTF">2020-07-14T09:49:19Z</dcterms:created>
  <dcterms:modified xsi:type="dcterms:W3CDTF">2020-07-14T10:36:36Z</dcterms:modified>
</cp:coreProperties>
</file>