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7/14/2020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6570" y="920370"/>
            <a:ext cx="10315576" cy="2350864"/>
          </a:xfrm>
        </p:spPr>
        <p:txBody>
          <a:bodyPr>
            <a:normAutofit/>
          </a:bodyPr>
          <a:lstStyle/>
          <a:p>
            <a:r>
              <a:rPr lang="en-IN" dirty="0" smtClean="0"/>
              <a:t>		</a:t>
            </a:r>
            <a:r>
              <a:rPr lang="en-IN" dirty="0" err="1" smtClean="0"/>
              <a:t>SENTIMent</a:t>
            </a:r>
            <a:r>
              <a:rPr lang="en-IN" dirty="0" smtClean="0"/>
              <a:t> </a:t>
            </a:r>
            <a:r>
              <a:rPr lang="en-IN" dirty="0" err="1" smtClean="0"/>
              <a:t>ANAlysis</a:t>
            </a:r>
            <a:r>
              <a:rPr lang="en-IN" dirty="0" smtClean="0"/>
              <a:t> of </a:t>
            </a:r>
            <a:br>
              <a:rPr lang="en-IN" dirty="0" smtClean="0"/>
            </a:br>
            <a:r>
              <a:rPr lang="en-IN" dirty="0" smtClean="0"/>
              <a:t>				covid-19 </a:t>
            </a:r>
            <a:br>
              <a:rPr lang="en-IN" dirty="0" smtClean="0"/>
            </a:br>
            <a:r>
              <a:rPr lang="en-IN" dirty="0" smtClean="0"/>
              <a:t>tweets – visualization dashboard</a:t>
            </a:r>
            <a:endParaRPr lang="en-IN" dirty="0"/>
          </a:p>
        </p:txBody>
      </p:sp>
      <p:sp>
        <p:nvSpPr>
          <p:cNvPr id="3" name="Subtitle 2"/>
          <p:cNvSpPr>
            <a:spLocks noGrp="1"/>
          </p:cNvSpPr>
          <p:nvPr>
            <p:ph type="subTitle" idx="1"/>
          </p:nvPr>
        </p:nvSpPr>
        <p:spPr>
          <a:xfrm>
            <a:off x="1567332" y="3554569"/>
            <a:ext cx="10315576" cy="3158544"/>
          </a:xfrm>
        </p:spPr>
        <p:txBody>
          <a:bodyPr>
            <a:normAutofit fontScale="70000" lnSpcReduction="20000"/>
          </a:bodyPr>
          <a:lstStyle/>
          <a:p>
            <a:pPr lvl="8"/>
            <a:r>
              <a:rPr lang="en-US" sz="3600" b="1" dirty="0" smtClean="0"/>
              <a:t>Submitted by:</a:t>
            </a:r>
            <a:endParaRPr lang="en-US" sz="3600" b="1" dirty="0"/>
          </a:p>
          <a:p>
            <a:pPr lvl="8"/>
            <a:r>
              <a:rPr lang="en-US" sz="3600" b="1" dirty="0"/>
              <a:t>                 </a:t>
            </a:r>
            <a:r>
              <a:rPr lang="en-US" sz="3600" b="1" dirty="0" smtClean="0"/>
              <a:t> </a:t>
            </a:r>
            <a:r>
              <a:rPr lang="en-US" sz="3600" b="1" dirty="0" err="1"/>
              <a:t>Jeeva</a:t>
            </a:r>
            <a:r>
              <a:rPr lang="en-US" sz="3600" b="1" dirty="0"/>
              <a:t> K</a:t>
            </a:r>
          </a:p>
          <a:p>
            <a:pPr lvl="8"/>
            <a:r>
              <a:rPr lang="en-US" sz="3600" b="1" dirty="0"/>
              <a:t>        </a:t>
            </a:r>
            <a:r>
              <a:rPr lang="en-US" sz="3600" b="1" dirty="0" smtClean="0"/>
              <a:t>            </a:t>
            </a:r>
            <a:r>
              <a:rPr lang="en-US" sz="3600" b="1" dirty="0" err="1" smtClean="0"/>
              <a:t>Sourav</a:t>
            </a:r>
            <a:r>
              <a:rPr lang="en-US" sz="3600" b="1" dirty="0" smtClean="0"/>
              <a:t> </a:t>
            </a:r>
            <a:r>
              <a:rPr lang="en-US" sz="3600" b="1" dirty="0"/>
              <a:t>R</a:t>
            </a:r>
          </a:p>
          <a:p>
            <a:pPr lvl="8"/>
            <a:r>
              <a:rPr lang="en-US" sz="3600" b="1" dirty="0"/>
              <a:t>              	</a:t>
            </a:r>
            <a:r>
              <a:rPr lang="en-US" sz="3600" b="1" dirty="0" err="1" smtClean="0"/>
              <a:t>Abinaya</a:t>
            </a:r>
            <a:r>
              <a:rPr lang="en-US" sz="3600" b="1" dirty="0" smtClean="0"/>
              <a:t> S</a:t>
            </a:r>
          </a:p>
          <a:p>
            <a:pPr lvl="8"/>
            <a:r>
              <a:rPr lang="en-US" sz="3600" b="1" dirty="0" smtClean="0"/>
              <a:t>			</a:t>
            </a:r>
            <a:r>
              <a:rPr lang="en-US" sz="3600" b="1" dirty="0" err="1" smtClean="0"/>
              <a:t>Dhivyabharathi</a:t>
            </a:r>
            <a:r>
              <a:rPr lang="en-US" sz="3600" b="1" dirty="0" smtClean="0"/>
              <a:t> </a:t>
            </a:r>
            <a:r>
              <a:rPr lang="en-US" sz="3600" b="1" dirty="0"/>
              <a:t>S</a:t>
            </a:r>
            <a:endParaRPr lang="en-IN" sz="3600" b="1" dirty="0"/>
          </a:p>
          <a:p>
            <a:pPr lvl="8"/>
            <a:endParaRPr lang="en-US" sz="3600" b="1" dirty="0">
              <a:solidFill>
                <a:schemeClr val="bg1"/>
              </a:solidFill>
            </a:endParaRPr>
          </a:p>
          <a:p>
            <a:pPr lvl="8"/>
            <a:r>
              <a:rPr lang="en-US" sz="3600" b="1" dirty="0">
                <a:solidFill>
                  <a:schemeClr val="bg1"/>
                </a:solidFill>
              </a:rPr>
              <a:t>                              		</a:t>
            </a:r>
            <a:endParaRPr lang="en-IN" dirty="0"/>
          </a:p>
        </p:txBody>
      </p:sp>
    </p:spTree>
    <p:extLst>
      <p:ext uri="{BB962C8B-B14F-4D97-AF65-F5344CB8AC3E}">
        <p14:creationId xmlns:p14="http://schemas.microsoft.com/office/powerpoint/2010/main" val="3398749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4933" y="781297"/>
            <a:ext cx="9589078" cy="5408840"/>
          </a:xfrm>
        </p:spPr>
      </p:pic>
    </p:spTree>
    <p:extLst>
      <p:ext uri="{BB962C8B-B14F-4D97-AF65-F5344CB8AC3E}">
        <p14:creationId xmlns:p14="http://schemas.microsoft.com/office/powerpoint/2010/main" val="128256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16"/>
          <p:cNvPicPr>
            <a:picLocks noGrp="1" noChangeAspect="1"/>
          </p:cNvPicPr>
          <p:nvPr>
            <p:ph idx="1"/>
          </p:nvPr>
        </p:nvPicPr>
        <p:blipFill>
          <a:blip r:embed="rId2">
            <a:extLst>
              <a:ext uri="{28A0092B-C50C-407E-A947-70E740481C1C}">
                <a14:useLocalDpi xmlns:a14="http://schemas.microsoft.com/office/drawing/2010/main" val="0"/>
              </a:ext>
            </a:extLst>
          </a:blip>
          <a:srcRect l="2198" r="2198"/>
          <a:stretch>
            <a:fillRect/>
          </a:stretch>
        </p:blipFill>
        <p:spPr>
          <a:xfrm>
            <a:off x="878462" y="772734"/>
            <a:ext cx="10570858" cy="5285452"/>
          </a:xfrm>
        </p:spPr>
      </p:pic>
    </p:spTree>
    <p:extLst>
      <p:ext uri="{BB962C8B-B14F-4D97-AF65-F5344CB8AC3E}">
        <p14:creationId xmlns:p14="http://schemas.microsoft.com/office/powerpoint/2010/main" val="744820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966247"/>
            <a:ext cx="9573810" cy="991341"/>
          </a:xfrm>
        </p:spPr>
        <p:txBody>
          <a:bodyPr/>
          <a:lstStyle/>
          <a:p>
            <a:r>
              <a:rPr lang="en-IN" dirty="0" smtClean="0"/>
              <a:t>Conclusion:</a:t>
            </a:r>
            <a:endParaRPr lang="en-IN" dirty="0"/>
          </a:p>
        </p:txBody>
      </p:sp>
      <p:sp>
        <p:nvSpPr>
          <p:cNvPr id="3" name="Content Placeholder 2"/>
          <p:cNvSpPr>
            <a:spLocks noGrp="1"/>
          </p:cNvSpPr>
          <p:nvPr>
            <p:ph idx="1"/>
          </p:nvPr>
        </p:nvSpPr>
        <p:spPr>
          <a:xfrm>
            <a:off x="1398988" y="2056303"/>
            <a:ext cx="10050329" cy="4318739"/>
          </a:xfrm>
        </p:spPr>
        <p:txBody>
          <a:bodyPr>
            <a:normAutofit fontScale="92500" lnSpcReduction="10000"/>
          </a:bodyPr>
          <a:lstStyle/>
          <a:p>
            <a:r>
              <a:rPr lang="en-IN" dirty="0"/>
              <a:t>Nowadays, sentiment analysis or opinion mining is a hot topic in machine learning. We are still far to detect the sentiments of s corpus of texts very accurately because of the complexity in the English language and even more if we consider other languages such as Chinese. </a:t>
            </a:r>
            <a:endParaRPr lang="en-IN" dirty="0" smtClean="0"/>
          </a:p>
          <a:p>
            <a:r>
              <a:rPr lang="en-IN" dirty="0" smtClean="0"/>
              <a:t>In </a:t>
            </a:r>
            <a:r>
              <a:rPr lang="en-IN" dirty="0"/>
              <a:t>this project we tried to show the basic way of classifying tweets into positive , neutral or negative category using Naive Bayes as baseline and how language models are related to the Naive Bayes and can produce better results. </a:t>
            </a:r>
            <a:endParaRPr lang="en-IN" dirty="0" smtClean="0"/>
          </a:p>
          <a:p>
            <a:r>
              <a:rPr lang="en-IN" dirty="0" smtClean="0"/>
              <a:t>We </a:t>
            </a:r>
            <a:r>
              <a:rPr lang="en-IN" dirty="0"/>
              <a:t>could further improve our classifier by trying to extract more features from the tweets, trying different kinds of features, tuning the parameters of the naïve Bayes classifier, or trying another classifier all together.</a:t>
            </a:r>
          </a:p>
          <a:p>
            <a:endParaRPr lang="en-IN" dirty="0"/>
          </a:p>
        </p:txBody>
      </p:sp>
    </p:spTree>
    <p:extLst>
      <p:ext uri="{BB962C8B-B14F-4D97-AF65-F5344CB8AC3E}">
        <p14:creationId xmlns:p14="http://schemas.microsoft.com/office/powerpoint/2010/main" val="195420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STR database - Thank Yo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69" y="0"/>
            <a:ext cx="1220356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76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a:t>
            </a:r>
            <a:endParaRPr lang="en-IN" dirty="0"/>
          </a:p>
        </p:txBody>
      </p:sp>
      <p:sp>
        <p:nvSpPr>
          <p:cNvPr id="3" name="Content Placeholder 2"/>
          <p:cNvSpPr>
            <a:spLocks noGrp="1"/>
          </p:cNvSpPr>
          <p:nvPr>
            <p:ph idx="1"/>
          </p:nvPr>
        </p:nvSpPr>
        <p:spPr>
          <a:xfrm>
            <a:off x="1283079" y="1787996"/>
            <a:ext cx="10230633" cy="4329469"/>
          </a:xfrm>
        </p:spPr>
        <p:txBody>
          <a:bodyPr>
            <a:normAutofit fontScale="77500" lnSpcReduction="20000"/>
          </a:bodyPr>
          <a:lstStyle/>
          <a:p>
            <a:r>
              <a:rPr lang="en-IN" dirty="0"/>
              <a:t> This project addresses the problem of sentiment analysis in twitter that is classifying tweets according to the sentiment expressed in them: positive, negative or neutral. Twitter is a social-networking platform which allows users to write short status updates of maximum length 140 characters. </a:t>
            </a:r>
            <a:endParaRPr lang="en-IN" dirty="0" smtClean="0"/>
          </a:p>
          <a:p>
            <a:r>
              <a:rPr lang="en-IN" dirty="0" smtClean="0"/>
              <a:t>It </a:t>
            </a:r>
            <a:r>
              <a:rPr lang="en-IN" dirty="0"/>
              <a:t>is a rapidly expanding service with over 200 million registered users - out of which 100 million are active users and half of them log on twitter on a daily basis - generating nearly 250 million tweets per day. Due to this large amount of usage we hope to achieve a reflection of public sentiment by analysing the sentiments expressed in the tweets. Analysing the public sentiment is important for many applications such as firms trying to find out the response of their products in the market, predicting political elections and predicting socioeconomic phenomena like stock exchange</a:t>
            </a:r>
            <a:r>
              <a:rPr lang="en-IN" dirty="0" smtClean="0"/>
              <a:t>.</a:t>
            </a:r>
          </a:p>
          <a:p>
            <a:r>
              <a:rPr lang="en-IN" dirty="0" smtClean="0"/>
              <a:t> </a:t>
            </a:r>
            <a:r>
              <a:rPr lang="en-IN" dirty="0"/>
              <a:t>The dashboard provides visibility into the social media discussions around Coronavirus and the quality of information shared on the platform, updated over time. The dashboard maintains an evolving list of  corona, COVID19, pandemic, lockdown, lockdown extended, quarantine.</a:t>
            </a:r>
          </a:p>
        </p:txBody>
      </p:sp>
    </p:spTree>
    <p:extLst>
      <p:ext uri="{BB962C8B-B14F-4D97-AF65-F5344CB8AC3E}">
        <p14:creationId xmlns:p14="http://schemas.microsoft.com/office/powerpoint/2010/main" val="3557688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2214" y="863217"/>
            <a:ext cx="9905998" cy="875431"/>
          </a:xfrm>
        </p:spPr>
        <p:txBody>
          <a:bodyPr/>
          <a:lstStyle/>
          <a:p>
            <a:r>
              <a:rPr lang="en-US" dirty="0"/>
              <a:t>STEPS INVOLVED:</a:t>
            </a:r>
            <a:endParaRPr lang="en-IN" dirty="0"/>
          </a:p>
        </p:txBody>
      </p:sp>
      <p:sp>
        <p:nvSpPr>
          <p:cNvPr id="3" name="Content Placeholder 2"/>
          <p:cNvSpPr>
            <a:spLocks noGrp="1"/>
          </p:cNvSpPr>
          <p:nvPr>
            <p:ph idx="1"/>
          </p:nvPr>
        </p:nvSpPr>
        <p:spPr>
          <a:xfrm>
            <a:off x="1592173" y="1738648"/>
            <a:ext cx="10127602" cy="3726310"/>
          </a:xfrm>
        </p:spPr>
        <p:txBody>
          <a:bodyPr>
            <a:normAutofit fontScale="85000" lnSpcReduction="20000"/>
          </a:bodyPr>
          <a:lstStyle/>
          <a:p>
            <a:r>
              <a:rPr lang="en-IN" sz="2800" b="1" dirty="0"/>
              <a:t>Step 1: Create data files for the classifier</a:t>
            </a:r>
            <a:r>
              <a:rPr lang="en-IN" dirty="0"/>
              <a:t>. </a:t>
            </a:r>
          </a:p>
          <a:p>
            <a:r>
              <a:rPr lang="en-IN" dirty="0"/>
              <a:t>     (1.1) Create a file of tweets with their sentiment of each sentiment </a:t>
            </a:r>
            <a:r>
              <a:rPr lang="en-IN" dirty="0" err="1"/>
              <a:t>analyzer</a:t>
            </a:r>
            <a:r>
              <a:rPr lang="en-IN" dirty="0"/>
              <a:t>. </a:t>
            </a:r>
          </a:p>
          <a:p>
            <a:r>
              <a:rPr lang="en-IN" dirty="0"/>
              <a:t>     (1.2) Save it as CSV file </a:t>
            </a:r>
          </a:p>
          <a:p>
            <a:r>
              <a:rPr lang="en-IN" sz="2800" b="1" dirty="0"/>
              <a:t>Step 2: Execution of CSV on Twitter File.</a:t>
            </a:r>
          </a:p>
          <a:p>
            <a:r>
              <a:rPr lang="en-IN" dirty="0"/>
              <a:t>     (2.1) Load the file of tweets with their </a:t>
            </a:r>
            <a:r>
              <a:rPr lang="en-IN" dirty="0" err="1"/>
              <a:t>labeled</a:t>
            </a:r>
            <a:r>
              <a:rPr lang="en-IN" dirty="0"/>
              <a:t> sentiment.</a:t>
            </a:r>
          </a:p>
          <a:p>
            <a:r>
              <a:rPr lang="en-IN" dirty="0"/>
              <a:t>     (2.2) Apply the </a:t>
            </a:r>
            <a:r>
              <a:rPr lang="en-IN" dirty="0" err="1"/>
              <a:t>StringToWordVector</a:t>
            </a:r>
            <a:r>
              <a:rPr lang="en-IN" dirty="0"/>
              <a:t> filter .</a:t>
            </a:r>
          </a:p>
          <a:p>
            <a:r>
              <a:rPr lang="en-IN" dirty="0"/>
              <a:t>     (2.3) Apply the percentage split approach with 70%. </a:t>
            </a:r>
          </a:p>
          <a:p>
            <a:r>
              <a:rPr lang="en-IN" dirty="0"/>
              <a:t>     (2.4) Execute and save the results in the output file.</a:t>
            </a:r>
          </a:p>
          <a:p>
            <a:endParaRPr lang="en-IN" dirty="0"/>
          </a:p>
        </p:txBody>
      </p:sp>
    </p:spTree>
    <p:extLst>
      <p:ext uri="{BB962C8B-B14F-4D97-AF65-F5344CB8AC3E}">
        <p14:creationId xmlns:p14="http://schemas.microsoft.com/office/powerpoint/2010/main" val="657856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898" y="489396"/>
            <a:ext cx="10256390" cy="899353"/>
          </a:xfrm>
        </p:spPr>
        <p:txBody>
          <a:bodyPr/>
          <a:lstStyle/>
          <a:p>
            <a:r>
              <a:rPr lang="en-US" dirty="0" smtClean="0"/>
              <a:t>BLOCK Diagram:</a:t>
            </a:r>
            <a:endParaRPr lang="en-IN" dirty="0"/>
          </a:p>
        </p:txBody>
      </p:sp>
      <p:pic>
        <p:nvPicPr>
          <p:cNvPr id="1026" name="Picture 2" descr="Fig1:-Flow Chart of Sentiment Analysis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2193" y="1388749"/>
            <a:ext cx="8065903" cy="5090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007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914732"/>
            <a:ext cx="9612446" cy="823916"/>
          </a:xfrm>
        </p:spPr>
        <p:txBody>
          <a:bodyPr/>
          <a:lstStyle/>
          <a:p>
            <a:r>
              <a:rPr lang="en-IN" dirty="0" smtClean="0"/>
              <a:t>Technology used:</a:t>
            </a:r>
            <a:endParaRPr lang="en-IN" dirty="0"/>
          </a:p>
        </p:txBody>
      </p:sp>
      <p:sp>
        <p:nvSpPr>
          <p:cNvPr id="3" name="Content Placeholder 2"/>
          <p:cNvSpPr>
            <a:spLocks noGrp="1"/>
          </p:cNvSpPr>
          <p:nvPr>
            <p:ph idx="1"/>
          </p:nvPr>
        </p:nvSpPr>
        <p:spPr>
          <a:xfrm>
            <a:off x="1579294" y="2069183"/>
            <a:ext cx="9905999" cy="3541714"/>
          </a:xfrm>
        </p:spPr>
        <p:txBody>
          <a:bodyPr/>
          <a:lstStyle/>
          <a:p>
            <a:pPr marL="0" indent="0">
              <a:buNone/>
            </a:pPr>
            <a:r>
              <a:rPr lang="en-IN" dirty="0" smtClean="0">
                <a:latin typeface="Arial Rounded MT Bold" panose="020F0704030504030204" pitchFamily="34" charset="0"/>
              </a:rPr>
              <a:t>		    </a:t>
            </a:r>
            <a:r>
              <a:rPr lang="en-IN" sz="2800" dirty="0" smtClean="0">
                <a:latin typeface="Arial Rounded MT Bold" panose="020F0704030504030204" pitchFamily="34" charset="0"/>
              </a:rPr>
              <a:t>1</a:t>
            </a:r>
            <a:r>
              <a:rPr lang="en-IN" sz="2800" dirty="0">
                <a:latin typeface="Arial Rounded MT Bold" panose="020F0704030504030204" pitchFamily="34" charset="0"/>
              </a:rPr>
              <a:t>) </a:t>
            </a:r>
            <a:r>
              <a:rPr lang="en-IN" sz="2800" dirty="0" err="1">
                <a:latin typeface="Arial Rounded MT Bold" panose="020F0704030504030204" pitchFamily="34" charset="0"/>
              </a:rPr>
              <a:t>TextBlob</a:t>
            </a:r>
            <a:endParaRPr lang="en-IN" sz="2800" dirty="0">
              <a:latin typeface="Arial Rounded MT Bold" panose="020F0704030504030204" pitchFamily="34" charset="0"/>
            </a:endParaRPr>
          </a:p>
          <a:p>
            <a:pPr marL="0" indent="0">
              <a:buNone/>
            </a:pPr>
            <a:r>
              <a:rPr lang="en-IN" sz="2800" dirty="0">
                <a:latin typeface="Arial Rounded MT Bold" panose="020F0704030504030204" pitchFamily="34" charset="0"/>
              </a:rPr>
              <a:t>                      </a:t>
            </a:r>
            <a:r>
              <a:rPr lang="en-IN" sz="2800" dirty="0" smtClean="0">
                <a:latin typeface="Arial Rounded MT Bold" panose="020F0704030504030204" pitchFamily="34" charset="0"/>
              </a:rPr>
              <a:t>  </a:t>
            </a:r>
            <a:r>
              <a:rPr lang="en-IN" sz="2800" dirty="0">
                <a:latin typeface="Arial Rounded MT Bold" panose="020F0704030504030204" pitchFamily="34" charset="0"/>
              </a:rPr>
              <a:t>2) </a:t>
            </a:r>
            <a:r>
              <a:rPr lang="en-IN" sz="2800" dirty="0" err="1">
                <a:latin typeface="Arial Rounded MT Bold" panose="020F0704030504030204" pitchFamily="34" charset="0"/>
              </a:rPr>
              <a:t>Tweepy</a:t>
            </a:r>
            <a:endParaRPr lang="en-IN" sz="2800" dirty="0">
              <a:latin typeface="Arial Rounded MT Bold" panose="020F0704030504030204" pitchFamily="34" charset="0"/>
            </a:endParaRPr>
          </a:p>
          <a:p>
            <a:pPr marL="0" indent="0">
              <a:buNone/>
            </a:pPr>
            <a:r>
              <a:rPr lang="en-IN" sz="2800" dirty="0" smtClean="0">
                <a:latin typeface="Arial Rounded MT Bold" panose="020F0704030504030204" pitchFamily="34" charset="0"/>
              </a:rPr>
              <a:t>                        3</a:t>
            </a:r>
            <a:r>
              <a:rPr lang="en-IN" sz="2800" dirty="0">
                <a:latin typeface="Arial Rounded MT Bold" panose="020F0704030504030204" pitchFamily="34" charset="0"/>
              </a:rPr>
              <a:t>) NLP</a:t>
            </a:r>
          </a:p>
          <a:p>
            <a:pPr marL="0" indent="0">
              <a:buNone/>
            </a:pPr>
            <a:r>
              <a:rPr lang="en-IN" sz="2800" dirty="0">
                <a:latin typeface="Arial Rounded MT Bold" panose="020F0704030504030204" pitchFamily="34" charset="0"/>
              </a:rPr>
              <a:t>                       </a:t>
            </a:r>
            <a:r>
              <a:rPr lang="en-IN" sz="2800" dirty="0" smtClean="0">
                <a:latin typeface="Arial Rounded MT Bold" panose="020F0704030504030204" pitchFamily="34" charset="0"/>
              </a:rPr>
              <a:t> 4</a:t>
            </a:r>
            <a:r>
              <a:rPr lang="en-IN" sz="2800" dirty="0">
                <a:latin typeface="Arial Rounded MT Bold" panose="020F0704030504030204" pitchFamily="34" charset="0"/>
              </a:rPr>
              <a:t>) Google chart</a:t>
            </a:r>
          </a:p>
          <a:p>
            <a:pPr marL="0" indent="0">
              <a:buNone/>
            </a:pPr>
            <a:r>
              <a:rPr lang="en-IN" sz="2800" dirty="0" smtClean="0">
                <a:latin typeface="Arial Rounded MT Bold" panose="020F0704030504030204" pitchFamily="34" charset="0"/>
              </a:rPr>
              <a:t>                        5</a:t>
            </a:r>
            <a:r>
              <a:rPr lang="en-IN" sz="2800" dirty="0">
                <a:latin typeface="Arial Rounded MT Bold" panose="020F0704030504030204" pitchFamily="34" charset="0"/>
              </a:rPr>
              <a:t>) </a:t>
            </a:r>
            <a:r>
              <a:rPr lang="en-IN" sz="2800" dirty="0" smtClean="0">
                <a:latin typeface="Arial Rounded MT Bold" panose="020F0704030504030204" pitchFamily="34" charset="0"/>
              </a:rPr>
              <a:t>HTML , </a:t>
            </a:r>
            <a:r>
              <a:rPr lang="en-IN" sz="2800" dirty="0" err="1" smtClean="0">
                <a:latin typeface="Arial Rounded MT Bold" panose="020F0704030504030204" pitchFamily="34" charset="0"/>
              </a:rPr>
              <a:t>Css</a:t>
            </a:r>
            <a:endParaRPr lang="en-IN" sz="2800" dirty="0">
              <a:latin typeface="Arial Rounded MT Bold" panose="020F0704030504030204" pitchFamily="34" charset="0"/>
            </a:endParaRPr>
          </a:p>
          <a:p>
            <a:endParaRPr lang="en-IN" sz="2800" dirty="0"/>
          </a:p>
        </p:txBody>
      </p:sp>
    </p:spTree>
    <p:extLst>
      <p:ext uri="{BB962C8B-B14F-4D97-AF65-F5344CB8AC3E}">
        <p14:creationId xmlns:p14="http://schemas.microsoft.com/office/powerpoint/2010/main" val="3809966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210946"/>
            <a:ext cx="10037449" cy="939826"/>
          </a:xfrm>
        </p:spPr>
        <p:txBody>
          <a:bodyPr/>
          <a:lstStyle/>
          <a:p>
            <a:r>
              <a:rPr lang="en-IN" dirty="0" smtClean="0"/>
              <a:t>Application:</a:t>
            </a:r>
            <a:endParaRPr lang="en-IN" dirty="0"/>
          </a:p>
        </p:txBody>
      </p:sp>
      <p:sp>
        <p:nvSpPr>
          <p:cNvPr id="3" name="Content Placeholder 2"/>
          <p:cNvSpPr>
            <a:spLocks noGrp="1"/>
          </p:cNvSpPr>
          <p:nvPr>
            <p:ph idx="1"/>
          </p:nvPr>
        </p:nvSpPr>
        <p:spPr>
          <a:xfrm>
            <a:off x="1141412" y="2279561"/>
            <a:ext cx="10539726" cy="4043966"/>
          </a:xfrm>
        </p:spPr>
        <p:txBody>
          <a:bodyPr>
            <a:normAutofit lnSpcReduction="10000"/>
          </a:bodyPr>
          <a:lstStyle/>
          <a:p>
            <a:r>
              <a:rPr lang="en-IN" dirty="0" smtClean="0"/>
              <a:t> </a:t>
            </a:r>
            <a:r>
              <a:rPr lang="en-IN" dirty="0"/>
              <a:t>Twitter sentiment analysis dashboard allows us to keep track of what's being said about your product or service on social media, and can help you detect angry customers or negative mentions before they turn into a major crisis. At the same time, Twitter sentiment analysis can provide interesting insights</a:t>
            </a:r>
            <a:r>
              <a:rPr lang="en-IN" dirty="0" smtClean="0"/>
              <a:t>.</a:t>
            </a:r>
          </a:p>
          <a:p>
            <a:r>
              <a:rPr lang="en-IN" dirty="0" smtClean="0"/>
              <a:t> </a:t>
            </a:r>
            <a:r>
              <a:rPr lang="en-IN" dirty="0"/>
              <a:t>Colleges</a:t>
            </a:r>
          </a:p>
          <a:p>
            <a:r>
              <a:rPr lang="en-IN" dirty="0" smtClean="0"/>
              <a:t> </a:t>
            </a:r>
            <a:r>
              <a:rPr lang="en-IN" dirty="0"/>
              <a:t>Hospitals</a:t>
            </a:r>
          </a:p>
          <a:p>
            <a:r>
              <a:rPr lang="en-IN" dirty="0" smtClean="0"/>
              <a:t> IT </a:t>
            </a:r>
            <a:r>
              <a:rPr lang="en-IN" dirty="0"/>
              <a:t>industry</a:t>
            </a:r>
          </a:p>
          <a:p>
            <a:r>
              <a:rPr lang="en-IN" dirty="0" smtClean="0"/>
              <a:t> Feedback </a:t>
            </a:r>
            <a:r>
              <a:rPr lang="en-IN" dirty="0"/>
              <a:t>analysis of any application</a:t>
            </a:r>
            <a:endParaRPr lang="en-IN" dirty="0"/>
          </a:p>
        </p:txBody>
      </p:sp>
    </p:spTree>
    <p:extLst>
      <p:ext uri="{BB962C8B-B14F-4D97-AF65-F5344CB8AC3E}">
        <p14:creationId xmlns:p14="http://schemas.microsoft.com/office/powerpoint/2010/main" val="27051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745" y="1125041"/>
            <a:ext cx="9638204" cy="1124446"/>
          </a:xfrm>
        </p:spPr>
        <p:txBody>
          <a:bodyPr/>
          <a:lstStyle/>
          <a:p>
            <a:r>
              <a:rPr lang="en-IN" dirty="0" smtClean="0"/>
              <a:t>Advantages:</a:t>
            </a:r>
            <a:endParaRPr lang="en-IN" dirty="0"/>
          </a:p>
        </p:txBody>
      </p:sp>
      <p:sp>
        <p:nvSpPr>
          <p:cNvPr id="3" name="Content Placeholder 2"/>
          <p:cNvSpPr>
            <a:spLocks noGrp="1"/>
          </p:cNvSpPr>
          <p:nvPr>
            <p:ph idx="1"/>
          </p:nvPr>
        </p:nvSpPr>
        <p:spPr>
          <a:xfrm>
            <a:off x="1463383" y="2082062"/>
            <a:ext cx="9905999" cy="3541714"/>
          </a:xfrm>
        </p:spPr>
        <p:txBody>
          <a:bodyPr>
            <a:normAutofit fontScale="92500" lnSpcReduction="10000"/>
          </a:bodyPr>
          <a:lstStyle/>
          <a:p>
            <a:pPr lvl="0"/>
            <a:r>
              <a:rPr lang="en-IN" dirty="0"/>
              <a:t>Easy to display the statistics of real time data.</a:t>
            </a:r>
          </a:p>
          <a:p>
            <a:pPr lvl="0"/>
            <a:r>
              <a:rPr lang="en-IN" dirty="0"/>
              <a:t>Easy to get the sentiment analysis of people from all kind of survey.</a:t>
            </a:r>
          </a:p>
          <a:p>
            <a:pPr lvl="0"/>
            <a:r>
              <a:rPr lang="en-IN" dirty="0"/>
              <a:t>n number of data’s can be used for the analysis.</a:t>
            </a:r>
          </a:p>
          <a:p>
            <a:pPr lvl="0"/>
            <a:r>
              <a:rPr lang="en-IN" dirty="0"/>
              <a:t>Best way of getting the opinion of people about a particular topic.</a:t>
            </a:r>
          </a:p>
          <a:p>
            <a:pPr lvl="0"/>
            <a:r>
              <a:rPr lang="en-IN" dirty="0"/>
              <a:t>Can be used even in small scale industries to understand the opinion of employees and customers.</a:t>
            </a:r>
          </a:p>
          <a:p>
            <a:pPr lvl="0"/>
            <a:r>
              <a:rPr lang="en-IN" dirty="0"/>
              <a:t>It can also be accessible through mobile.</a:t>
            </a:r>
          </a:p>
          <a:p>
            <a:endParaRPr lang="en-IN" dirty="0"/>
          </a:p>
        </p:txBody>
      </p:sp>
    </p:spTree>
    <p:extLst>
      <p:ext uri="{BB962C8B-B14F-4D97-AF65-F5344CB8AC3E}">
        <p14:creationId xmlns:p14="http://schemas.microsoft.com/office/powerpoint/2010/main" val="4040184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155115"/>
            <a:ext cx="9715477" cy="1094372"/>
          </a:xfrm>
        </p:spPr>
        <p:txBody>
          <a:bodyPr/>
          <a:lstStyle/>
          <a:p>
            <a:r>
              <a:rPr lang="en-IN" dirty="0" smtClean="0"/>
              <a:t>Disadvantages:</a:t>
            </a:r>
            <a:endParaRPr lang="en-IN" dirty="0"/>
          </a:p>
        </p:txBody>
      </p:sp>
      <p:sp>
        <p:nvSpPr>
          <p:cNvPr id="3" name="Content Placeholder 2"/>
          <p:cNvSpPr>
            <a:spLocks noGrp="1"/>
          </p:cNvSpPr>
          <p:nvPr>
            <p:ph idx="1"/>
          </p:nvPr>
        </p:nvSpPr>
        <p:spPr>
          <a:xfrm>
            <a:off x="1605051" y="2249487"/>
            <a:ext cx="9905999" cy="3541714"/>
          </a:xfrm>
        </p:spPr>
        <p:txBody>
          <a:bodyPr/>
          <a:lstStyle/>
          <a:p>
            <a:pPr lvl="0"/>
            <a:r>
              <a:rPr lang="en-IN" dirty="0"/>
              <a:t>We need to keep reviews current and up to date. Otherwise they will seem out of date and irrelevant.</a:t>
            </a:r>
          </a:p>
          <a:p>
            <a:pPr lvl="0"/>
            <a:endParaRPr lang="en-US" dirty="0"/>
          </a:p>
          <a:p>
            <a:r>
              <a:rPr lang="en-IN" dirty="0"/>
              <a:t>Sometimes it may not be the complete replacement of reading survey responses.</a:t>
            </a:r>
          </a:p>
          <a:p>
            <a:endParaRPr lang="en-IN" dirty="0"/>
          </a:p>
        </p:txBody>
      </p:sp>
    </p:spTree>
    <p:extLst>
      <p:ext uri="{BB962C8B-B14F-4D97-AF65-F5344CB8AC3E}">
        <p14:creationId xmlns:p14="http://schemas.microsoft.com/office/powerpoint/2010/main" val="530116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10063207" cy="798158"/>
          </a:xfrm>
        </p:spPr>
        <p:txBody>
          <a:bodyPr/>
          <a:lstStyle/>
          <a:p>
            <a:r>
              <a:rPr lang="en-IN" dirty="0" err="1" smtClean="0"/>
              <a:t>OUTput</a:t>
            </a:r>
            <a:r>
              <a:rPr lang="en-IN" dirty="0" smtClean="0"/>
              <a:t>:</a:t>
            </a:r>
            <a:endParaRPr lang="en-IN" dirty="0"/>
          </a:p>
        </p:txBody>
      </p:sp>
      <p:pic>
        <p:nvPicPr>
          <p:cNvPr id="4" name="Picture Placeholder 4"/>
          <p:cNvPicPr>
            <a:picLocks noGrp="1" noChangeAspect="1"/>
          </p:cNvPicPr>
          <p:nvPr>
            <p:ph idx="1"/>
          </p:nvPr>
        </p:nvPicPr>
        <p:blipFill>
          <a:blip r:embed="rId2">
            <a:extLst>
              <a:ext uri="{28A0092B-C50C-407E-A947-70E740481C1C}">
                <a14:useLocalDpi xmlns:a14="http://schemas.microsoft.com/office/drawing/2010/main" val="0"/>
              </a:ext>
            </a:extLst>
          </a:blip>
          <a:srcRect t="139" b="139"/>
          <a:stretch>
            <a:fillRect/>
          </a:stretch>
        </p:blipFill>
        <p:spPr>
          <a:xfrm>
            <a:off x="759855" y="1540352"/>
            <a:ext cx="10444764" cy="4978557"/>
          </a:xfrm>
        </p:spPr>
      </p:pic>
    </p:spTree>
    <p:extLst>
      <p:ext uri="{BB962C8B-B14F-4D97-AF65-F5344CB8AC3E}">
        <p14:creationId xmlns:p14="http://schemas.microsoft.com/office/powerpoint/2010/main" val="1256974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26</TotalTime>
  <Words>562</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Rounded MT Bold</vt:lpstr>
      <vt:lpstr>Trebuchet MS</vt:lpstr>
      <vt:lpstr>Tw Cen MT</vt:lpstr>
      <vt:lpstr>Circuit</vt:lpstr>
      <vt:lpstr>  SENTIMent ANAlysis of      covid-19  tweets – visualization dashboard</vt:lpstr>
      <vt:lpstr>abstract:</vt:lpstr>
      <vt:lpstr>STEPS INVOLVED:</vt:lpstr>
      <vt:lpstr>BLOCK Diagram:</vt:lpstr>
      <vt:lpstr>Technology used:</vt:lpstr>
      <vt:lpstr>Application:</vt:lpstr>
      <vt:lpstr>Advantages:</vt:lpstr>
      <vt:lpstr>Disadvantages:</vt:lpstr>
      <vt:lpstr>OUTput:</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COVID-19    TWEETS DASHBOARD</dc:title>
  <dc:creator>Windows User</dc:creator>
  <cp:lastModifiedBy>Windows User</cp:lastModifiedBy>
  <cp:revision>3</cp:revision>
  <dcterms:created xsi:type="dcterms:W3CDTF">2020-07-14T16:06:38Z</dcterms:created>
  <dcterms:modified xsi:type="dcterms:W3CDTF">2020-07-14T16:33:23Z</dcterms:modified>
</cp:coreProperties>
</file>