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ntha Priya" initials="AP" lastIdx="1" clrIdx="0">
    <p:extLst>
      <p:ext uri="{19B8F6BF-5375-455C-9EA6-DF929625EA0E}">
        <p15:presenceInfo xmlns:p15="http://schemas.microsoft.com/office/powerpoint/2012/main" userId="Anantha Pri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4T11:40:48.17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 smtClean="0">
                <a:latin typeface="Bradley Hand ITC" panose="03070402050302030203" pitchFamily="66" charset="0"/>
              </a:rPr>
              <a:t>AI-Recruiter</a:t>
            </a:r>
            <a:endParaRPr lang="en-IN" sz="8800" b="1" dirty="0">
              <a:latin typeface="Bradley Hand ITC" panose="03070402050302030203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77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10011"/>
            <a:ext cx="8679915" cy="2631262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latin typeface="Bradley Hand ITC" panose="03070402050302030203" pitchFamily="66" charset="0"/>
              </a:rPr>
              <a:t>52</a:t>
            </a:r>
            <a:r>
              <a:rPr lang="en-US" sz="2000" b="1" dirty="0">
                <a:latin typeface="Bradley Hand ITC" panose="03070402050302030203" pitchFamily="66" charset="0"/>
              </a:rPr>
              <a:t>% of talent acquisition leaders say that the most difficult part of their job is to shortlist the right candidate and 3% of candidates never hear back from a company after one touchpoint. On the flip side, it’s a challenge for employers to communicate well with all their candidates. For high volume recruiting, this would require communicating with thousands of candidates, in addition to a recruiter’s normal screening functions and other duties. Artificial Intelligence enabled software bots can definitely provide a solution for this problem.</a:t>
            </a:r>
            <a:r>
              <a:rPr lang="en-US" sz="2000" b="1" dirty="0" smtClean="0">
                <a:latin typeface="Bradley Hand ITC" panose="03070402050302030203" pitchFamily="66" charset="0"/>
              </a:rPr>
              <a:t/>
            </a:r>
            <a:br>
              <a:rPr lang="en-US" sz="2000" b="1" dirty="0" smtClean="0">
                <a:latin typeface="Bradley Hand ITC" panose="03070402050302030203" pitchFamily="66" charset="0"/>
              </a:rPr>
            </a:br>
            <a:r>
              <a:rPr lang="en-US" sz="2000" b="1" dirty="0">
                <a:latin typeface="Bradley Hand ITC" panose="03070402050302030203" pitchFamily="66" charset="0"/>
              </a:rPr>
              <a:t> </a:t>
            </a:r>
            <a:endParaRPr lang="en-IN" sz="2000" b="1" dirty="0">
              <a:latin typeface="Bradley Hand ITC" panose="03070402050302030203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2549236"/>
            <a:ext cx="8673427" cy="1205346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704009"/>
              </p:ext>
            </p:extLst>
          </p:nvPr>
        </p:nvGraphicFramePr>
        <p:xfrm>
          <a:off x="3602181" y="1327209"/>
          <a:ext cx="5223163" cy="529299"/>
        </p:xfrm>
        <a:graphic>
          <a:graphicData uri="http://schemas.openxmlformats.org/drawingml/2006/table">
            <a:tbl>
              <a:tblPr/>
              <a:tblGrid>
                <a:gridCol w="5223163">
                  <a:extLst>
                    <a:ext uri="{9D8B030D-6E8A-4147-A177-3AD203B41FA5}">
                      <a16:colId xmlns:a16="http://schemas.microsoft.com/office/drawing/2014/main" val="1651803857"/>
                    </a:ext>
                  </a:extLst>
                </a:gridCol>
              </a:tblGrid>
              <a:tr h="529299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  <a:latin typeface="Bradley Hand ITC" panose="03070402050302030203" pitchFamily="66" charset="0"/>
                        </a:rPr>
                        <a:t>Description</a:t>
                      </a: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461957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602181" y="1013742"/>
            <a:ext cx="143468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46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2565769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Bradley Hand ITC" panose="03070402050302030203" pitchFamily="66" charset="0"/>
              </a:rPr>
              <a:t>Software Bot enabled with Artificial Intelligence, which screens the candidate application, shortlists for interview and identify his skills &amp; personality traits through conversation.</a:t>
            </a:r>
            <a:endParaRPr lang="en-IN" sz="3200" b="1" dirty="0">
              <a:latin typeface="Bradley Hand ITC" panose="03070402050302030203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360085"/>
              </p:ext>
            </p:extLst>
          </p:nvPr>
        </p:nvGraphicFramePr>
        <p:xfrm>
          <a:off x="3602181" y="1327209"/>
          <a:ext cx="5223163" cy="518160"/>
        </p:xfrm>
        <a:graphic>
          <a:graphicData uri="http://schemas.openxmlformats.org/drawingml/2006/table">
            <a:tbl>
              <a:tblPr/>
              <a:tblGrid>
                <a:gridCol w="5223163">
                  <a:extLst>
                    <a:ext uri="{9D8B030D-6E8A-4147-A177-3AD203B41FA5}">
                      <a16:colId xmlns:a16="http://schemas.microsoft.com/office/drawing/2014/main" val="1651803857"/>
                    </a:ext>
                  </a:extLst>
                </a:gridCol>
              </a:tblGrid>
              <a:tr h="5154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dirty="0" smtClean="0">
                          <a:effectLst/>
                          <a:latin typeface="Bradley Hand ITC" panose="03070402050302030203" pitchFamily="66" charset="0"/>
                        </a:rPr>
                        <a:t>Our</a:t>
                      </a:r>
                      <a:r>
                        <a:rPr lang="en-US" sz="2800" b="1" baseline="0" dirty="0" smtClean="0">
                          <a:effectLst/>
                          <a:latin typeface="Bradley Hand ITC" panose="03070402050302030203" pitchFamily="66" charset="0"/>
                        </a:rPr>
                        <a:t> Solution</a:t>
                      </a:r>
                      <a:endParaRPr lang="en-IN" sz="2800" b="1" dirty="0"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461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706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2177841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>
                <a:latin typeface="Bradley Hand ITC" panose="03070402050302030203" pitchFamily="66" charset="0"/>
              </a:rPr>
              <a:t>IBM Watson </a:t>
            </a:r>
            <a:r>
              <a:rPr lang="en-IN" sz="2400" b="1" dirty="0" smtClean="0">
                <a:latin typeface="Bradley Hand ITC" panose="03070402050302030203" pitchFamily="66" charset="0"/>
              </a:rPr>
              <a:t>Assistant</a:t>
            </a:r>
            <a:br>
              <a:rPr lang="en-IN" sz="2400" b="1" dirty="0" smtClean="0">
                <a:latin typeface="Bradley Hand ITC" panose="03070402050302030203" pitchFamily="66" charset="0"/>
              </a:rPr>
            </a:br>
            <a:r>
              <a:rPr lang="en-IN" sz="2400" b="1" dirty="0" smtClean="0">
                <a:latin typeface="Bradley Hand ITC" panose="03070402050302030203" pitchFamily="66" charset="0"/>
              </a:rPr>
              <a:t>IBM </a:t>
            </a:r>
            <a:r>
              <a:rPr lang="en-IN" sz="2400" b="1" dirty="0">
                <a:latin typeface="Bradley Hand ITC" panose="03070402050302030203" pitchFamily="66" charset="0"/>
              </a:rPr>
              <a:t>Watson Personality </a:t>
            </a:r>
            <a:r>
              <a:rPr lang="en-IN" sz="2400" b="1" dirty="0" smtClean="0">
                <a:latin typeface="Bradley Hand ITC" panose="03070402050302030203" pitchFamily="66" charset="0"/>
              </a:rPr>
              <a:t>Insights</a:t>
            </a:r>
            <a:br>
              <a:rPr lang="en-IN" sz="2400" b="1" dirty="0" smtClean="0">
                <a:latin typeface="Bradley Hand ITC" panose="03070402050302030203" pitchFamily="66" charset="0"/>
              </a:rPr>
            </a:br>
            <a:r>
              <a:rPr lang="en-IN" sz="2400" b="1" dirty="0" smtClean="0">
                <a:latin typeface="Bradley Hand ITC" panose="03070402050302030203" pitchFamily="66" charset="0"/>
              </a:rPr>
              <a:t>Python </a:t>
            </a:r>
            <a:r>
              <a:rPr lang="en-IN" sz="2400" b="1" dirty="0">
                <a:latin typeface="Bradley Hand ITC" panose="03070402050302030203" pitchFamily="66" charset="0"/>
              </a:rPr>
              <a:t>2 or </a:t>
            </a:r>
            <a:r>
              <a:rPr lang="en-IN" sz="2400" b="1" dirty="0" smtClean="0">
                <a:latin typeface="Bradley Hand ITC" panose="03070402050302030203" pitchFamily="66" charset="0"/>
              </a:rPr>
              <a:t>3</a:t>
            </a:r>
            <a:br>
              <a:rPr lang="en-IN" sz="2400" b="1" dirty="0" smtClean="0">
                <a:latin typeface="Bradley Hand ITC" panose="03070402050302030203" pitchFamily="66" charset="0"/>
              </a:rPr>
            </a:br>
            <a:r>
              <a:rPr lang="en-IN" sz="2400" b="1" dirty="0" smtClean="0">
                <a:latin typeface="Bradley Hand ITC" panose="03070402050302030203" pitchFamily="66" charset="0"/>
              </a:rPr>
              <a:t>IBM </a:t>
            </a:r>
            <a:r>
              <a:rPr lang="en-IN" sz="2400" b="1" dirty="0">
                <a:latin typeface="Bradley Hand ITC" panose="03070402050302030203" pitchFamily="66" charset="0"/>
              </a:rPr>
              <a:t>Watson </a:t>
            </a:r>
            <a:r>
              <a:rPr lang="en-IN" sz="2400" b="1" dirty="0" smtClean="0">
                <a:latin typeface="Bradley Hand ITC" panose="03070402050302030203" pitchFamily="66" charset="0"/>
              </a:rPr>
              <a:t>Studio</a:t>
            </a:r>
            <a:br>
              <a:rPr lang="en-IN" sz="2400" b="1" dirty="0" smtClean="0">
                <a:latin typeface="Bradley Hand ITC" panose="03070402050302030203" pitchFamily="66" charset="0"/>
              </a:rPr>
            </a:br>
            <a:r>
              <a:rPr lang="en-IN" sz="2400" b="1" dirty="0" smtClean="0">
                <a:latin typeface="Bradley Hand ITC" panose="03070402050302030203" pitchFamily="66" charset="0"/>
              </a:rPr>
              <a:t>IBM </a:t>
            </a:r>
            <a:r>
              <a:rPr lang="en-IN" sz="2400" b="1" dirty="0">
                <a:latin typeface="Bradley Hand ITC" panose="03070402050302030203" pitchFamily="66" charset="0"/>
              </a:rPr>
              <a:t>Cloud for </a:t>
            </a:r>
            <a:r>
              <a:rPr lang="en-IN" sz="2400" b="1" dirty="0" smtClean="0">
                <a:latin typeface="Bradley Hand ITC" panose="03070402050302030203" pitchFamily="66" charset="0"/>
              </a:rPr>
              <a:t>Deployment</a:t>
            </a:r>
            <a:br>
              <a:rPr lang="en-IN" sz="2400" b="1" dirty="0" smtClean="0">
                <a:latin typeface="Bradley Hand ITC" panose="03070402050302030203" pitchFamily="66" charset="0"/>
              </a:rPr>
            </a:br>
            <a:r>
              <a:rPr lang="en-IN" sz="2400" b="1" dirty="0" smtClean="0">
                <a:latin typeface="Bradley Hand ITC" panose="03070402050302030203" pitchFamily="66" charset="0"/>
              </a:rPr>
              <a:t>Web  app </a:t>
            </a:r>
            <a:r>
              <a:rPr lang="en-IN" sz="2400" b="1" dirty="0">
                <a:latin typeface="Bradley Hand ITC" panose="03070402050302030203" pitchFamily="66" charset="0"/>
              </a:rPr>
              <a:t>frameworks</a:t>
            </a:r>
            <a:endParaRPr lang="en-IN" sz="2400" b="1" dirty="0">
              <a:latin typeface="Bradley Hand ITC" panose="03070402050302030203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725145"/>
              </p:ext>
            </p:extLst>
          </p:nvPr>
        </p:nvGraphicFramePr>
        <p:xfrm>
          <a:off x="3602181" y="1327209"/>
          <a:ext cx="5527964" cy="529300"/>
        </p:xfrm>
        <a:graphic>
          <a:graphicData uri="http://schemas.openxmlformats.org/drawingml/2006/table">
            <a:tbl>
              <a:tblPr/>
              <a:tblGrid>
                <a:gridCol w="5527964">
                  <a:extLst>
                    <a:ext uri="{9D8B030D-6E8A-4147-A177-3AD203B41FA5}">
                      <a16:colId xmlns:a16="http://schemas.microsoft.com/office/drawing/2014/main" val="1651803857"/>
                    </a:ext>
                  </a:extLst>
                </a:gridCol>
              </a:tblGrid>
              <a:tr h="5293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  <a:latin typeface="Bradley Hand ITC" panose="03070402050302030203" pitchFamily="66" charset="0"/>
                        </a:rPr>
                        <a:t>Technologies &amp; Tools</a:t>
                      </a: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4619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08" y="2139908"/>
            <a:ext cx="3269673" cy="260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7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err="1">
                <a:latin typeface="Bradley Hand ITC" panose="03070402050302030203" pitchFamily="66" charset="0"/>
              </a:rPr>
              <a:t>Chatbots</a:t>
            </a:r>
            <a:r>
              <a:rPr lang="en-US" sz="4000" b="1" dirty="0">
                <a:latin typeface="Bradley Hand ITC" panose="03070402050302030203" pitchFamily="66" charset="0"/>
              </a:rPr>
              <a:t> are artificial intelligence systems that we interact with via text or voice interface.</a:t>
            </a:r>
            <a:endParaRPr lang="en-IN" sz="4000" dirty="0">
              <a:latin typeface="Bradley Hand ITC" panose="03070402050302030203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66850"/>
              </p:ext>
            </p:extLst>
          </p:nvPr>
        </p:nvGraphicFramePr>
        <p:xfrm>
          <a:off x="3602181" y="1327209"/>
          <a:ext cx="5527964" cy="529300"/>
        </p:xfrm>
        <a:graphic>
          <a:graphicData uri="http://schemas.openxmlformats.org/drawingml/2006/table">
            <a:tbl>
              <a:tblPr/>
              <a:tblGrid>
                <a:gridCol w="5527964">
                  <a:extLst>
                    <a:ext uri="{9D8B030D-6E8A-4147-A177-3AD203B41FA5}">
                      <a16:colId xmlns:a16="http://schemas.microsoft.com/office/drawing/2014/main" val="1651803857"/>
                    </a:ext>
                  </a:extLst>
                </a:gridCol>
              </a:tblGrid>
              <a:tr h="5293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dirty="0" smtClean="0">
                          <a:effectLst/>
                          <a:latin typeface="Bradley Hand ITC" panose="03070402050302030203" pitchFamily="66" charset="0"/>
                        </a:rPr>
                        <a:t>What</a:t>
                      </a:r>
                      <a:r>
                        <a:rPr lang="en-US" sz="2800" b="1" baseline="0" dirty="0" smtClean="0">
                          <a:effectLst/>
                          <a:latin typeface="Bradley Hand ITC" panose="03070402050302030203" pitchFamily="66" charset="0"/>
                        </a:rPr>
                        <a:t> are </a:t>
                      </a:r>
                      <a:r>
                        <a:rPr lang="en-US" sz="2800" b="1" baseline="0" dirty="0" err="1" smtClean="0">
                          <a:effectLst/>
                          <a:latin typeface="Bradley Hand ITC" panose="03070402050302030203" pitchFamily="66" charset="0"/>
                        </a:rPr>
                        <a:t>chatbots</a:t>
                      </a:r>
                      <a:r>
                        <a:rPr lang="en-US" sz="2800" b="1" baseline="0" dirty="0" smtClean="0">
                          <a:effectLst/>
                          <a:latin typeface="Bradley Hand ITC" panose="03070402050302030203" pitchFamily="66" charset="0"/>
                        </a:rPr>
                        <a:t> ?</a:t>
                      </a:r>
                      <a:endParaRPr lang="en-IN" sz="2800" b="1" dirty="0"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4619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830" y="3172097"/>
            <a:ext cx="2416630" cy="205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510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1468582"/>
            <a:ext cx="8679915" cy="3629891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Bradley Hand ITC" panose="03070402050302030203" pitchFamily="66" charset="0"/>
              </a:rPr>
              <a:t>A recruitment </a:t>
            </a:r>
            <a:r>
              <a:rPr lang="en-US" sz="2800" b="1" dirty="0" err="1">
                <a:latin typeface="Bradley Hand ITC" panose="03070402050302030203" pitchFamily="66" charset="0"/>
              </a:rPr>
              <a:t>chatbot</a:t>
            </a:r>
            <a:r>
              <a:rPr lang="en-US" sz="2800" b="1" dirty="0">
                <a:latin typeface="Bradley Hand ITC" panose="03070402050302030203" pitchFamily="66" charset="0"/>
              </a:rPr>
              <a:t> – or “conversational agent” – is a software application designed to mimic human conversational abilities during the </a:t>
            </a:r>
            <a:r>
              <a:rPr lang="en-US" sz="2800" b="1" dirty="0" smtClean="0">
                <a:latin typeface="Bradley Hand ITC" panose="03070402050302030203" pitchFamily="66" charset="0"/>
              </a:rPr>
              <a:t>recruiting process</a:t>
            </a:r>
            <a:r>
              <a:rPr lang="en-US" sz="2800" b="1" dirty="0">
                <a:latin typeface="Bradley Hand ITC" panose="03070402050302030203" pitchFamily="66" charset="0"/>
              </a:rPr>
              <a:t>.</a:t>
            </a:r>
            <a:br>
              <a:rPr lang="en-US" sz="2800" b="1" dirty="0">
                <a:latin typeface="Bradley Hand ITC" panose="03070402050302030203" pitchFamily="66" charset="0"/>
              </a:rPr>
            </a:br>
            <a:r>
              <a:rPr lang="en-US" sz="2800" b="1" dirty="0">
                <a:latin typeface="Bradley Hand ITC" panose="03070402050302030203" pitchFamily="66" charset="0"/>
              </a:rPr>
              <a:t>Similar to virtual personal assistants such as Alexa, Siri, and Google Now, a recruitment </a:t>
            </a:r>
            <a:r>
              <a:rPr lang="en-US" sz="2800" b="1" dirty="0" err="1">
                <a:latin typeface="Bradley Hand ITC" panose="03070402050302030203" pitchFamily="66" charset="0"/>
              </a:rPr>
              <a:t>chatbot</a:t>
            </a:r>
            <a:r>
              <a:rPr lang="en-US" sz="2800" b="1" dirty="0">
                <a:latin typeface="Bradley Hand ITC" panose="03070402050302030203" pitchFamily="66" charset="0"/>
              </a:rPr>
              <a:t> uses AI technology such as natural language processing to understand a person’s messages and know how to respond.</a:t>
            </a:r>
            <a:br>
              <a:rPr lang="en-US" sz="2800" b="1" dirty="0">
                <a:latin typeface="Bradley Hand ITC" panose="03070402050302030203" pitchFamily="66" charset="0"/>
              </a:rPr>
            </a:br>
            <a:endParaRPr lang="en-IN" sz="2800" b="1" dirty="0">
              <a:latin typeface="Bradley Hand ITC" panose="03070402050302030203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434340"/>
              </p:ext>
            </p:extLst>
          </p:nvPr>
        </p:nvGraphicFramePr>
        <p:xfrm>
          <a:off x="3602181" y="1327209"/>
          <a:ext cx="5527964" cy="529300"/>
        </p:xfrm>
        <a:graphic>
          <a:graphicData uri="http://schemas.openxmlformats.org/drawingml/2006/table">
            <a:tbl>
              <a:tblPr/>
              <a:tblGrid>
                <a:gridCol w="5527964">
                  <a:extLst>
                    <a:ext uri="{9D8B030D-6E8A-4147-A177-3AD203B41FA5}">
                      <a16:colId xmlns:a16="http://schemas.microsoft.com/office/drawing/2014/main" val="1651803857"/>
                    </a:ext>
                  </a:extLst>
                </a:gridCol>
              </a:tblGrid>
              <a:tr h="5293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baseline="0" dirty="0" smtClean="0">
                          <a:effectLst/>
                          <a:latin typeface="Bradley Hand ITC" panose="03070402050302030203" pitchFamily="66" charset="0"/>
                        </a:rPr>
                        <a:t>Recruitment </a:t>
                      </a:r>
                      <a:r>
                        <a:rPr lang="en-US" sz="2800" b="1" baseline="0" dirty="0" err="1" smtClean="0">
                          <a:effectLst/>
                          <a:latin typeface="Bradley Hand ITC" panose="03070402050302030203" pitchFamily="66" charset="0"/>
                        </a:rPr>
                        <a:t>chatbots</a:t>
                      </a:r>
                      <a:r>
                        <a:rPr lang="en-US" sz="2800" b="1" baseline="0" dirty="0" smtClean="0">
                          <a:effectLst/>
                          <a:latin typeface="Bradley Hand ITC" panose="03070402050302030203" pitchFamily="66" charset="0"/>
                        </a:rPr>
                        <a:t> </a:t>
                      </a:r>
                      <a:r>
                        <a:rPr lang="en-IN" sz="2800" b="1" baseline="0" dirty="0" smtClean="0">
                          <a:effectLst/>
                          <a:latin typeface="Bradley Hand ITC" panose="03070402050302030203" pitchFamily="66" charset="0"/>
                        </a:rPr>
                        <a:t>!</a:t>
                      </a:r>
                      <a:endParaRPr lang="en-IN" sz="2800" b="1" dirty="0"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461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299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2191696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Bradley Hand ITC" panose="03070402050302030203" pitchFamily="66" charset="0"/>
              </a:rPr>
              <a:t>#1    Candidates </a:t>
            </a:r>
            <a:r>
              <a:rPr lang="en-US" sz="2800" b="1" dirty="0">
                <a:latin typeface="Bradley Hand ITC" panose="03070402050302030203" pitchFamily="66" charset="0"/>
              </a:rPr>
              <a:t>are comfortable interacting with a </a:t>
            </a:r>
            <a:r>
              <a:rPr lang="en-US" sz="2800" b="1" dirty="0" err="1" smtClean="0">
                <a:latin typeface="Bradley Hand ITC" panose="03070402050302030203" pitchFamily="66" charset="0"/>
              </a:rPr>
              <a:t>chatbot</a:t>
            </a:r>
            <a:r>
              <a:rPr lang="en-US" sz="2800" b="1" dirty="0" smtClean="0">
                <a:latin typeface="Bradley Hand ITC" panose="03070402050302030203" pitchFamily="66" charset="0"/>
              </a:rPr>
              <a:t>.</a:t>
            </a:r>
            <a:r>
              <a:rPr lang="en-US" sz="2800" b="1" dirty="0">
                <a:latin typeface="Bradley Hand ITC" panose="03070402050302030203" pitchFamily="66" charset="0"/>
              </a:rPr>
              <a:t/>
            </a:r>
            <a:br>
              <a:rPr lang="en-US" sz="2800" b="1" dirty="0">
                <a:latin typeface="Bradley Hand ITC" panose="03070402050302030203" pitchFamily="66" charset="0"/>
              </a:rPr>
            </a:br>
            <a:r>
              <a:rPr lang="en-US" sz="2800" b="1" dirty="0" smtClean="0">
                <a:latin typeface="Bradley Hand ITC" panose="03070402050302030203" pitchFamily="66" charset="0"/>
              </a:rPr>
              <a:t>#2   A </a:t>
            </a:r>
            <a:r>
              <a:rPr lang="en-US" sz="2800" b="1" dirty="0" err="1">
                <a:latin typeface="Bradley Hand ITC" panose="03070402050302030203" pitchFamily="66" charset="0"/>
              </a:rPr>
              <a:t>chatbot</a:t>
            </a:r>
            <a:r>
              <a:rPr lang="en-US" sz="2800" b="1" dirty="0">
                <a:latin typeface="Bradley Hand ITC" panose="03070402050302030203" pitchFamily="66" charset="0"/>
              </a:rPr>
              <a:t> can help recruiters with administrative </a:t>
            </a:r>
            <a:r>
              <a:rPr lang="en-US" sz="2800" b="1" dirty="0" smtClean="0">
                <a:latin typeface="Bradley Hand ITC" panose="03070402050302030203" pitchFamily="66" charset="0"/>
              </a:rPr>
              <a:t>tasks.</a:t>
            </a:r>
            <a:r>
              <a:rPr lang="en-US" sz="2800" b="1" dirty="0">
                <a:latin typeface="Bradley Hand ITC" panose="03070402050302030203" pitchFamily="66" charset="0"/>
              </a:rPr>
              <a:t/>
            </a:r>
            <a:br>
              <a:rPr lang="en-US" sz="2800" b="1" dirty="0">
                <a:latin typeface="Bradley Hand ITC" panose="03070402050302030203" pitchFamily="66" charset="0"/>
              </a:rPr>
            </a:br>
            <a:r>
              <a:rPr lang="en-US" sz="2800" b="1" dirty="0" smtClean="0">
                <a:latin typeface="Bradley Hand ITC" panose="03070402050302030203" pitchFamily="66" charset="0"/>
              </a:rPr>
              <a:t>#3   A </a:t>
            </a:r>
            <a:r>
              <a:rPr lang="en-US" sz="2800" b="1" dirty="0" err="1">
                <a:latin typeface="Bradley Hand ITC" panose="03070402050302030203" pitchFamily="66" charset="0"/>
              </a:rPr>
              <a:t>chatbot</a:t>
            </a:r>
            <a:r>
              <a:rPr lang="en-US" sz="2800" b="1" dirty="0">
                <a:latin typeface="Bradley Hand ITC" panose="03070402050302030203" pitchFamily="66" charset="0"/>
              </a:rPr>
              <a:t> can help recruiters save a lot of </a:t>
            </a:r>
            <a:r>
              <a:rPr lang="en-US" sz="2800" b="1" dirty="0" smtClean="0">
                <a:latin typeface="Bradley Hand ITC" panose="03070402050302030203" pitchFamily="66" charset="0"/>
              </a:rPr>
              <a:t>time.</a:t>
            </a:r>
            <a:r>
              <a:rPr lang="en-US" sz="2800" b="1" dirty="0">
                <a:latin typeface="Bradley Hand ITC" panose="03070402050302030203" pitchFamily="66" charset="0"/>
              </a:rPr>
              <a:t/>
            </a:r>
            <a:br>
              <a:rPr lang="en-US" sz="2800" b="1" dirty="0">
                <a:latin typeface="Bradley Hand ITC" panose="03070402050302030203" pitchFamily="66" charset="0"/>
              </a:rPr>
            </a:br>
            <a:endParaRPr lang="en-IN" sz="2800" dirty="0">
              <a:latin typeface="Bradley Hand ITC" panose="03070402050302030203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435184"/>
              </p:ext>
            </p:extLst>
          </p:nvPr>
        </p:nvGraphicFramePr>
        <p:xfrm>
          <a:off x="3602181" y="1327209"/>
          <a:ext cx="5527964" cy="529300"/>
        </p:xfrm>
        <a:graphic>
          <a:graphicData uri="http://schemas.openxmlformats.org/drawingml/2006/table">
            <a:tbl>
              <a:tblPr/>
              <a:tblGrid>
                <a:gridCol w="5527964">
                  <a:extLst>
                    <a:ext uri="{9D8B030D-6E8A-4147-A177-3AD203B41FA5}">
                      <a16:colId xmlns:a16="http://schemas.microsoft.com/office/drawing/2014/main" val="1651803857"/>
                    </a:ext>
                  </a:extLst>
                </a:gridCol>
              </a:tblGrid>
              <a:tr h="5293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dirty="0" smtClean="0">
                          <a:effectLst/>
                          <a:latin typeface="Bradley Hand ITC" panose="03070402050302030203" pitchFamily="66" charset="0"/>
                        </a:rPr>
                        <a:t>Benefits of </a:t>
                      </a:r>
                      <a:r>
                        <a:rPr lang="en-US" sz="2800" b="1" dirty="0" err="1" smtClean="0">
                          <a:effectLst/>
                          <a:latin typeface="Bradley Hand ITC" panose="03070402050302030203" pitchFamily="66" charset="0"/>
                        </a:rPr>
                        <a:t>Chatbot</a:t>
                      </a:r>
                      <a:endParaRPr lang="en-IN" sz="2800" b="1" dirty="0"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461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9572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228749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Bradley Hand ITC" panose="03070402050302030203" pitchFamily="66" charset="0"/>
              </a:rPr>
              <a:t>Challenge #1: A lack of standardization in how people text</a:t>
            </a:r>
            <a:br>
              <a:rPr lang="en-US" sz="2800" b="1" dirty="0">
                <a:latin typeface="Bradley Hand ITC" panose="03070402050302030203" pitchFamily="66" charset="0"/>
              </a:rPr>
            </a:br>
            <a:r>
              <a:rPr lang="en-US" sz="2800" b="1" dirty="0">
                <a:latin typeface="Bradley Hand ITC" panose="03070402050302030203" pitchFamily="66" charset="0"/>
              </a:rPr>
              <a:t>Challenge #2: A lack of “humanness” in a </a:t>
            </a:r>
            <a:r>
              <a:rPr lang="en-US" sz="2800" b="1" dirty="0" err="1">
                <a:latin typeface="Bradley Hand ITC" panose="03070402050302030203" pitchFamily="66" charset="0"/>
              </a:rPr>
              <a:t>chatbot</a:t>
            </a:r>
            <a:r>
              <a:rPr lang="en-US" sz="2800" b="1" dirty="0">
                <a:latin typeface="Bradley Hand ITC" panose="03070402050302030203" pitchFamily="66" charset="0"/>
              </a:rPr>
              <a:t/>
            </a:r>
            <a:br>
              <a:rPr lang="en-US" sz="2800" b="1" dirty="0">
                <a:latin typeface="Bradley Hand ITC" panose="03070402050302030203" pitchFamily="66" charset="0"/>
              </a:rPr>
            </a:br>
            <a:r>
              <a:rPr lang="en-US" sz="2800" b="1" dirty="0">
                <a:latin typeface="Bradley Hand ITC" panose="03070402050302030203" pitchFamily="66" charset="0"/>
              </a:rPr>
              <a:t>Challenge #3: Unknown reaction of candidates to a </a:t>
            </a:r>
            <a:r>
              <a:rPr lang="en-US" sz="2800" b="1" dirty="0" err="1">
                <a:latin typeface="Bradley Hand ITC" panose="03070402050302030203" pitchFamily="66" charset="0"/>
              </a:rPr>
              <a:t>chatbot</a:t>
            </a:r>
            <a:r>
              <a:rPr lang="en-US" sz="2800" b="1" dirty="0">
                <a:latin typeface="Bradley Hand ITC" panose="03070402050302030203" pitchFamily="66" charset="0"/>
              </a:rPr>
              <a:t/>
            </a:r>
            <a:br>
              <a:rPr lang="en-US" sz="2800" b="1" dirty="0">
                <a:latin typeface="Bradley Hand ITC" panose="03070402050302030203" pitchFamily="66" charset="0"/>
              </a:rPr>
            </a:br>
            <a:endParaRPr lang="en-IN" sz="2800" dirty="0">
              <a:latin typeface="Bradley Hand ITC" panose="03070402050302030203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041093"/>
              </p:ext>
            </p:extLst>
          </p:nvPr>
        </p:nvGraphicFramePr>
        <p:xfrm>
          <a:off x="3602181" y="1327209"/>
          <a:ext cx="5527964" cy="529300"/>
        </p:xfrm>
        <a:graphic>
          <a:graphicData uri="http://schemas.openxmlformats.org/drawingml/2006/table">
            <a:tbl>
              <a:tblPr/>
              <a:tblGrid>
                <a:gridCol w="5527964">
                  <a:extLst>
                    <a:ext uri="{9D8B030D-6E8A-4147-A177-3AD203B41FA5}">
                      <a16:colId xmlns:a16="http://schemas.microsoft.com/office/drawing/2014/main" val="1651803857"/>
                    </a:ext>
                  </a:extLst>
                </a:gridCol>
              </a:tblGrid>
              <a:tr h="5293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dirty="0" smtClean="0">
                          <a:effectLst/>
                          <a:latin typeface="Bradley Hand ITC" panose="03070402050302030203" pitchFamily="66" charset="0"/>
                        </a:rPr>
                        <a:t>Challenges</a:t>
                      </a:r>
                      <a:r>
                        <a:rPr lang="en-US" sz="2800" b="1" baseline="0" dirty="0" smtClean="0">
                          <a:effectLst/>
                          <a:latin typeface="Bradley Hand ITC" panose="03070402050302030203" pitchFamily="66" charset="0"/>
                        </a:rPr>
                        <a:t> of </a:t>
                      </a:r>
                      <a:r>
                        <a:rPr lang="en-US" sz="2800" b="1" baseline="0" dirty="0" err="1" smtClean="0">
                          <a:effectLst/>
                          <a:latin typeface="Bradley Hand ITC" panose="03070402050302030203" pitchFamily="66" charset="0"/>
                        </a:rPr>
                        <a:t>Chatbot</a:t>
                      </a:r>
                      <a:r>
                        <a:rPr lang="en-US" sz="2800" b="1" baseline="0" dirty="0" smtClean="0">
                          <a:effectLst/>
                          <a:latin typeface="Bradley Hand ITC" panose="03070402050302030203" pitchFamily="66" charset="0"/>
                        </a:rPr>
                        <a:t> in </a:t>
                      </a:r>
                      <a:r>
                        <a:rPr lang="en-US" sz="2800" b="1" baseline="0" dirty="0" err="1" smtClean="0">
                          <a:effectLst/>
                          <a:latin typeface="Bradley Hand ITC" panose="03070402050302030203" pitchFamily="66" charset="0"/>
                        </a:rPr>
                        <a:t>Recruting</a:t>
                      </a:r>
                      <a:endParaRPr lang="en-IN" sz="2800" b="1" dirty="0"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461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5534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24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50</TotalTime>
  <Words>207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Bradley Hand ITC</vt:lpstr>
      <vt:lpstr>Calibri Light</vt:lpstr>
      <vt:lpstr>Rockwell</vt:lpstr>
      <vt:lpstr>Wingdings</vt:lpstr>
      <vt:lpstr>Atlas</vt:lpstr>
      <vt:lpstr>AI-Recruiter</vt:lpstr>
      <vt:lpstr>52% of talent acquisition leaders say that the most difficult part of their job is to shortlist the right candidate and 3% of candidates never hear back from a company after one touchpoint. On the flip side, it’s a challenge for employers to communicate well with all their candidates. For high volume recruiting, this would require communicating with thousands of candidates, in addition to a recruiter’s normal screening functions and other duties. Artificial Intelligence enabled software bots can definitely provide a solution for this problem.  </vt:lpstr>
      <vt:lpstr>Software Bot enabled with Artificial Intelligence, which screens the candidate application, shortlists for interview and identify his skills &amp; personality traits through conversation.</vt:lpstr>
      <vt:lpstr>IBM Watson Assistant IBM Watson Personality Insights Python 2 or 3 IBM Watson Studio IBM Cloud for Deployment Web  app frameworks</vt:lpstr>
      <vt:lpstr>Chatbots are artificial intelligence systems that we interact with via text or voice interface.</vt:lpstr>
      <vt:lpstr>A recruitment chatbot – or “conversational agent” – is a software application designed to mimic human conversational abilities during the recruiting process. Similar to virtual personal assistants such as Alexa, Siri, and Google Now, a recruitment chatbot uses AI technology such as natural language processing to understand a person’s messages and know how to respond. </vt:lpstr>
      <vt:lpstr>#1    Candidates are comfortable interacting with a chatbot. #2   A chatbot can help recruiters with administrative tasks. #3   A chatbot can help recruiters save a lot of time. </vt:lpstr>
      <vt:lpstr>Challenge #1: A lack of standardization in how people text Challenge #2: A lack of “humanness” in a chatbot Challenge #3: Unknown reaction of candidates to a chatbot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AI-Recruiter</dc:title>
  <dc:creator>Anantha Priya</dc:creator>
  <cp:lastModifiedBy>Anantha Priya</cp:lastModifiedBy>
  <cp:revision>6</cp:revision>
  <dcterms:created xsi:type="dcterms:W3CDTF">2020-07-14T06:03:59Z</dcterms:created>
  <dcterms:modified xsi:type="dcterms:W3CDTF">2020-07-14T06:54:49Z</dcterms:modified>
</cp:coreProperties>
</file>