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E21F68D7-A8D3-46C4-8A5C-128BA321A34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1292760"/>
            <a:ext cx="9071640" cy="1875240"/>
          </a:xfrm>
          <a:prstGeom prst="rect">
            <a:avLst/>
          </a:prstGeom>
          <a:noFill/>
          <a:ln>
            <a:noFill/>
          </a:ln>
        </p:spPr>
        <p:txBody>
          <a:bodyPr lIns="0" rIns="0" tIns="0" bIns="0" anchor="ctr">
            <a:noAutofit/>
          </a:bodyPr>
          <a:p>
            <a:pPr algn="ctr"/>
            <a:r>
              <a:rPr b="0" lang="en-IN" sz="4400" spc="-1" strike="noStrike">
                <a:latin typeface="Arial"/>
              </a:rPr>
              <a:t>Sentiment Analysis of COVID-19 Tweets -</a:t>
            </a:r>
            <a:br/>
            <a:r>
              <a:rPr b="0" lang="en-IN" sz="4400" spc="-1" strike="noStrike">
                <a:latin typeface="Arial"/>
              </a:rPr>
              <a:t>Visualization Dashboard</a:t>
            </a:r>
            <a:endParaRPr b="0" lang="en-IN" sz="4400" spc="-1" strike="noStrike">
              <a:latin typeface="Arial"/>
            </a:endParaRPr>
          </a:p>
        </p:txBody>
      </p:sp>
      <p:sp>
        <p:nvSpPr>
          <p:cNvPr id="42" name="TextShape 2"/>
          <p:cNvSpPr txBox="1"/>
          <p:nvPr/>
        </p:nvSpPr>
        <p:spPr>
          <a:xfrm>
            <a:off x="6552000" y="3384000"/>
            <a:ext cx="3023640" cy="1230840"/>
          </a:xfrm>
          <a:prstGeom prst="rect">
            <a:avLst/>
          </a:prstGeom>
          <a:noFill/>
          <a:ln>
            <a:noFill/>
          </a:ln>
        </p:spPr>
        <p:txBody>
          <a:bodyPr lIns="0" rIns="0" tIns="0" bIns="0" anchor="ctr">
            <a:noAutofit/>
          </a:bodyPr>
          <a:p>
            <a:r>
              <a:rPr b="0" lang="en-IN" sz="2000" spc="-1" strike="noStrike">
                <a:latin typeface="Arial"/>
              </a:rPr>
              <a:t>By:-</a:t>
            </a:r>
            <a:endParaRPr b="0" lang="en-IN" sz="2000" spc="-1" strike="noStrike">
              <a:latin typeface="Arial"/>
            </a:endParaRPr>
          </a:p>
          <a:p>
            <a:r>
              <a:rPr b="0" lang="en-IN" sz="2000" spc="-1" strike="noStrike">
                <a:latin typeface="Arial"/>
              </a:rPr>
              <a:t>	</a:t>
            </a:r>
            <a:r>
              <a:rPr b="0" lang="en-IN" sz="2000" spc="-1" strike="noStrike">
                <a:latin typeface="Arial"/>
              </a:rPr>
              <a:t>	</a:t>
            </a:r>
            <a:r>
              <a:rPr b="0" lang="en-IN" sz="2000" spc="-1" strike="noStrike">
                <a:latin typeface="Arial"/>
              </a:rPr>
              <a:t>Pranav Bhaskar</a:t>
            </a:r>
            <a:endParaRPr b="0" lang="en-IN" sz="2000" spc="-1" strike="noStrike">
              <a:latin typeface="Arial"/>
            </a:endParaRPr>
          </a:p>
          <a:p>
            <a:r>
              <a:rPr b="0" lang="en-IN" sz="2000" spc="-1" strike="noStrike">
                <a:latin typeface="Arial"/>
              </a:rPr>
              <a:t>Team : 0xHEISENBERG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DISADVANTAGE</a:t>
            </a:r>
            <a:endParaRPr b="0" lang="en-IN" sz="4400" spc="-1" strike="noStrike">
              <a:latin typeface="Arial"/>
            </a:endParaRPr>
          </a:p>
        </p:txBody>
      </p:sp>
      <p:sp>
        <p:nvSpPr>
          <p:cNvPr id="62"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Font typeface="StarSymbol"/>
              <a:buAutoNum type="arabicPeriod"/>
            </a:pPr>
            <a:r>
              <a:rPr b="0" lang="en-IN" sz="3200" spc="-1" strike="noStrike">
                <a:latin typeface="Arial"/>
              </a:rPr>
              <a:t>No real time tweet data is being processed, since I did not have a premium or enterprise plan on twitter API, I could not run it on real time data without exhausting the API limit.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CONCLUSION</a:t>
            </a:r>
            <a:endParaRPr b="0" lang="en-IN" sz="4400" spc="-1" strike="noStrike">
              <a:latin typeface="Arial"/>
            </a:endParaRPr>
          </a:p>
        </p:txBody>
      </p:sp>
      <p:sp>
        <p:nvSpPr>
          <p:cNvPr id="64"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We have developed a dashboard for visualizing the twitter data collected during the COVID-19.</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432360" y="2149560"/>
            <a:ext cx="9071640" cy="946440"/>
          </a:xfrm>
          <a:prstGeom prst="rect">
            <a:avLst/>
          </a:prstGeom>
          <a:noFill/>
          <a:ln>
            <a:noFill/>
          </a:ln>
        </p:spPr>
        <p:txBody>
          <a:bodyPr lIns="0" rIns="0" tIns="0" bIns="0" anchor="ctr">
            <a:noAutofit/>
          </a:bodyPr>
          <a:p>
            <a:pPr algn="ctr"/>
            <a:r>
              <a:rPr b="0" lang="en-IN" sz="4400" spc="-1" strike="noStrike">
                <a:latin typeface="Arial"/>
              </a:rPr>
              <a:t>THANK YOU</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INDEX</a:t>
            </a:r>
            <a:r>
              <a:rPr b="0" lang="en-IN" sz="4400" spc="-1" strike="noStrike">
                <a:latin typeface="Arial"/>
              </a:rPr>
              <a:t>	</a:t>
            </a:r>
            <a:endParaRPr b="0" lang="en-IN"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fontScale="55000"/>
          </a:bodyPr>
          <a:p>
            <a:pPr marL="432000" indent="-324000">
              <a:spcBef>
                <a:spcPts val="1417"/>
              </a:spcBef>
              <a:buClr>
                <a:srgbClr val="000000"/>
              </a:buClr>
              <a:buFont typeface="StarSymbol"/>
              <a:buAutoNum type="arabicPeriod"/>
            </a:pPr>
            <a:r>
              <a:rPr b="0" lang="en-IN" sz="3200" spc="-1" strike="noStrike">
                <a:latin typeface="Arial"/>
              </a:rPr>
              <a:t> </a:t>
            </a:r>
            <a:r>
              <a:rPr b="0" lang="en-IN" sz="3200" spc="-1" strike="noStrike">
                <a:latin typeface="Arial"/>
              </a:rPr>
              <a:t>INTRODUCTION</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 </a:t>
            </a:r>
            <a:r>
              <a:rPr b="0" lang="en-IN" sz="3200" spc="-1" strike="noStrike">
                <a:latin typeface="Arial"/>
              </a:rPr>
              <a:t>PROPOSED SOLUTION</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 </a:t>
            </a:r>
            <a:r>
              <a:rPr b="0" lang="en-IN" sz="3200" spc="-1" strike="noStrike">
                <a:latin typeface="Arial"/>
              </a:rPr>
              <a:t>BLOCK DIAGRAM</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 </a:t>
            </a:r>
            <a:r>
              <a:rPr b="0" lang="en-IN" sz="3200" spc="-1" strike="noStrike">
                <a:latin typeface="Arial"/>
              </a:rPr>
              <a:t>FLOWCHART</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 </a:t>
            </a:r>
            <a:r>
              <a:rPr b="0" lang="en-IN" sz="3200" spc="-1" strike="noStrike">
                <a:latin typeface="Arial"/>
              </a:rPr>
              <a:t>RESULT</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 </a:t>
            </a:r>
            <a:r>
              <a:rPr b="0" lang="en-IN" sz="3200" spc="-1" strike="noStrike">
                <a:latin typeface="Arial"/>
              </a:rPr>
              <a:t>ADVANTAGES</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 </a:t>
            </a:r>
            <a:r>
              <a:rPr b="0" lang="en-IN" sz="3200" spc="-1" strike="noStrike">
                <a:latin typeface="Arial"/>
              </a:rPr>
              <a:t>DISADVANTAGES</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 </a:t>
            </a:r>
            <a:r>
              <a:rPr b="0" lang="en-IN" sz="3200" spc="-1" strike="noStrike">
                <a:latin typeface="Arial"/>
              </a:rPr>
              <a:t>CONCLUSION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INTRODUCTION</a:t>
            </a:r>
            <a:endParaRPr b="0" lang="en-IN" sz="4400" spc="-1" strike="noStrike">
              <a:latin typeface="Arial"/>
            </a:endParaRPr>
          </a:p>
        </p:txBody>
      </p:sp>
      <p:sp>
        <p:nvSpPr>
          <p:cNvPr id="46" name="TextShape 2"/>
          <p:cNvSpPr txBox="1"/>
          <p:nvPr/>
        </p:nvSpPr>
        <p:spPr>
          <a:xfrm>
            <a:off x="504000" y="1326600"/>
            <a:ext cx="9071640" cy="3288240"/>
          </a:xfrm>
          <a:prstGeom prst="rect">
            <a:avLst/>
          </a:prstGeom>
          <a:noFill/>
          <a:ln>
            <a:noFill/>
          </a:ln>
        </p:spPr>
        <p:txBody>
          <a:bodyPr lIns="0" rIns="0" tIns="0" bIns="0">
            <a:normAutofit fontScale="63000"/>
          </a:bodyPr>
          <a:p>
            <a:pPr marL="432000" indent="-324000">
              <a:spcBef>
                <a:spcPts val="1417"/>
              </a:spcBef>
              <a:buClr>
                <a:srgbClr val="000000"/>
              </a:buClr>
              <a:buSzPct val="45000"/>
              <a:buFont typeface="Wingdings" charset="2"/>
              <a:buChar char=""/>
            </a:pPr>
            <a:r>
              <a:rPr b="0" lang="en-IN" sz="3200" spc="-1" strike="noStrike">
                <a:latin typeface="Arial"/>
              </a:rPr>
              <a:t>Social media has always provided a platform for people to express their opinion and emotions.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COVID-19 also known as the novel coronavirus has had a substantial effect on the routine as well as the mental state of the people.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 this situation people are turning towards social media platforms like twitter to express their sentiments towards the events taking place all across the country.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PROPOSED SOLUTION</a:t>
            </a:r>
            <a:endParaRPr b="0" lang="en-IN" sz="4400" spc="-1" strike="noStrike">
              <a:latin typeface="Arial"/>
            </a:endParaRPr>
          </a:p>
        </p:txBody>
      </p:sp>
      <p:sp>
        <p:nvSpPr>
          <p:cNvPr id="48" name="TextShape 2"/>
          <p:cNvSpPr txBox="1"/>
          <p:nvPr/>
        </p:nvSpPr>
        <p:spPr>
          <a:xfrm>
            <a:off x="504000" y="1326600"/>
            <a:ext cx="9071640" cy="3288240"/>
          </a:xfrm>
          <a:prstGeom prst="rect">
            <a:avLst/>
          </a:prstGeom>
          <a:noFill/>
          <a:ln>
            <a:noFill/>
          </a:ln>
        </p:spPr>
        <p:txBody>
          <a:bodyPr lIns="0" rIns="0" tIns="0" bIns="0">
            <a:normAutofit fontScale="35000"/>
          </a:bodyPr>
          <a:p>
            <a:pPr marL="432000" indent="-324000">
              <a:spcBef>
                <a:spcPts val="1417"/>
              </a:spcBef>
              <a:buClr>
                <a:srgbClr val="000000"/>
              </a:buClr>
              <a:buSzPct val="45000"/>
              <a:buFont typeface="Wingdings" charset="2"/>
              <a:buChar char=""/>
            </a:pPr>
            <a:r>
              <a:rPr b="0" lang="en-IN" sz="3200" spc="-1" strike="noStrike">
                <a:latin typeface="Arial"/>
              </a:rPr>
              <a:t>Most of the problems faced by us can easily be solved by using IBMCloud to build our project.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Since IBM is providing us 5GB of Cloud Object Storage which can be connected to Watson Studio, where we can spawn notebooks with 8GB RAM which is more than sufficient to bear the load of the data.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This notebook would be responsible for processing the data and storing the results to a Cloudant instance.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We would then be using Node-RED for hosting the UI and retrieving data from the Cloudant instance.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BLOCK DIAGRAM</a:t>
            </a:r>
            <a:endParaRPr b="0" lang="en-IN" sz="4400" spc="-1" strike="noStrike">
              <a:latin typeface="Arial"/>
            </a:endParaRPr>
          </a:p>
        </p:txBody>
      </p:sp>
      <p:pic>
        <p:nvPicPr>
          <p:cNvPr id="50" name="" descr=""/>
          <p:cNvPicPr/>
          <p:nvPr/>
        </p:nvPicPr>
        <p:blipFill>
          <a:blip r:embed="rId1"/>
          <a:stretch/>
        </p:blipFill>
        <p:spPr>
          <a:xfrm>
            <a:off x="1820520" y="1326600"/>
            <a:ext cx="6437880" cy="32882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FLOW CHART</a:t>
            </a:r>
            <a:endParaRPr b="0" lang="en-IN" sz="4400" spc="-1" strike="noStrike">
              <a:latin typeface="Arial"/>
            </a:endParaRPr>
          </a:p>
        </p:txBody>
      </p:sp>
      <p:pic>
        <p:nvPicPr>
          <p:cNvPr id="52" name="" descr=""/>
          <p:cNvPicPr/>
          <p:nvPr/>
        </p:nvPicPr>
        <p:blipFill>
          <a:blip r:embed="rId1"/>
          <a:stretch/>
        </p:blipFill>
        <p:spPr>
          <a:xfrm>
            <a:off x="576000" y="1172520"/>
            <a:ext cx="9000000" cy="3867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RESULT</a:t>
            </a:r>
            <a:endParaRPr b="0" lang="en-IN" sz="4400" spc="-1" strike="noStrike">
              <a:latin typeface="Arial"/>
            </a:endParaRPr>
          </a:p>
        </p:txBody>
      </p:sp>
      <p:pic>
        <p:nvPicPr>
          <p:cNvPr id="54" name="" descr=""/>
          <p:cNvPicPr/>
          <p:nvPr/>
        </p:nvPicPr>
        <p:blipFill>
          <a:blip r:embed="rId1"/>
          <a:stretch/>
        </p:blipFill>
        <p:spPr>
          <a:xfrm>
            <a:off x="503640" y="1921680"/>
            <a:ext cx="9071640" cy="2097720"/>
          </a:xfrm>
          <a:prstGeom prst="rect">
            <a:avLst/>
          </a:prstGeom>
          <a:ln>
            <a:noFill/>
          </a:ln>
        </p:spPr>
      </p:pic>
      <p:sp>
        <p:nvSpPr>
          <p:cNvPr id="55" name="TextShape 2"/>
          <p:cNvSpPr txBox="1"/>
          <p:nvPr/>
        </p:nvSpPr>
        <p:spPr>
          <a:xfrm>
            <a:off x="432000" y="4176000"/>
            <a:ext cx="9144000" cy="602280"/>
          </a:xfrm>
          <a:prstGeom prst="rect">
            <a:avLst/>
          </a:prstGeom>
          <a:noFill/>
          <a:ln>
            <a:noFill/>
          </a:ln>
        </p:spPr>
        <p:txBody>
          <a:bodyPr lIns="90000" rIns="90000" tIns="45000" bIns="45000">
            <a:noAutofit/>
          </a:bodyPr>
          <a:p>
            <a:pPr algn="ctr"/>
            <a:r>
              <a:rPr b="1" lang="en-IN" sz="1800" spc="-1" strike="noStrike">
                <a:latin typeface="Arial"/>
              </a:rPr>
              <a:t>@CMOMaharashtra was mentioned more than @MoHFW_INDIA</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RESULT (CONT.)</a:t>
            </a:r>
            <a:endParaRPr b="0" lang="en-IN" sz="4400" spc="-1" strike="noStrike">
              <a:latin typeface="Arial"/>
            </a:endParaRPr>
          </a:p>
        </p:txBody>
      </p:sp>
      <p:pic>
        <p:nvPicPr>
          <p:cNvPr id="57" name="" descr=""/>
          <p:cNvPicPr/>
          <p:nvPr/>
        </p:nvPicPr>
        <p:blipFill>
          <a:blip r:embed="rId1"/>
          <a:stretch/>
        </p:blipFill>
        <p:spPr>
          <a:xfrm>
            <a:off x="720000" y="1326600"/>
            <a:ext cx="8640000" cy="3288240"/>
          </a:xfrm>
          <a:prstGeom prst="rect">
            <a:avLst/>
          </a:prstGeom>
          <a:ln>
            <a:noFill/>
          </a:ln>
        </p:spPr>
      </p:pic>
      <p:sp>
        <p:nvSpPr>
          <p:cNvPr id="58" name="TextShape 2"/>
          <p:cNvSpPr txBox="1"/>
          <p:nvPr/>
        </p:nvSpPr>
        <p:spPr>
          <a:xfrm>
            <a:off x="864000" y="4896000"/>
            <a:ext cx="8136000" cy="346320"/>
          </a:xfrm>
          <a:prstGeom prst="rect">
            <a:avLst/>
          </a:prstGeom>
          <a:noFill/>
          <a:ln>
            <a:noFill/>
          </a:ln>
        </p:spPr>
        <p:txBody>
          <a:bodyPr lIns="90000" rIns="90000" tIns="45000" bIns="45000">
            <a:noAutofit/>
          </a:bodyPr>
          <a:p>
            <a:pPr algn="ctr"/>
            <a:r>
              <a:rPr b="1" lang="en-IN" sz="1800" spc="-1" strike="noStrike">
                <a:latin typeface="Arial"/>
              </a:rPr>
              <a:t>Lockdown 2.0 caused an exponential growth in number of tweets</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a:noFill/>
          </a:ln>
        </p:spPr>
        <p:txBody>
          <a:bodyPr lIns="0" rIns="0" tIns="0" bIns="0" anchor="ctr">
            <a:noAutofit/>
          </a:bodyPr>
          <a:p>
            <a:pPr algn="ctr"/>
            <a:r>
              <a:rPr b="0" lang="en-IN" sz="4400" spc="-1" strike="noStrike">
                <a:latin typeface="Arial"/>
              </a:rPr>
              <a:t>ADVANTAGES</a:t>
            </a:r>
            <a:endParaRPr b="0" lang="en-IN" sz="4400" spc="-1" strike="noStrike">
              <a:latin typeface="Arial"/>
            </a:endParaRPr>
          </a:p>
        </p:txBody>
      </p:sp>
      <p:sp>
        <p:nvSpPr>
          <p:cNvPr id="60" name="TextShape 2"/>
          <p:cNvSpPr txBox="1"/>
          <p:nvPr/>
        </p:nvSpPr>
        <p:spPr>
          <a:xfrm>
            <a:off x="504000" y="1326600"/>
            <a:ext cx="9071640" cy="3288240"/>
          </a:xfrm>
          <a:prstGeom prst="rect">
            <a:avLst/>
          </a:prstGeom>
          <a:noFill/>
          <a:ln>
            <a:noFill/>
          </a:ln>
        </p:spPr>
        <p:txBody>
          <a:bodyPr lIns="0" rIns="0" tIns="0" bIns="0">
            <a:normAutofit fontScale="45000"/>
          </a:bodyPr>
          <a:p>
            <a:pPr marL="432000" indent="-324000">
              <a:spcBef>
                <a:spcPts val="1417"/>
              </a:spcBef>
              <a:buClr>
                <a:srgbClr val="000000"/>
              </a:buClr>
              <a:buFont typeface="StarSymbol"/>
              <a:buAutoNum type="arabicPeriod"/>
            </a:pPr>
            <a:r>
              <a:rPr b="0" lang="en-IN" sz="3200" spc="-1" strike="noStrike">
                <a:latin typeface="Arial"/>
              </a:rPr>
              <a:t>We have an interactive dashboard for visualizing the analysed data.</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The same project can be run on a different situation to analyse the sentiments of people with just changing the input dataset.</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The result of the project is quite lightweight and the dashboard hardly uses any computation.</a:t>
            </a:r>
            <a:endParaRPr b="0" lang="en-IN" sz="3200" spc="-1" strike="noStrike">
              <a:latin typeface="Arial"/>
            </a:endParaRPr>
          </a:p>
          <a:p>
            <a:pPr marL="432000" indent="-324000">
              <a:spcBef>
                <a:spcPts val="1417"/>
              </a:spcBef>
              <a:buClr>
                <a:srgbClr val="000000"/>
              </a:buClr>
              <a:buFont typeface="StarSymbol"/>
              <a:buAutoNum type="arabicPeriod"/>
            </a:pPr>
            <a:r>
              <a:rPr b="0" lang="en-IN" sz="3200" spc="-1" strike="noStrike">
                <a:latin typeface="Arial"/>
              </a:rPr>
              <a:t>The same dashboard can also be used to analyse other trends (hashtags and user mentions) which took place during the COVID-19.</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LibreOffice/6.4.3.2$Linux_X86_64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2020-07-15T19:20:20Z</dcterms:created>
  <dc:creator/>
  <dc:description/>
  <dc:language>en-IN</dc:language>
  <cp:lastModifiedBy/>
  <dcterms:modified xsi:type="dcterms:W3CDTF">2020-07-15T19:51:04Z</dcterms:modified>
  <cp:revision>3</cp:revision>
  <dc:subject/>
  <dc:title/>
</cp:coreProperties>
</file>