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0" r:id="rId2"/>
    <p:sldId id="257" r:id="rId3"/>
    <p:sldId id="261" r:id="rId4"/>
    <p:sldId id="262" r:id="rId5"/>
    <p:sldId id="259" r:id="rId6"/>
    <p:sldId id="263" r:id="rId7"/>
    <p:sldId id="264"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5DC16DD-3DE5-46A3-B03E-293B4E375108}" type="datetimeFigureOut">
              <a:rPr lang="en-US" smtClean="0"/>
              <a:t>7/14/2020</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A5E2E04-4A68-44E7-8A24-4E2625D38C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5E2E04-4A68-44E7-8A24-4E2625D38CB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12192000" cy="457200"/>
          </a:xfrm>
          <a:custGeom>
            <a:avLst/>
            <a:gdLst/>
            <a:ahLst/>
            <a:cxnLst/>
            <a:rect l="l" t="t" r="r" b="b"/>
            <a:pathLst>
              <a:path w="12192000" h="457200">
                <a:moveTo>
                  <a:pt x="12192000" y="0"/>
                </a:moveTo>
                <a:lnTo>
                  <a:pt x="0" y="0"/>
                </a:lnTo>
                <a:lnTo>
                  <a:pt x="0" y="457200"/>
                </a:lnTo>
                <a:lnTo>
                  <a:pt x="12192000" y="457200"/>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4125"/>
            <a:ext cx="12192000" cy="66675"/>
          </a:xfrm>
          <a:custGeom>
            <a:avLst/>
            <a:gdLst/>
            <a:ahLst/>
            <a:cxnLst/>
            <a:rect l="l" t="t" r="r" b="b"/>
            <a:pathLst>
              <a:path w="12192000" h="66675">
                <a:moveTo>
                  <a:pt x="12192000" y="0"/>
                </a:moveTo>
                <a:lnTo>
                  <a:pt x="0" y="0"/>
                </a:lnTo>
                <a:lnTo>
                  <a:pt x="0" y="66675"/>
                </a:lnTo>
                <a:lnTo>
                  <a:pt x="12192000" y="6667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5387" y="1738376"/>
            <a:ext cx="9966960" cy="0"/>
          </a:xfrm>
          <a:custGeom>
            <a:avLst/>
            <a:gdLst/>
            <a:ahLst/>
            <a:cxnLst/>
            <a:rect l="l" t="t" r="r" b="b"/>
            <a:pathLst>
              <a:path w="9966960">
                <a:moveTo>
                  <a:pt x="0" y="0"/>
                </a:moveTo>
                <a:lnTo>
                  <a:pt x="9966896" y="0"/>
                </a:lnTo>
              </a:path>
            </a:pathLst>
          </a:custGeom>
          <a:ln w="9534">
            <a:solidFill>
              <a:srgbClr val="7E7E7E"/>
            </a:solidFill>
          </a:ln>
        </p:spPr>
        <p:txBody>
          <a:bodyPr wrap="square" lIns="0" tIns="0" rIns="0" bIns="0" rtlCol="0"/>
          <a:lstStyle/>
          <a:p>
            <a:endParaRPr/>
          </a:p>
        </p:txBody>
      </p:sp>
      <p:sp>
        <p:nvSpPr>
          <p:cNvPr id="2" name="Holder 2"/>
          <p:cNvSpPr>
            <a:spLocks noGrp="1"/>
          </p:cNvSpPr>
          <p:nvPr>
            <p:ph type="title"/>
          </p:nvPr>
        </p:nvSpPr>
        <p:spPr>
          <a:xfrm>
            <a:off x="1148080" y="799401"/>
            <a:ext cx="9895839" cy="758190"/>
          </a:xfrm>
          <a:prstGeom prst="rect">
            <a:avLst/>
          </a:prstGeom>
        </p:spPr>
        <p:txBody>
          <a:bodyPr wrap="square" lIns="0" tIns="0" rIns="0" bIns="0">
            <a:spAutoFit/>
          </a:bodyPr>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023302" y="1956498"/>
            <a:ext cx="10145395" cy="31711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7/14/2020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91800" cy="1477328"/>
          </a:xfrm>
        </p:spPr>
        <p:txBody>
          <a:bodyPr/>
          <a:lstStyle/>
          <a:p>
            <a:r>
              <a:rPr lang="en-US" b="1" spc="-65" dirty="0" smtClean="0">
                <a:solidFill>
                  <a:srgbClr val="E38312"/>
                </a:solidFill>
                <a:latin typeface="Carlito"/>
                <a:cs typeface="Carlito"/>
              </a:rPr>
              <a:t>          IBM HACK CHALLENGE </a:t>
            </a:r>
            <a:br>
              <a:rPr lang="en-US" b="1" spc="-65" dirty="0" smtClean="0">
                <a:solidFill>
                  <a:srgbClr val="E38312"/>
                </a:solidFill>
                <a:latin typeface="Carlito"/>
                <a:cs typeface="Carlito"/>
              </a:rPr>
            </a:br>
            <a:r>
              <a:rPr lang="en-US" b="1" spc="-65" dirty="0" smtClean="0">
                <a:solidFill>
                  <a:srgbClr val="E38312"/>
                </a:solidFill>
                <a:latin typeface="Carlito"/>
                <a:cs typeface="Carlito"/>
              </a:rPr>
              <a:t> </a:t>
            </a:r>
            <a:r>
              <a:rPr lang="en-US" b="1" spc="-65" dirty="0" smtClean="0">
                <a:solidFill>
                  <a:srgbClr val="E38312"/>
                </a:solidFill>
                <a:latin typeface="Carlito"/>
                <a:cs typeface="Carlito"/>
              </a:rPr>
              <a:t>                         2020</a:t>
            </a:r>
            <a:endParaRPr lang="en-US" dirty="0"/>
          </a:p>
        </p:txBody>
      </p:sp>
      <p:sp>
        <p:nvSpPr>
          <p:cNvPr id="4" name="Rectangle 3"/>
          <p:cNvSpPr/>
          <p:nvPr/>
        </p:nvSpPr>
        <p:spPr>
          <a:xfrm>
            <a:off x="304800" y="2590800"/>
            <a:ext cx="11506200" cy="1928477"/>
          </a:xfrm>
          <a:prstGeom prst="rect">
            <a:avLst/>
          </a:prstGeom>
        </p:spPr>
        <p:txBody>
          <a:bodyPr wrap="square">
            <a:spAutoFit/>
          </a:bodyPr>
          <a:lstStyle/>
          <a:p>
            <a:pPr marL="12700">
              <a:lnSpc>
                <a:spcPts val="2135"/>
              </a:lnSpc>
              <a:spcBef>
                <a:spcPts val="100"/>
              </a:spcBef>
            </a:pPr>
            <a:r>
              <a:rPr lang="en-US" sz="2400" b="1" spc="5" dirty="0">
                <a:latin typeface="Carlito"/>
                <a:cs typeface="Carlito"/>
              </a:rPr>
              <a:t>Ministry </a:t>
            </a:r>
            <a:r>
              <a:rPr lang="en-US" sz="2400" b="1" dirty="0">
                <a:latin typeface="Carlito"/>
                <a:cs typeface="Carlito"/>
              </a:rPr>
              <a:t>/Organization </a:t>
            </a:r>
            <a:r>
              <a:rPr lang="en-US" sz="2400" b="1" spc="5" dirty="0" smtClean="0">
                <a:latin typeface="Carlito"/>
                <a:cs typeface="Carlito"/>
              </a:rPr>
              <a:t>name   : IBM ( International </a:t>
            </a:r>
            <a:r>
              <a:rPr lang="en-US" sz="2400" b="1" spc="5" dirty="0" err="1" smtClean="0">
                <a:latin typeface="Carlito"/>
                <a:cs typeface="Carlito"/>
              </a:rPr>
              <a:t>Bussiness</a:t>
            </a:r>
            <a:r>
              <a:rPr lang="en-US" sz="2400" b="1" spc="5" dirty="0" smtClean="0">
                <a:latin typeface="Carlito"/>
                <a:cs typeface="Carlito"/>
              </a:rPr>
              <a:t> Machines )</a:t>
            </a:r>
          </a:p>
          <a:p>
            <a:pPr marL="12700">
              <a:lnSpc>
                <a:spcPts val="2135"/>
              </a:lnSpc>
              <a:spcBef>
                <a:spcPts val="100"/>
              </a:spcBef>
            </a:pPr>
            <a:endParaRPr lang="en-US" sz="2400" dirty="0">
              <a:latin typeface="Arial"/>
              <a:cs typeface="Arial"/>
            </a:endParaRPr>
          </a:p>
          <a:p>
            <a:pPr marL="12700">
              <a:lnSpc>
                <a:spcPts val="2135"/>
              </a:lnSpc>
              <a:tabLst>
                <a:tab pos="1572260" algn="l"/>
              </a:tabLst>
            </a:pPr>
            <a:r>
              <a:rPr lang="en-US" sz="2400" b="1" spc="-40" dirty="0">
                <a:latin typeface="Carlito"/>
                <a:cs typeface="Carlito"/>
              </a:rPr>
              <a:t>Team</a:t>
            </a:r>
            <a:r>
              <a:rPr lang="en-US" sz="2400" b="1" dirty="0">
                <a:latin typeface="Carlito"/>
                <a:cs typeface="Carlito"/>
              </a:rPr>
              <a:t> </a:t>
            </a:r>
            <a:r>
              <a:rPr lang="en-US" sz="2400" b="1" spc="10" dirty="0">
                <a:latin typeface="Carlito"/>
                <a:cs typeface="Carlito"/>
              </a:rPr>
              <a:t>name	</a:t>
            </a:r>
            <a:r>
              <a:rPr lang="en-US" sz="2400" b="1" spc="10" dirty="0" smtClean="0">
                <a:latin typeface="Carlito"/>
                <a:cs typeface="Carlito"/>
              </a:rPr>
              <a:t>                             </a:t>
            </a:r>
            <a:r>
              <a:rPr lang="en-US" sz="2400" b="1" dirty="0" smtClean="0">
                <a:latin typeface="Carlito"/>
                <a:cs typeface="Carlito"/>
              </a:rPr>
              <a:t>:</a:t>
            </a:r>
            <a:r>
              <a:rPr lang="en-US" sz="2400" b="1" spc="20" dirty="0" smtClean="0">
                <a:latin typeface="Carlito"/>
                <a:cs typeface="Carlito"/>
              </a:rPr>
              <a:t> </a:t>
            </a:r>
            <a:r>
              <a:rPr lang="en-US" sz="2400" b="1" spc="-5" dirty="0" smtClean="0">
                <a:latin typeface="Arial"/>
                <a:cs typeface="Arial"/>
              </a:rPr>
              <a:t>AlphaMARS</a:t>
            </a:r>
          </a:p>
          <a:p>
            <a:pPr marL="12700">
              <a:lnSpc>
                <a:spcPts val="2135"/>
              </a:lnSpc>
              <a:tabLst>
                <a:tab pos="1572260" algn="l"/>
              </a:tabLst>
            </a:pPr>
            <a:endParaRPr lang="en-US" sz="2400" dirty="0">
              <a:latin typeface="Arial"/>
              <a:cs typeface="Arial"/>
            </a:endParaRPr>
          </a:p>
          <a:p>
            <a:pPr marL="1880870" marR="5080" indent="-1868170">
              <a:lnSpc>
                <a:spcPct val="100800"/>
              </a:lnSpc>
            </a:pPr>
            <a:r>
              <a:rPr lang="en-US" sz="2400" b="1" spc="-40" dirty="0">
                <a:latin typeface="Carlito"/>
                <a:cs typeface="Carlito"/>
              </a:rPr>
              <a:t>Team </a:t>
            </a:r>
            <a:r>
              <a:rPr lang="en-US" sz="2400" b="1" spc="5" dirty="0" smtClean="0">
                <a:latin typeface="Carlito"/>
                <a:cs typeface="Carlito"/>
              </a:rPr>
              <a:t>Members                         : Ritul Kumar Sharma , Ankit Sharma , Shubham</a:t>
            </a:r>
          </a:p>
          <a:p>
            <a:pPr marL="1880870" marR="5080" indent="-1868170">
              <a:lnSpc>
                <a:spcPct val="100800"/>
              </a:lnSpc>
            </a:pPr>
            <a:r>
              <a:rPr lang="en-IN" sz="2400" dirty="0" smtClean="0">
                <a:latin typeface="Arial"/>
                <a:cs typeface="Arial"/>
              </a:rPr>
              <a:t>                                                                                                                        </a:t>
            </a:r>
            <a:r>
              <a:rPr lang="en-US" sz="2400" b="1" spc="5" dirty="0" smtClean="0">
                <a:latin typeface="Carlito"/>
                <a:cs typeface="Carlito"/>
              </a:rPr>
              <a:t>Sinha</a:t>
            </a:r>
            <a:r>
              <a:rPr lang="en-IN" sz="2400" dirty="0" smtClean="0">
                <a:latin typeface="Arial"/>
                <a:cs typeface="Arial"/>
              </a:rPr>
              <a:t>                                                               </a:t>
            </a:r>
            <a:endParaRPr lang="en-US" sz="2400" dirty="0">
              <a:latin typeface="Arial"/>
              <a:cs typeface="Arial"/>
            </a:endParaRPr>
          </a:p>
        </p:txBody>
      </p:sp>
      <p:sp>
        <p:nvSpPr>
          <p:cNvPr id="5" name="object 8"/>
          <p:cNvSpPr txBox="1"/>
          <p:nvPr/>
        </p:nvSpPr>
        <p:spPr>
          <a:xfrm>
            <a:off x="304800" y="4572000"/>
            <a:ext cx="10820400" cy="1642116"/>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5875" rIns="0" bIns="0" rtlCol="0">
            <a:spAutoFit/>
          </a:bodyPr>
          <a:lstStyle/>
          <a:p>
            <a:pPr marL="12700">
              <a:lnSpc>
                <a:spcPct val="100000"/>
              </a:lnSpc>
              <a:spcBef>
                <a:spcPts val="125"/>
              </a:spcBef>
            </a:pPr>
            <a:r>
              <a:rPr sz="2800" b="1" u="heavy" spc="-5" smtClean="0">
                <a:uFill>
                  <a:solidFill>
                    <a:srgbClr val="000000"/>
                  </a:solidFill>
                </a:uFill>
                <a:latin typeface="Arial"/>
                <a:cs typeface="Arial"/>
              </a:rPr>
              <a:t>Problem</a:t>
            </a:r>
            <a:r>
              <a:rPr sz="2800" b="1" u="heavy" spc="-90" smtClean="0">
                <a:uFill>
                  <a:solidFill>
                    <a:srgbClr val="000000"/>
                  </a:solidFill>
                </a:uFill>
                <a:latin typeface="Arial"/>
                <a:cs typeface="Arial"/>
              </a:rPr>
              <a:t> </a:t>
            </a:r>
            <a:r>
              <a:rPr sz="2800" b="1" u="heavy" spc="-15">
                <a:uFill>
                  <a:solidFill>
                    <a:srgbClr val="000000"/>
                  </a:solidFill>
                </a:uFill>
                <a:latin typeface="Arial"/>
                <a:cs typeface="Arial"/>
              </a:rPr>
              <a:t>Statement</a:t>
            </a:r>
            <a:r>
              <a:rPr sz="2800" b="1" u="heavy" spc="-15" smtClean="0">
                <a:uFill>
                  <a:solidFill>
                    <a:srgbClr val="000000"/>
                  </a:solidFill>
                </a:uFill>
                <a:latin typeface="Arial"/>
                <a:cs typeface="Arial"/>
              </a:rPr>
              <a:t>:</a:t>
            </a:r>
            <a:r>
              <a:rPr lang="en-IN" sz="2800" b="1" u="heavy" spc="-15" dirty="0" smtClean="0">
                <a:uFill>
                  <a:solidFill>
                    <a:srgbClr val="000000"/>
                  </a:solidFill>
                </a:uFill>
                <a:latin typeface="Arial"/>
                <a:cs typeface="Arial"/>
              </a:rPr>
              <a:t> </a:t>
            </a:r>
          </a:p>
          <a:p>
            <a:pPr marL="12700">
              <a:lnSpc>
                <a:spcPct val="100000"/>
              </a:lnSpc>
              <a:spcBef>
                <a:spcPts val="125"/>
              </a:spcBef>
            </a:pPr>
            <a:r>
              <a:rPr lang="en-US" sz="2800" b="1" spc="10" dirty="0" smtClean="0">
                <a:latin typeface="Carlito"/>
                <a:cs typeface="Carlito"/>
              </a:rPr>
              <a:t>Predicting the Energy output of Wind turbines based on </a:t>
            </a:r>
            <a:r>
              <a:rPr lang="en-US" sz="2800" b="1" spc="10" dirty="0" smtClean="0">
                <a:latin typeface="Carlito"/>
                <a:cs typeface="Carlito"/>
              </a:rPr>
              <a:t>weather Condition.</a:t>
            </a:r>
            <a:endParaRPr lang="en-IN" sz="2800" b="1" u="heavy" spc="-15" dirty="0" smtClean="0">
              <a:uFill>
                <a:solidFill>
                  <a:srgbClr val="000000"/>
                </a:solidFill>
              </a:uFill>
              <a:latin typeface="Arial"/>
              <a:cs typeface="Arial"/>
            </a:endParaRPr>
          </a:p>
          <a:p>
            <a:pPr marL="12700">
              <a:lnSpc>
                <a:spcPct val="100000"/>
              </a:lnSpc>
              <a:spcBef>
                <a:spcPts val="125"/>
              </a:spcBef>
            </a:pPr>
            <a:endParaRPr sz="2000">
              <a:latin typeface="Arial"/>
              <a:cs typeface="Arial"/>
            </a:endParaRPr>
          </a:p>
        </p:txBody>
      </p:sp>
      <p:pic>
        <p:nvPicPr>
          <p:cNvPr id="3074" name="Picture 2" descr="Have you still registered for the IBM Hack Challenge 2020? - CIOL"/>
          <p:cNvPicPr>
            <a:picLocks noChangeAspect="1" noChangeArrowheads="1"/>
          </p:cNvPicPr>
          <p:nvPr/>
        </p:nvPicPr>
        <p:blipFill>
          <a:blip r:embed="rId3"/>
          <a:srcRect/>
          <a:stretch>
            <a:fillRect/>
          </a:stretch>
        </p:blipFill>
        <p:spPr bwMode="auto">
          <a:xfrm>
            <a:off x="8534400" y="152400"/>
            <a:ext cx="3524249" cy="2209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6972" y="896556"/>
            <a:ext cx="2512695" cy="758190"/>
          </a:xfrm>
          <a:prstGeom prst="rect">
            <a:avLst/>
          </a:prstGeom>
        </p:spPr>
        <p:txBody>
          <a:bodyPr vert="horz" wrap="square" lIns="0" tIns="13335" rIns="0" bIns="0" rtlCol="0">
            <a:spAutoFit/>
          </a:bodyPr>
          <a:lstStyle/>
          <a:p>
            <a:pPr marL="12700">
              <a:lnSpc>
                <a:spcPct val="100000"/>
              </a:lnSpc>
              <a:spcBef>
                <a:spcPts val="105"/>
              </a:spcBef>
            </a:pPr>
            <a:r>
              <a:rPr spc="-95" dirty="0">
                <a:solidFill>
                  <a:srgbClr val="404040"/>
                </a:solidFill>
              </a:rPr>
              <a:t>S</a:t>
            </a:r>
            <a:r>
              <a:rPr spc="-200" dirty="0">
                <a:solidFill>
                  <a:srgbClr val="404040"/>
                </a:solidFill>
              </a:rPr>
              <a:t>O</a:t>
            </a:r>
            <a:r>
              <a:rPr spc="-560" dirty="0">
                <a:solidFill>
                  <a:srgbClr val="404040"/>
                </a:solidFill>
              </a:rPr>
              <a:t>L</a:t>
            </a:r>
            <a:r>
              <a:rPr spc="-114" dirty="0">
                <a:solidFill>
                  <a:srgbClr val="404040"/>
                </a:solidFill>
              </a:rPr>
              <a:t>U</a:t>
            </a:r>
            <a:r>
              <a:rPr spc="-535" dirty="0">
                <a:solidFill>
                  <a:srgbClr val="404040"/>
                </a:solidFill>
              </a:rPr>
              <a:t>T</a:t>
            </a:r>
            <a:r>
              <a:rPr spc="-295" dirty="0">
                <a:solidFill>
                  <a:srgbClr val="404040"/>
                </a:solidFill>
              </a:rPr>
              <a:t>I</a:t>
            </a:r>
            <a:r>
              <a:rPr spc="-160" dirty="0">
                <a:solidFill>
                  <a:srgbClr val="404040"/>
                </a:solidFill>
              </a:rPr>
              <a:t>O</a:t>
            </a:r>
            <a:r>
              <a:rPr dirty="0">
                <a:solidFill>
                  <a:srgbClr val="404040"/>
                </a:solidFill>
              </a:rPr>
              <a:t>N</a:t>
            </a:r>
          </a:p>
        </p:txBody>
      </p:sp>
      <p:sp>
        <p:nvSpPr>
          <p:cNvPr id="4" name="object 4"/>
          <p:cNvSpPr txBox="1"/>
          <p:nvPr/>
        </p:nvSpPr>
        <p:spPr>
          <a:xfrm>
            <a:off x="1180782" y="1833244"/>
            <a:ext cx="9687560" cy="1599284"/>
          </a:xfrm>
          <a:prstGeom prst="rect">
            <a:avLst/>
          </a:prstGeom>
        </p:spPr>
        <p:txBody>
          <a:bodyPr vert="horz" wrap="square" lIns="0" tIns="47625" rIns="0" bIns="0" rtlCol="0">
            <a:spAutoFit/>
          </a:bodyPr>
          <a:lstStyle/>
          <a:p>
            <a:pPr marL="12700" marR="5080">
              <a:lnSpc>
                <a:spcPct val="89700"/>
              </a:lnSpc>
              <a:spcBef>
                <a:spcPts val="375"/>
              </a:spcBef>
            </a:pPr>
            <a:r>
              <a:rPr lang="en-US" sz="1600" dirty="0" smtClean="0"/>
              <a:t>We all know that it looks very simple but it is more complex and challenging than we think. Accurate and reliable wind speed forecasts are a significant challenge due to its high rates of change, highly nonlinear behavior with no typical patterns, and dependency on </a:t>
            </a:r>
            <a:r>
              <a:rPr lang="en-US" sz="1600" b="1" dirty="0" smtClean="0"/>
              <a:t>elevation, terrain, atmospheric pressure, and temperature,</a:t>
            </a:r>
            <a:r>
              <a:rPr lang="en-US" sz="1600" dirty="0" smtClean="0"/>
              <a:t> which results in large uncertainties of wind speeds. This makes it difficult for any machine learning model to figure out a pattern and give an accurate prediction. We made it easy to interpret this problem as time series forecasting problem because the wind follows a particular pattern for a certain period for like a day, month or year. </a:t>
            </a:r>
            <a:r>
              <a:rPr lang="en-US" sz="1600" b="1" dirty="0" smtClean="0"/>
              <a:t>Long Short-Term Memory (LSTM) </a:t>
            </a:r>
            <a:r>
              <a:rPr lang="en-US" sz="1600" dirty="0" smtClean="0"/>
              <a:t>machine learning model</a:t>
            </a:r>
            <a:endParaRPr sz="1600">
              <a:latin typeface="Carlito"/>
              <a:cs typeface="Carlito"/>
            </a:endParaRPr>
          </a:p>
        </p:txBody>
      </p:sp>
      <p:sp>
        <p:nvSpPr>
          <p:cNvPr id="5" name="object 5"/>
          <p:cNvSpPr txBox="1"/>
          <p:nvPr/>
        </p:nvSpPr>
        <p:spPr>
          <a:xfrm>
            <a:off x="1176972" y="3643947"/>
            <a:ext cx="8043228" cy="2342308"/>
          </a:xfrm>
          <a:prstGeom prst="rect">
            <a:avLst/>
          </a:prstGeom>
        </p:spPr>
        <p:txBody>
          <a:bodyPr vert="horz" wrap="square" lIns="0" tIns="13335" rIns="0" bIns="0" rtlCol="0">
            <a:spAutoFit/>
          </a:bodyPr>
          <a:lstStyle/>
          <a:p>
            <a:pPr marL="12700">
              <a:lnSpc>
                <a:spcPct val="100000"/>
              </a:lnSpc>
              <a:spcBef>
                <a:spcPts val="105"/>
              </a:spcBef>
            </a:pPr>
            <a:r>
              <a:rPr sz="4800" u="heavy" spc="-345" dirty="0">
                <a:solidFill>
                  <a:srgbClr val="404040"/>
                </a:solidFill>
                <a:uFill>
                  <a:solidFill>
                    <a:srgbClr val="404040"/>
                  </a:solidFill>
                </a:uFill>
                <a:latin typeface="Trebuchet MS"/>
                <a:cs typeface="Trebuchet MS"/>
              </a:rPr>
              <a:t>TECHNOLOGY</a:t>
            </a:r>
            <a:r>
              <a:rPr sz="4800" u="heavy" spc="-755" dirty="0">
                <a:solidFill>
                  <a:srgbClr val="404040"/>
                </a:solidFill>
                <a:uFill>
                  <a:solidFill>
                    <a:srgbClr val="404040"/>
                  </a:solidFill>
                </a:uFill>
                <a:latin typeface="Trebuchet MS"/>
                <a:cs typeface="Trebuchet MS"/>
              </a:rPr>
              <a:t> </a:t>
            </a:r>
            <a:r>
              <a:rPr sz="4800" u="heavy" spc="-250" dirty="0">
                <a:solidFill>
                  <a:srgbClr val="404040"/>
                </a:solidFill>
                <a:uFill>
                  <a:solidFill>
                    <a:srgbClr val="404040"/>
                  </a:solidFill>
                </a:uFill>
                <a:latin typeface="Trebuchet MS"/>
                <a:cs typeface="Trebuchet MS"/>
              </a:rPr>
              <a:t>SIMPLIFICATION</a:t>
            </a:r>
            <a:endParaRPr sz="4800">
              <a:latin typeface="Trebuchet MS"/>
              <a:cs typeface="Trebuchet MS"/>
            </a:endParaRPr>
          </a:p>
          <a:p>
            <a:pPr marL="479425" indent="-287020">
              <a:lnSpc>
                <a:spcPct val="100000"/>
              </a:lnSpc>
              <a:spcBef>
                <a:spcPts val="2800"/>
              </a:spcBef>
              <a:buFont typeface="Wingdings"/>
              <a:buChar char=""/>
              <a:tabLst>
                <a:tab pos="480059" algn="l"/>
              </a:tabLst>
            </a:pPr>
            <a:r>
              <a:rPr lang="en-US" sz="2000" b="1" dirty="0" smtClean="0"/>
              <a:t>Project Requirements:</a:t>
            </a:r>
            <a:r>
              <a:rPr lang="en-US" sz="2000" dirty="0" smtClean="0"/>
              <a:t> Python, IBM Cloud, IBM Watson;</a:t>
            </a:r>
            <a:endParaRPr sz="2000">
              <a:latin typeface="Carlito"/>
              <a:cs typeface="Carlito"/>
            </a:endParaRPr>
          </a:p>
          <a:p>
            <a:pPr marL="479425" indent="-287020">
              <a:lnSpc>
                <a:spcPct val="100000"/>
              </a:lnSpc>
              <a:spcBef>
                <a:spcPts val="15"/>
              </a:spcBef>
              <a:buFont typeface="Wingdings"/>
              <a:buChar char=""/>
              <a:tabLst>
                <a:tab pos="480059" algn="l"/>
              </a:tabLst>
            </a:pPr>
            <a:r>
              <a:rPr lang="en-US" sz="2000" b="1" dirty="0" smtClean="0"/>
              <a:t>Functional Requirements:</a:t>
            </a:r>
            <a:r>
              <a:rPr lang="en-US" sz="2000" dirty="0" smtClean="0"/>
              <a:t> IBM cloud;</a:t>
            </a:r>
            <a:endParaRPr sz="200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Technical Requirements:</a:t>
            </a:r>
            <a:r>
              <a:rPr lang="en-US" sz="2000" dirty="0" smtClean="0"/>
              <a:t> ML,WATSON STUDIO,PYTHON;</a:t>
            </a:r>
            <a:r>
              <a:rPr sz="2000" spc="-25" smtClean="0">
                <a:latin typeface="Carlito"/>
                <a:cs typeface="Carlito"/>
              </a:rPr>
              <a:t> </a:t>
            </a:r>
            <a:endParaRPr lang="en-IN" sz="2000" spc="-25" dirty="0" smtClean="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Software Requirements:</a:t>
            </a:r>
            <a:r>
              <a:rPr lang="en-US" sz="2000" dirty="0" smtClean="0"/>
              <a:t> Watson assistant, PYTHON;</a:t>
            </a:r>
            <a:endParaRPr sz="20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Investigation:-</a:t>
            </a:r>
            <a:endParaRPr lang="en-US" dirty="0"/>
          </a:p>
        </p:txBody>
      </p:sp>
      <p:sp>
        <p:nvSpPr>
          <p:cNvPr id="3" name="Text Placeholder 2"/>
          <p:cNvSpPr>
            <a:spLocks noGrp="1"/>
          </p:cNvSpPr>
          <p:nvPr>
            <p:ph type="body" idx="1"/>
          </p:nvPr>
        </p:nvSpPr>
        <p:spPr>
          <a:xfrm>
            <a:off x="228600" y="1956498"/>
            <a:ext cx="10940097" cy="4596702"/>
          </a:xfrm>
        </p:spPr>
        <p:txBody>
          <a:bodyPr/>
          <a:lstStyle/>
          <a:p>
            <a:r>
              <a:rPr lang="en-US" b="1" u="sng" dirty="0" smtClean="0"/>
              <a:t>Experiment 1: </a:t>
            </a:r>
            <a:r>
              <a:rPr lang="en-US" b="1" dirty="0" smtClean="0"/>
              <a:t/>
            </a:r>
            <a:br>
              <a:rPr lang="en-US" b="1" dirty="0" smtClean="0"/>
            </a:br>
            <a:r>
              <a:rPr lang="en-US" sz="1600" dirty="0" smtClean="0">
                <a:latin typeface="Arial" pitchFamily="34" charset="0"/>
                <a:cs typeface="Arial" pitchFamily="34" charset="0"/>
              </a:rPr>
              <a:t>Six years hourly data was divided into 70-30 train test batch for this experiment. That means 4 years of data was used to predict 2 years of wind power generation. Good result with root mean square error(RMSE) 1.242 and Variance 0.984 was observed for this experiment</a:t>
            </a:r>
            <a:r>
              <a:rPr lang="en-US" sz="1600" dirty="0" smtClean="0">
                <a:latin typeface="Arial" pitchFamily="34" charset="0"/>
                <a:cs typeface="Arial" pitchFamily="34" charset="0"/>
              </a:rPr>
              <a:t>.</a:t>
            </a:r>
          </a:p>
          <a:p>
            <a:endParaRPr lang="en-US" sz="1600" b="1" dirty="0">
              <a:latin typeface="Arial" pitchFamily="34" charset="0"/>
              <a:cs typeface="Arial" pitchFamily="34" charset="0"/>
            </a:endParaRPr>
          </a:p>
        </p:txBody>
      </p:sp>
      <p:pic>
        <p:nvPicPr>
          <p:cNvPr id="4" name="Picture 3" descr="Screenshot (98).png"/>
          <p:cNvPicPr>
            <a:picLocks noChangeAspect="1"/>
          </p:cNvPicPr>
          <p:nvPr/>
        </p:nvPicPr>
        <p:blipFill>
          <a:blip r:embed="rId2"/>
          <a:stretch>
            <a:fillRect/>
          </a:stretch>
        </p:blipFill>
        <p:spPr>
          <a:xfrm>
            <a:off x="1295400" y="3048000"/>
            <a:ext cx="9448800" cy="3124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10711497" cy="2031325"/>
          </a:xfrm>
        </p:spPr>
        <p:txBody>
          <a:bodyPr/>
          <a:lstStyle/>
          <a:p>
            <a:r>
              <a:rPr lang="en-US" sz="2800" b="1" dirty="0" smtClean="0"/>
              <a:t> </a:t>
            </a:r>
            <a:r>
              <a:rPr lang="en-US" sz="2800" b="1" dirty="0" smtClean="0"/>
              <a:t>                                            </a:t>
            </a:r>
            <a:r>
              <a:rPr lang="en-US" sz="2800" b="1" u="sng" dirty="0" smtClean="0"/>
              <a:t>Experiment </a:t>
            </a:r>
            <a:r>
              <a:rPr lang="en-US" sz="2800" b="1" u="sng" dirty="0" smtClean="0"/>
              <a:t>2:</a:t>
            </a:r>
            <a:r>
              <a:rPr lang="en-US" sz="2800" b="1" i="1" dirty="0" smtClean="0"/>
              <a:t> </a:t>
            </a:r>
            <a:endParaRPr lang="en-US" sz="2800" b="1" i="1" dirty="0" smtClean="0"/>
          </a:p>
          <a:p>
            <a:endParaRPr lang="en-US" sz="2800" b="1" i="1" dirty="0" smtClean="0"/>
          </a:p>
          <a:p>
            <a:r>
              <a:rPr lang="en-US" dirty="0" smtClean="0">
                <a:latin typeface="Arial" pitchFamily="34" charset="0"/>
                <a:cs typeface="Arial" pitchFamily="34" charset="0"/>
              </a:rPr>
              <a:t>Six years hourly data was divided into 60-40 train test batch for this experiment. That means 3 years of data was used to predict 3 years of wind power generation. Good result with RMSE of 1.667 and Variance 0.969 was observed for this experiment</a:t>
            </a:r>
            <a:r>
              <a:rPr lang="en-US" sz="2000" dirty="0" smtClean="0">
                <a:latin typeface="Arial" pitchFamily="34" charset="0"/>
                <a:cs typeface="Arial" pitchFamily="34" charset="0"/>
              </a:rPr>
              <a:t>.</a:t>
            </a:r>
          </a:p>
          <a:p>
            <a:endParaRPr lang="en-US" sz="2000" b="1" i="1" dirty="0">
              <a:latin typeface="Arial" pitchFamily="34" charset="0"/>
              <a:cs typeface="Arial" pitchFamily="34" charset="0"/>
            </a:endParaRPr>
          </a:p>
        </p:txBody>
      </p:sp>
      <p:pic>
        <p:nvPicPr>
          <p:cNvPr id="4" name="Picture 3" descr="Screenshot (99).png"/>
          <p:cNvPicPr>
            <a:picLocks noChangeAspect="1"/>
          </p:cNvPicPr>
          <p:nvPr/>
        </p:nvPicPr>
        <p:blipFill>
          <a:blip r:embed="rId2"/>
          <a:stretch>
            <a:fillRect/>
          </a:stretch>
        </p:blipFill>
        <p:spPr>
          <a:xfrm>
            <a:off x="838200" y="2590801"/>
            <a:ext cx="10287000" cy="36722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295400"/>
            <a:ext cx="10284142" cy="5737468"/>
          </a:xfrm>
          <a:prstGeom prst="rect">
            <a:avLst/>
          </a:prstGeom>
        </p:spPr>
        <p:txBody>
          <a:bodyPr vert="horz" wrap="square" lIns="0" tIns="12700" rIns="0" bIns="0" rtlCol="0">
            <a:spAutoFit/>
          </a:bodyPr>
          <a:lstStyle/>
          <a:p>
            <a:pPr>
              <a:lnSpc>
                <a:spcPct val="100000"/>
              </a:lnSpc>
              <a:buFont typeface="Wingdings"/>
              <a:buChar char=""/>
            </a:pPr>
            <a:r>
              <a:rPr lang="en-US" sz="2000" dirty="0" smtClean="0"/>
              <a:t>Once the wind turbine is built the energy it produces does not cause green house gases or other pollutants. </a:t>
            </a:r>
          </a:p>
          <a:p>
            <a:pPr>
              <a:lnSpc>
                <a:spcPct val="100000"/>
              </a:lnSpc>
              <a:buFont typeface="Wingdings"/>
              <a:buChar char=""/>
            </a:pPr>
            <a:r>
              <a:rPr lang="en-US" sz="2000" dirty="0" smtClean="0"/>
              <a:t>Wind turbines have a role to play in both the developed and third world.</a:t>
            </a:r>
          </a:p>
          <a:p>
            <a:pPr>
              <a:lnSpc>
                <a:spcPct val="100000"/>
              </a:lnSpc>
              <a:buFont typeface="Wingdings"/>
              <a:buChar char=""/>
            </a:pPr>
            <a:r>
              <a:rPr lang="en-US" sz="2000" dirty="0" smtClean="0"/>
              <a:t>Remote areas that are not connected to the power grid can use wind turbines to produce their own electricity.</a:t>
            </a:r>
          </a:p>
          <a:p>
            <a:pPr>
              <a:lnSpc>
                <a:spcPct val="100000"/>
              </a:lnSpc>
              <a:buFont typeface="Wingdings"/>
              <a:buChar char=""/>
            </a:pPr>
            <a:r>
              <a:rPr lang="en-US" sz="2000" dirty="0" smtClean="0"/>
              <a:t>Many people find wind farms an interesting feature of the landscape.</a:t>
            </a:r>
          </a:p>
          <a:p>
            <a:pPr>
              <a:lnSpc>
                <a:spcPct val="100000"/>
              </a:lnSpc>
            </a:pPr>
            <a:r>
              <a:rPr lang="en-IN" sz="2000" dirty="0">
                <a:latin typeface="Carlito"/>
                <a:cs typeface="Carlito"/>
              </a:rPr>
              <a:t> </a:t>
            </a:r>
            <a:r>
              <a:rPr lang="en-IN" sz="2000" dirty="0" smtClean="0">
                <a:latin typeface="Carlito"/>
                <a:cs typeface="Carlito"/>
              </a:rPr>
              <a:t>                                             </a:t>
            </a:r>
            <a:r>
              <a:rPr lang="en-US" sz="4400" b="1" u="sng" dirty="0" err="1" smtClean="0">
                <a:latin typeface="Carlito"/>
              </a:rPr>
              <a:t>Applicatons</a:t>
            </a:r>
            <a:r>
              <a:rPr lang="en-US" sz="4400" b="1" u="sng" dirty="0" smtClean="0">
                <a:latin typeface="Carlito"/>
              </a:rPr>
              <a:t>:</a:t>
            </a:r>
          </a:p>
          <a:p>
            <a:pPr>
              <a:lnSpc>
                <a:spcPct val="100000"/>
              </a:lnSpc>
            </a:pPr>
            <a:r>
              <a:rPr lang="en-US" sz="2000" dirty="0" smtClean="0">
                <a:latin typeface="Arial" pitchFamily="34" charset="0"/>
                <a:cs typeface="Arial" pitchFamily="34" charset="0"/>
              </a:rPr>
              <a:t>As we all know Renewable energy is the future of energy and wind mills is one that would be mostly used as a renewable source of energy because it takes less space as compared to others, more efficient and doesn't harm the environment in any way, that's why this system will be high in demand for cost reduction in construction and maintenance when constructing it according to the whether of the given place and will also help in increasing the efficiency of the energy output</a:t>
            </a:r>
            <a:endParaRPr lang="en-US" sz="2000" b="1" dirty="0" smtClean="0">
              <a:latin typeface="Arial" pitchFamily="34" charset="0"/>
              <a:cs typeface="Arial" pitchFamily="34" charset="0"/>
            </a:endParaRPr>
          </a:p>
          <a:p>
            <a:pPr>
              <a:lnSpc>
                <a:spcPct val="100000"/>
              </a:lnSpc>
            </a:pPr>
            <a:endParaRPr lang="en-US" sz="4400" b="1" dirty="0" smtClean="0">
              <a:latin typeface="Carlito"/>
            </a:endParaRPr>
          </a:p>
          <a:p>
            <a:pPr>
              <a:lnSpc>
                <a:spcPct val="100000"/>
              </a:lnSpc>
            </a:pPr>
            <a:endParaRPr sz="4400" b="1">
              <a:latin typeface="Carlito"/>
              <a:cs typeface="Carlito"/>
            </a:endParaRPr>
          </a:p>
        </p:txBody>
      </p:sp>
      <p:sp>
        <p:nvSpPr>
          <p:cNvPr id="3" name="object 3"/>
          <p:cNvSpPr txBox="1"/>
          <p:nvPr/>
        </p:nvSpPr>
        <p:spPr>
          <a:xfrm>
            <a:off x="5503290" y="6560819"/>
            <a:ext cx="12001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Carlito"/>
                <a:cs typeface="Carlito"/>
              </a:rPr>
              <a:t>THANKS FOR </a:t>
            </a:r>
            <a:r>
              <a:rPr sz="900" spc="5" dirty="0">
                <a:solidFill>
                  <a:srgbClr val="FFFFFF"/>
                </a:solidFill>
                <a:latin typeface="Carlito"/>
                <a:cs typeface="Carlito"/>
              </a:rPr>
              <a:t>YOUR</a:t>
            </a:r>
            <a:r>
              <a:rPr sz="900" spc="-130" dirty="0">
                <a:solidFill>
                  <a:srgbClr val="FFFFFF"/>
                </a:solidFill>
                <a:latin typeface="Carlito"/>
                <a:cs typeface="Carlito"/>
              </a:rPr>
              <a:t> </a:t>
            </a:r>
            <a:r>
              <a:rPr sz="900" spc="15" dirty="0">
                <a:solidFill>
                  <a:srgbClr val="FFFFFF"/>
                </a:solidFill>
                <a:latin typeface="Carlito"/>
                <a:cs typeface="Carlito"/>
              </a:rPr>
              <a:t>TIME</a:t>
            </a:r>
            <a:endParaRPr sz="900">
              <a:latin typeface="Carlito"/>
              <a:cs typeface="Carlito"/>
            </a:endParaRPr>
          </a:p>
        </p:txBody>
      </p:sp>
      <p:sp>
        <p:nvSpPr>
          <p:cNvPr id="4" name="object 4"/>
          <p:cNvSpPr txBox="1">
            <a:spLocks noGrp="1"/>
          </p:cNvSpPr>
          <p:nvPr>
            <p:ph type="title"/>
          </p:nvPr>
        </p:nvSpPr>
        <p:spPr>
          <a:xfrm>
            <a:off x="3352800" y="304800"/>
            <a:ext cx="3285490" cy="758190"/>
          </a:xfrm>
          <a:prstGeom prst="rect">
            <a:avLst/>
          </a:prstGeom>
        </p:spPr>
        <p:txBody>
          <a:bodyPr vert="horz" wrap="square" lIns="0" tIns="13335" rIns="0" bIns="0" rtlCol="0">
            <a:spAutoFit/>
          </a:bodyPr>
          <a:lstStyle/>
          <a:p>
            <a:pPr marL="12700">
              <a:lnSpc>
                <a:spcPct val="100000"/>
              </a:lnSpc>
              <a:spcBef>
                <a:spcPts val="105"/>
              </a:spcBef>
            </a:pPr>
            <a:r>
              <a:rPr spc="-60" dirty="0"/>
              <a:t>A</a:t>
            </a:r>
            <a:r>
              <a:rPr spc="-100" dirty="0"/>
              <a:t>D</a:t>
            </a:r>
            <a:r>
              <a:rPr spc="-425" dirty="0"/>
              <a:t>V</a:t>
            </a:r>
            <a:r>
              <a:rPr spc="-65" dirty="0"/>
              <a:t>A</a:t>
            </a:r>
            <a:r>
              <a:rPr spc="-135" dirty="0"/>
              <a:t>N</a:t>
            </a:r>
            <a:r>
              <a:rPr spc="-915" dirty="0"/>
              <a:t>T</a:t>
            </a:r>
            <a:r>
              <a:rPr spc="-170" dirty="0"/>
              <a:t>A</a:t>
            </a:r>
            <a:r>
              <a:rPr spc="-285" dirty="0"/>
              <a:t>G</a:t>
            </a:r>
            <a:r>
              <a:rPr spc="-320" dirty="0"/>
              <a:t>E</a:t>
            </a:r>
            <a:r>
              <a:rPr spc="-135" dirty="0"/>
              <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9895839" cy="1292662"/>
          </a:xfrm>
        </p:spPr>
        <p:txBody>
          <a:bodyPr/>
          <a:lstStyle/>
          <a:p>
            <a:r>
              <a:rPr lang="en-IN" sz="3600" dirty="0" smtClean="0"/>
              <a:t>               </a:t>
            </a:r>
            <a:r>
              <a:rPr lang="en-IN" b="1" u="sng" dirty="0" smtClean="0"/>
              <a:t>NODERED FLOW:-</a:t>
            </a:r>
            <a:r>
              <a:rPr lang="en-IN" sz="3600" dirty="0" smtClean="0"/>
              <a:t/>
            </a:r>
            <a:br>
              <a:rPr lang="en-IN" sz="3600" dirty="0" smtClean="0"/>
            </a:br>
            <a:endParaRPr lang="en-US" sz="3600" dirty="0"/>
          </a:p>
        </p:txBody>
      </p:sp>
      <p:sp>
        <p:nvSpPr>
          <p:cNvPr id="3" name="Text Placeholder 2"/>
          <p:cNvSpPr>
            <a:spLocks noGrp="1"/>
          </p:cNvSpPr>
          <p:nvPr>
            <p:ph type="body" idx="1"/>
          </p:nvPr>
        </p:nvSpPr>
        <p:spPr>
          <a:xfrm>
            <a:off x="762000" y="4114800"/>
            <a:ext cx="10145395" cy="2104390"/>
          </a:xfrm>
        </p:spPr>
        <p:txBody>
          <a:bodyPr/>
          <a:lstStyle/>
          <a:p>
            <a:endParaRPr lang="en-US" dirty="0"/>
          </a:p>
        </p:txBody>
      </p:sp>
      <p:pic>
        <p:nvPicPr>
          <p:cNvPr id="4" name="Picture 3" descr="User interface.png"/>
          <p:cNvPicPr>
            <a:picLocks noChangeAspect="1"/>
          </p:cNvPicPr>
          <p:nvPr/>
        </p:nvPicPr>
        <p:blipFill>
          <a:blip r:embed="rId2"/>
          <a:stretch>
            <a:fillRect/>
          </a:stretch>
        </p:blipFill>
        <p:spPr>
          <a:xfrm>
            <a:off x="457200" y="1219200"/>
            <a:ext cx="11277600" cy="5105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9895839" cy="1477328"/>
          </a:xfrm>
        </p:spPr>
        <p:txBody>
          <a:bodyPr/>
          <a:lstStyle/>
          <a:p>
            <a:r>
              <a:rPr lang="en-IN" dirty="0" smtClean="0"/>
              <a:t>            </a:t>
            </a:r>
            <a:r>
              <a:rPr lang="en-IN" b="1" u="sng" dirty="0" smtClean="0"/>
              <a:t>PROJECT OUTPUT:-</a:t>
            </a:r>
            <a:br>
              <a:rPr lang="en-IN" b="1" u="sng" dirty="0" smtClean="0"/>
            </a:br>
            <a:endParaRPr lang="en-US" b="1" u="sng" dirty="0"/>
          </a:p>
        </p:txBody>
      </p:sp>
      <p:pic>
        <p:nvPicPr>
          <p:cNvPr id="4" name="Picture 3" descr="Output.png"/>
          <p:cNvPicPr>
            <a:picLocks noChangeAspect="1"/>
          </p:cNvPicPr>
          <p:nvPr/>
        </p:nvPicPr>
        <p:blipFill>
          <a:blip r:embed="rId2"/>
          <a:stretch>
            <a:fillRect/>
          </a:stretch>
        </p:blipFill>
        <p:spPr>
          <a:xfrm>
            <a:off x="609600" y="1143000"/>
            <a:ext cx="11125200" cy="495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423</Words>
  <Application>Microsoft Office PowerPoint</Application>
  <PresentationFormat>Custom</PresentationFormat>
  <Paragraphs>32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IBM HACK CHALLENGE                            2020</vt:lpstr>
      <vt:lpstr>SOLUTION</vt:lpstr>
      <vt:lpstr>Experimental Investigation:-</vt:lpstr>
      <vt:lpstr>Slide 4</vt:lpstr>
      <vt:lpstr>ADVANTAGES</vt:lpstr>
      <vt:lpstr>               NODERED FLOW:- </vt:lpstr>
      <vt:lpstr>            PROJECT OUTPUT:-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POLICING</dc:title>
  <cp:lastModifiedBy>Ankit and Vishal</cp:lastModifiedBy>
  <cp:revision>8</cp:revision>
  <dcterms:created xsi:type="dcterms:W3CDTF">2020-05-21T05:09:24Z</dcterms:created>
  <dcterms:modified xsi:type="dcterms:W3CDTF">2020-07-14T12:15:18Z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2020-02-06T00:00:00Z</vt:filetime>
  </property>
  <property fmtid="{D5CDD505-2E9C-101B-9397-08002B2CF9AE}" pid="3" name="LastSaved">
    <vt:filetime>2020-05-21T00:00:00Z</vt:filetime>
  </property>
</Properties>
</file>